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703" r:id="rId2"/>
  </p:sldMasterIdLst>
  <p:notesMasterIdLst>
    <p:notesMasterId r:id="rId36"/>
  </p:notesMasterIdLst>
  <p:handoutMasterIdLst>
    <p:handoutMasterId r:id="rId37"/>
  </p:handoutMasterIdLst>
  <p:sldIdLst>
    <p:sldId id="256" r:id="rId3"/>
    <p:sldId id="351" r:id="rId4"/>
    <p:sldId id="352" r:id="rId5"/>
    <p:sldId id="353" r:id="rId6"/>
    <p:sldId id="358" r:id="rId7"/>
    <p:sldId id="355" r:id="rId8"/>
    <p:sldId id="356" r:id="rId9"/>
    <p:sldId id="357" r:id="rId10"/>
    <p:sldId id="361" r:id="rId11"/>
    <p:sldId id="285" r:id="rId12"/>
    <p:sldId id="259" r:id="rId13"/>
    <p:sldId id="260" r:id="rId14"/>
    <p:sldId id="261" r:id="rId15"/>
    <p:sldId id="287" r:id="rId16"/>
    <p:sldId id="263" r:id="rId17"/>
    <p:sldId id="305" r:id="rId18"/>
    <p:sldId id="304" r:id="rId19"/>
    <p:sldId id="366" r:id="rId20"/>
    <p:sldId id="368" r:id="rId21"/>
    <p:sldId id="369" r:id="rId22"/>
    <p:sldId id="379" r:id="rId23"/>
    <p:sldId id="375" r:id="rId24"/>
    <p:sldId id="376" r:id="rId25"/>
    <p:sldId id="325" r:id="rId26"/>
    <p:sldId id="326" r:id="rId27"/>
    <p:sldId id="371" r:id="rId28"/>
    <p:sldId id="327" r:id="rId29"/>
    <p:sldId id="328" r:id="rId30"/>
    <p:sldId id="381" r:id="rId31"/>
    <p:sldId id="362" r:id="rId32"/>
    <p:sldId id="363" r:id="rId33"/>
    <p:sldId id="364" r:id="rId34"/>
    <p:sldId id="365" r:id="rId3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4" autoAdjust="0"/>
  </p:normalViewPr>
  <p:slideViewPr>
    <p:cSldViewPr>
      <p:cViewPr>
        <p:scale>
          <a:sx n="65" d="100"/>
          <a:sy n="65" d="100"/>
        </p:scale>
        <p:origin x="-172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5F227-E378-47EB-B86E-169E7317504C}" type="doc">
      <dgm:prSet loTypeId="urn:microsoft.com/office/officeart/2005/8/layout/architecture+Icon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ZA"/>
        </a:p>
      </dgm:t>
    </dgm:pt>
    <dgm:pt modelId="{3EEC6EB5-CCC8-4218-81D8-2DD21914FA6D}">
      <dgm:prSet phldrT="[Text]"/>
      <dgm:spPr/>
      <dgm:t>
        <a:bodyPr/>
        <a:lstStyle/>
        <a:p>
          <a:r>
            <a:rPr lang="en-ZA" dirty="0" smtClean="0"/>
            <a:t>Mobenzi </a:t>
          </a:r>
          <a:r>
            <a:rPr lang="en-ZA" b="1" dirty="0" smtClean="0"/>
            <a:t>Researcher</a:t>
          </a:r>
        </a:p>
        <a:p>
          <a:r>
            <a:rPr lang="en-ZA" dirty="0" smtClean="0"/>
            <a:t>(Forms, handsets, raw data, generic reports)</a:t>
          </a:r>
          <a:endParaRPr lang="en-ZA" dirty="0"/>
        </a:p>
      </dgm:t>
    </dgm:pt>
    <dgm:pt modelId="{A562382F-BEB7-4BBD-834D-EF7138608C03}" type="parTrans" cxnId="{61F488FF-45CC-4100-834C-04A2A787C7B7}">
      <dgm:prSet/>
      <dgm:spPr/>
      <dgm:t>
        <a:bodyPr/>
        <a:lstStyle/>
        <a:p>
          <a:endParaRPr lang="en-ZA"/>
        </a:p>
      </dgm:t>
    </dgm:pt>
    <dgm:pt modelId="{CE17FDCD-474A-46A7-9890-4E3CF66FA0B5}" type="sibTrans" cxnId="{61F488FF-45CC-4100-834C-04A2A787C7B7}">
      <dgm:prSet/>
      <dgm:spPr/>
      <dgm:t>
        <a:bodyPr/>
        <a:lstStyle/>
        <a:p>
          <a:endParaRPr lang="en-ZA"/>
        </a:p>
      </dgm:t>
    </dgm:pt>
    <dgm:pt modelId="{E767233A-62A3-4F2A-983B-9CA5485BD72D}">
      <dgm:prSet phldrT="[Text]"/>
      <dgm:spPr/>
      <dgm:t>
        <a:bodyPr/>
        <a:lstStyle/>
        <a:p>
          <a:r>
            <a:rPr lang="en-ZA" dirty="0" smtClean="0"/>
            <a:t>Mobenzi </a:t>
          </a:r>
          <a:r>
            <a:rPr lang="en-ZA" b="1" dirty="0" smtClean="0"/>
            <a:t>Outreach</a:t>
          </a:r>
        </a:p>
        <a:p>
          <a:r>
            <a:rPr lang="en-ZA" dirty="0" smtClean="0"/>
            <a:t>(Patients, visits, messaging, logic, custom reports)</a:t>
          </a:r>
          <a:endParaRPr lang="en-ZA" dirty="0"/>
        </a:p>
      </dgm:t>
    </dgm:pt>
    <dgm:pt modelId="{EA526D8A-F7C5-4573-AC73-1E0771531A84}" type="parTrans" cxnId="{FF6572D9-C8B6-4B95-882C-D847573A1B0F}">
      <dgm:prSet/>
      <dgm:spPr/>
      <dgm:t>
        <a:bodyPr/>
        <a:lstStyle/>
        <a:p>
          <a:endParaRPr lang="en-ZA"/>
        </a:p>
      </dgm:t>
    </dgm:pt>
    <dgm:pt modelId="{C9C488FE-966C-4C80-9891-02F41371462F}" type="sibTrans" cxnId="{FF6572D9-C8B6-4B95-882C-D847573A1B0F}">
      <dgm:prSet/>
      <dgm:spPr/>
      <dgm:t>
        <a:bodyPr/>
        <a:lstStyle/>
        <a:p>
          <a:endParaRPr lang="en-ZA"/>
        </a:p>
      </dgm:t>
    </dgm:pt>
    <dgm:pt modelId="{2C23E098-AB8D-4A0D-B910-4779E39580DE}">
      <dgm:prSet phldrT="[Text]"/>
      <dgm:spPr/>
      <dgm:t>
        <a:bodyPr/>
        <a:lstStyle/>
        <a:p>
          <a:r>
            <a:rPr lang="en-ZA" dirty="0" smtClean="0"/>
            <a:t>CHW mobile interface</a:t>
          </a:r>
          <a:endParaRPr lang="en-ZA" dirty="0"/>
        </a:p>
      </dgm:t>
    </dgm:pt>
    <dgm:pt modelId="{CD1B8B91-CE70-4B4E-9E4B-F292D9013F5A}" type="parTrans" cxnId="{47811D3E-F634-4A5F-8785-9814A63F22C1}">
      <dgm:prSet/>
      <dgm:spPr/>
      <dgm:t>
        <a:bodyPr/>
        <a:lstStyle/>
        <a:p>
          <a:endParaRPr lang="en-ZA"/>
        </a:p>
      </dgm:t>
    </dgm:pt>
    <dgm:pt modelId="{324C7172-D608-4599-AD45-3A92A246D42C}" type="sibTrans" cxnId="{47811D3E-F634-4A5F-8785-9814A63F22C1}">
      <dgm:prSet/>
      <dgm:spPr/>
      <dgm:t>
        <a:bodyPr/>
        <a:lstStyle/>
        <a:p>
          <a:endParaRPr lang="en-ZA"/>
        </a:p>
      </dgm:t>
    </dgm:pt>
    <dgm:pt modelId="{B4DB9406-E9BD-460B-BA9E-73B5F2F2471D}">
      <dgm:prSet phldrT="[Text]"/>
      <dgm:spPr/>
      <dgm:t>
        <a:bodyPr/>
        <a:lstStyle/>
        <a:p>
          <a:r>
            <a:rPr lang="en-ZA" dirty="0" smtClean="0"/>
            <a:t>Clinic staff mobile / web interfaces</a:t>
          </a:r>
          <a:endParaRPr lang="en-ZA" dirty="0"/>
        </a:p>
      </dgm:t>
    </dgm:pt>
    <dgm:pt modelId="{E6F6F921-027E-4109-AA33-90CD69E6E881}" type="parTrans" cxnId="{705C19DD-7DE5-4659-B0D3-F3B22305D383}">
      <dgm:prSet/>
      <dgm:spPr/>
      <dgm:t>
        <a:bodyPr/>
        <a:lstStyle/>
        <a:p>
          <a:endParaRPr lang="en-ZA"/>
        </a:p>
      </dgm:t>
    </dgm:pt>
    <dgm:pt modelId="{3F458C81-D44C-449D-9191-B28E17480C51}" type="sibTrans" cxnId="{705C19DD-7DE5-4659-B0D3-F3B22305D383}">
      <dgm:prSet/>
      <dgm:spPr/>
      <dgm:t>
        <a:bodyPr/>
        <a:lstStyle/>
        <a:p>
          <a:endParaRPr lang="en-ZA"/>
        </a:p>
      </dgm:t>
    </dgm:pt>
    <dgm:pt modelId="{889C7F1D-C72D-453F-8D83-E760B854A47A}">
      <dgm:prSet phldrT="[Text]"/>
      <dgm:spPr/>
      <dgm:t>
        <a:bodyPr/>
        <a:lstStyle/>
        <a:p>
          <a:r>
            <a:rPr lang="en-ZA" dirty="0" smtClean="0"/>
            <a:t>Integration (DHIS, labs, </a:t>
          </a:r>
          <a:r>
            <a:rPr lang="en-ZA" dirty="0" err="1" smtClean="0"/>
            <a:t>etc</a:t>
          </a:r>
          <a:r>
            <a:rPr lang="en-ZA" dirty="0" smtClean="0"/>
            <a:t>)</a:t>
          </a:r>
          <a:endParaRPr lang="en-ZA" dirty="0"/>
        </a:p>
      </dgm:t>
    </dgm:pt>
    <dgm:pt modelId="{2F32EB63-F4DF-40DD-A520-E69C9046AA91}" type="sibTrans" cxnId="{42D8A536-4B90-4380-9708-CED668ED170D}">
      <dgm:prSet/>
      <dgm:spPr/>
      <dgm:t>
        <a:bodyPr/>
        <a:lstStyle/>
        <a:p>
          <a:endParaRPr lang="en-ZA"/>
        </a:p>
      </dgm:t>
    </dgm:pt>
    <dgm:pt modelId="{DA6793A2-3114-4374-947D-826E2F8F6AB5}" type="parTrans" cxnId="{42D8A536-4B90-4380-9708-CED668ED170D}">
      <dgm:prSet/>
      <dgm:spPr/>
      <dgm:t>
        <a:bodyPr/>
        <a:lstStyle/>
        <a:p>
          <a:endParaRPr lang="en-ZA"/>
        </a:p>
      </dgm:t>
    </dgm:pt>
    <dgm:pt modelId="{2308A1C6-1C4A-4502-AC76-84935C6D19E4}">
      <dgm:prSet phldrT="[Text]"/>
      <dgm:spPr/>
      <dgm:t>
        <a:bodyPr/>
        <a:lstStyle/>
        <a:p>
          <a:r>
            <a:rPr lang="en-ZA" dirty="0" smtClean="0"/>
            <a:t>Team leader mobile interface</a:t>
          </a:r>
          <a:endParaRPr lang="en-ZA" dirty="0"/>
        </a:p>
      </dgm:t>
    </dgm:pt>
    <dgm:pt modelId="{6C35605B-5BC7-4473-BFF2-BDB471040B5C}" type="parTrans" cxnId="{A925DD8C-10E3-41E1-B968-865E4DEA1E68}">
      <dgm:prSet/>
      <dgm:spPr/>
      <dgm:t>
        <a:bodyPr/>
        <a:lstStyle/>
        <a:p>
          <a:endParaRPr lang="en-ZA"/>
        </a:p>
      </dgm:t>
    </dgm:pt>
    <dgm:pt modelId="{E799660E-DDA7-4F9A-B21E-BE785A954586}" type="sibTrans" cxnId="{A925DD8C-10E3-41E1-B968-865E4DEA1E68}">
      <dgm:prSet/>
      <dgm:spPr/>
      <dgm:t>
        <a:bodyPr/>
        <a:lstStyle/>
        <a:p>
          <a:endParaRPr lang="en-ZA"/>
        </a:p>
      </dgm:t>
    </dgm:pt>
    <dgm:pt modelId="{1792A9F8-0CEB-4C4A-BB79-7CD4A993F494}" type="pres">
      <dgm:prSet presAssocID="{F835F227-E378-47EB-B86E-169E731750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9CDA6551-F1FD-4BF5-A279-DBB33B8ED919}" type="pres">
      <dgm:prSet presAssocID="{3EEC6EB5-CCC8-4218-81D8-2DD21914FA6D}" presName="vertOne" presStyleCnt="0"/>
      <dgm:spPr/>
    </dgm:pt>
    <dgm:pt modelId="{61388D54-D847-4DE4-80F7-99F296327216}" type="pres">
      <dgm:prSet presAssocID="{3EEC6EB5-CCC8-4218-81D8-2DD21914FA6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6487E04-CB32-4F5B-B4C2-9AD4827CEDA0}" type="pres">
      <dgm:prSet presAssocID="{3EEC6EB5-CCC8-4218-81D8-2DD21914FA6D}" presName="parTransOne" presStyleCnt="0"/>
      <dgm:spPr/>
    </dgm:pt>
    <dgm:pt modelId="{52451BF9-B962-4F04-A505-0B690BA938AB}" type="pres">
      <dgm:prSet presAssocID="{3EEC6EB5-CCC8-4218-81D8-2DD21914FA6D}" presName="horzOne" presStyleCnt="0"/>
      <dgm:spPr/>
    </dgm:pt>
    <dgm:pt modelId="{AB1EA006-5512-4DA0-8506-34B3DD41F655}" type="pres">
      <dgm:prSet presAssocID="{E767233A-62A3-4F2A-983B-9CA5485BD72D}" presName="vertTwo" presStyleCnt="0"/>
      <dgm:spPr/>
    </dgm:pt>
    <dgm:pt modelId="{C64CE55D-1525-439B-9F3E-32EC4AE25C58}" type="pres">
      <dgm:prSet presAssocID="{E767233A-62A3-4F2A-983B-9CA5485BD72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F6E0B77-3904-4FB2-A30B-02A24C2F0A7F}" type="pres">
      <dgm:prSet presAssocID="{E767233A-62A3-4F2A-983B-9CA5485BD72D}" presName="parTransTwo" presStyleCnt="0"/>
      <dgm:spPr/>
    </dgm:pt>
    <dgm:pt modelId="{B8483889-7D32-4659-981D-92D2FCE5B415}" type="pres">
      <dgm:prSet presAssocID="{E767233A-62A3-4F2A-983B-9CA5485BD72D}" presName="horzTwo" presStyleCnt="0"/>
      <dgm:spPr/>
    </dgm:pt>
    <dgm:pt modelId="{AE21A939-CAAD-437E-B29C-BFEF237ED19A}" type="pres">
      <dgm:prSet presAssocID="{2C23E098-AB8D-4A0D-B910-4779E39580DE}" presName="vertThree" presStyleCnt="0"/>
      <dgm:spPr/>
    </dgm:pt>
    <dgm:pt modelId="{CFAA1741-16BB-4ACF-8ED2-CFF9A0DAD748}" type="pres">
      <dgm:prSet presAssocID="{2C23E098-AB8D-4A0D-B910-4779E39580D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ABDB189-6113-49DD-8662-007C62373838}" type="pres">
      <dgm:prSet presAssocID="{2C23E098-AB8D-4A0D-B910-4779E39580DE}" presName="horzThree" presStyleCnt="0"/>
      <dgm:spPr/>
    </dgm:pt>
    <dgm:pt modelId="{AD9FBCBF-A2F7-4461-BABF-5DA5BE4C288F}" type="pres">
      <dgm:prSet presAssocID="{324C7172-D608-4599-AD45-3A92A246D42C}" presName="sibSpaceThree" presStyleCnt="0"/>
      <dgm:spPr/>
    </dgm:pt>
    <dgm:pt modelId="{9F352B57-AB23-4185-87E9-5247CCF2F861}" type="pres">
      <dgm:prSet presAssocID="{2308A1C6-1C4A-4502-AC76-84935C6D19E4}" presName="vertThree" presStyleCnt="0"/>
      <dgm:spPr/>
    </dgm:pt>
    <dgm:pt modelId="{1A06631D-1335-4575-B764-CF9C6B3CFC06}" type="pres">
      <dgm:prSet presAssocID="{2308A1C6-1C4A-4502-AC76-84935C6D19E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0114B33-8F90-463F-A3EF-5320643BD408}" type="pres">
      <dgm:prSet presAssocID="{2308A1C6-1C4A-4502-AC76-84935C6D19E4}" presName="horzThree" presStyleCnt="0"/>
      <dgm:spPr/>
    </dgm:pt>
    <dgm:pt modelId="{BC52B972-C769-4050-B8E2-99A35A23593A}" type="pres">
      <dgm:prSet presAssocID="{E799660E-DDA7-4F9A-B21E-BE785A954586}" presName="sibSpaceThree" presStyleCnt="0"/>
      <dgm:spPr/>
    </dgm:pt>
    <dgm:pt modelId="{9BA95384-6F41-4B0F-A215-FEEA0EE03D29}" type="pres">
      <dgm:prSet presAssocID="{B4DB9406-E9BD-460B-BA9E-73B5F2F2471D}" presName="vertThree" presStyleCnt="0"/>
      <dgm:spPr/>
    </dgm:pt>
    <dgm:pt modelId="{28D48662-7B8A-4100-9973-48D1BBEE008D}" type="pres">
      <dgm:prSet presAssocID="{B4DB9406-E9BD-460B-BA9E-73B5F2F2471D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7AE39BD-0852-4791-81AB-5354CD44B419}" type="pres">
      <dgm:prSet presAssocID="{B4DB9406-E9BD-460B-BA9E-73B5F2F2471D}" presName="horzThree" presStyleCnt="0"/>
      <dgm:spPr/>
    </dgm:pt>
    <dgm:pt modelId="{D2C1DFD7-0CE0-4ACD-9969-7727E5DC25B1}" type="pres">
      <dgm:prSet presAssocID="{3F458C81-D44C-449D-9191-B28E17480C51}" presName="sibSpaceThree" presStyleCnt="0"/>
      <dgm:spPr/>
    </dgm:pt>
    <dgm:pt modelId="{B45A5EEC-559E-4C24-A578-58BA867EAEEC}" type="pres">
      <dgm:prSet presAssocID="{889C7F1D-C72D-453F-8D83-E760B854A47A}" presName="vertThree" presStyleCnt="0"/>
      <dgm:spPr/>
    </dgm:pt>
    <dgm:pt modelId="{6FFFEA05-DF63-45B3-BF1F-1091AD25D984}" type="pres">
      <dgm:prSet presAssocID="{889C7F1D-C72D-453F-8D83-E760B854A47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B606728-E796-487B-BBF4-7520B0BC4799}" type="pres">
      <dgm:prSet presAssocID="{889C7F1D-C72D-453F-8D83-E760B854A47A}" presName="horzThree" presStyleCnt="0"/>
      <dgm:spPr/>
    </dgm:pt>
  </dgm:ptLst>
  <dgm:cxnLst>
    <dgm:cxn modelId="{61F488FF-45CC-4100-834C-04A2A787C7B7}" srcId="{F835F227-E378-47EB-B86E-169E7317504C}" destId="{3EEC6EB5-CCC8-4218-81D8-2DD21914FA6D}" srcOrd="0" destOrd="0" parTransId="{A562382F-BEB7-4BBD-834D-EF7138608C03}" sibTransId="{CE17FDCD-474A-46A7-9890-4E3CF66FA0B5}"/>
    <dgm:cxn modelId="{10EC1C1A-94D2-436F-B7B0-0CCBB5063E41}" type="presOf" srcId="{889C7F1D-C72D-453F-8D83-E760B854A47A}" destId="{6FFFEA05-DF63-45B3-BF1F-1091AD25D984}" srcOrd="0" destOrd="0" presId="urn:microsoft.com/office/officeart/2005/8/layout/architecture+Icon"/>
    <dgm:cxn modelId="{42D8A536-4B90-4380-9708-CED668ED170D}" srcId="{E767233A-62A3-4F2A-983B-9CA5485BD72D}" destId="{889C7F1D-C72D-453F-8D83-E760B854A47A}" srcOrd="3" destOrd="0" parTransId="{DA6793A2-3114-4374-947D-826E2F8F6AB5}" sibTransId="{2F32EB63-F4DF-40DD-A520-E69C9046AA91}"/>
    <dgm:cxn modelId="{33774EEA-33EB-4E9D-B55B-FF50A7A2AA8B}" type="presOf" srcId="{F835F227-E378-47EB-B86E-169E7317504C}" destId="{1792A9F8-0CEB-4C4A-BB79-7CD4A993F494}" srcOrd="0" destOrd="0" presId="urn:microsoft.com/office/officeart/2005/8/layout/architecture+Icon"/>
    <dgm:cxn modelId="{B23A5A90-EE19-471A-BDCE-015E2980C425}" type="presOf" srcId="{B4DB9406-E9BD-460B-BA9E-73B5F2F2471D}" destId="{28D48662-7B8A-4100-9973-48D1BBEE008D}" srcOrd="0" destOrd="0" presId="urn:microsoft.com/office/officeart/2005/8/layout/architecture+Icon"/>
    <dgm:cxn modelId="{3D193A8C-8715-4847-8CCC-1225E5191211}" type="presOf" srcId="{2C23E098-AB8D-4A0D-B910-4779E39580DE}" destId="{CFAA1741-16BB-4ACF-8ED2-CFF9A0DAD748}" srcOrd="0" destOrd="0" presId="urn:microsoft.com/office/officeart/2005/8/layout/architecture+Icon"/>
    <dgm:cxn modelId="{FF6572D9-C8B6-4B95-882C-D847573A1B0F}" srcId="{3EEC6EB5-CCC8-4218-81D8-2DD21914FA6D}" destId="{E767233A-62A3-4F2A-983B-9CA5485BD72D}" srcOrd="0" destOrd="0" parTransId="{EA526D8A-F7C5-4573-AC73-1E0771531A84}" sibTransId="{C9C488FE-966C-4C80-9891-02F41371462F}"/>
    <dgm:cxn modelId="{705C19DD-7DE5-4659-B0D3-F3B22305D383}" srcId="{E767233A-62A3-4F2A-983B-9CA5485BD72D}" destId="{B4DB9406-E9BD-460B-BA9E-73B5F2F2471D}" srcOrd="2" destOrd="0" parTransId="{E6F6F921-027E-4109-AA33-90CD69E6E881}" sibTransId="{3F458C81-D44C-449D-9191-B28E17480C51}"/>
    <dgm:cxn modelId="{22B307D0-09CE-4325-AE2F-E93563D78CC3}" type="presOf" srcId="{E767233A-62A3-4F2A-983B-9CA5485BD72D}" destId="{C64CE55D-1525-439B-9F3E-32EC4AE25C58}" srcOrd="0" destOrd="0" presId="urn:microsoft.com/office/officeart/2005/8/layout/architecture+Icon"/>
    <dgm:cxn modelId="{47811D3E-F634-4A5F-8785-9814A63F22C1}" srcId="{E767233A-62A3-4F2A-983B-9CA5485BD72D}" destId="{2C23E098-AB8D-4A0D-B910-4779E39580DE}" srcOrd="0" destOrd="0" parTransId="{CD1B8B91-CE70-4B4E-9E4B-F292D9013F5A}" sibTransId="{324C7172-D608-4599-AD45-3A92A246D42C}"/>
    <dgm:cxn modelId="{7D736E1B-6EA8-4F71-AD31-98AFDE96DA7D}" type="presOf" srcId="{3EEC6EB5-CCC8-4218-81D8-2DD21914FA6D}" destId="{61388D54-D847-4DE4-80F7-99F296327216}" srcOrd="0" destOrd="0" presId="urn:microsoft.com/office/officeart/2005/8/layout/architecture+Icon"/>
    <dgm:cxn modelId="{3960FA36-F813-4FE9-8FAF-40381205CF8B}" type="presOf" srcId="{2308A1C6-1C4A-4502-AC76-84935C6D19E4}" destId="{1A06631D-1335-4575-B764-CF9C6B3CFC06}" srcOrd="0" destOrd="0" presId="urn:microsoft.com/office/officeart/2005/8/layout/architecture+Icon"/>
    <dgm:cxn modelId="{A925DD8C-10E3-41E1-B968-865E4DEA1E68}" srcId="{E767233A-62A3-4F2A-983B-9CA5485BD72D}" destId="{2308A1C6-1C4A-4502-AC76-84935C6D19E4}" srcOrd="1" destOrd="0" parTransId="{6C35605B-5BC7-4473-BFF2-BDB471040B5C}" sibTransId="{E799660E-DDA7-4F9A-B21E-BE785A954586}"/>
    <dgm:cxn modelId="{770BBFC7-F7F5-4E69-949A-D539E34E2F7A}" type="presParOf" srcId="{1792A9F8-0CEB-4C4A-BB79-7CD4A993F494}" destId="{9CDA6551-F1FD-4BF5-A279-DBB33B8ED919}" srcOrd="0" destOrd="0" presId="urn:microsoft.com/office/officeart/2005/8/layout/architecture+Icon"/>
    <dgm:cxn modelId="{22E47C2D-50CE-424D-94EB-E6AEBFABF318}" type="presParOf" srcId="{9CDA6551-F1FD-4BF5-A279-DBB33B8ED919}" destId="{61388D54-D847-4DE4-80F7-99F296327216}" srcOrd="0" destOrd="0" presId="urn:microsoft.com/office/officeart/2005/8/layout/architecture+Icon"/>
    <dgm:cxn modelId="{6EC6DD21-546B-440A-AE7C-32F705127B5B}" type="presParOf" srcId="{9CDA6551-F1FD-4BF5-A279-DBB33B8ED919}" destId="{96487E04-CB32-4F5B-B4C2-9AD4827CEDA0}" srcOrd="1" destOrd="0" presId="urn:microsoft.com/office/officeart/2005/8/layout/architecture+Icon"/>
    <dgm:cxn modelId="{3D90E427-245B-410E-A338-38029D0044A5}" type="presParOf" srcId="{9CDA6551-F1FD-4BF5-A279-DBB33B8ED919}" destId="{52451BF9-B962-4F04-A505-0B690BA938AB}" srcOrd="2" destOrd="0" presId="urn:microsoft.com/office/officeart/2005/8/layout/architecture+Icon"/>
    <dgm:cxn modelId="{084A99B5-8E99-4F71-9842-0CFD9D5CB719}" type="presParOf" srcId="{52451BF9-B962-4F04-A505-0B690BA938AB}" destId="{AB1EA006-5512-4DA0-8506-34B3DD41F655}" srcOrd="0" destOrd="0" presId="urn:microsoft.com/office/officeart/2005/8/layout/architecture+Icon"/>
    <dgm:cxn modelId="{AA62D2D3-E97A-4CE7-9783-379BEB6C0A88}" type="presParOf" srcId="{AB1EA006-5512-4DA0-8506-34B3DD41F655}" destId="{C64CE55D-1525-439B-9F3E-32EC4AE25C58}" srcOrd="0" destOrd="0" presId="urn:microsoft.com/office/officeart/2005/8/layout/architecture+Icon"/>
    <dgm:cxn modelId="{88CA9776-A5FD-43B4-9AC7-710A5FF0C394}" type="presParOf" srcId="{AB1EA006-5512-4DA0-8506-34B3DD41F655}" destId="{CF6E0B77-3904-4FB2-A30B-02A24C2F0A7F}" srcOrd="1" destOrd="0" presId="urn:microsoft.com/office/officeart/2005/8/layout/architecture+Icon"/>
    <dgm:cxn modelId="{482EFA4F-3010-44FC-9A94-F8DFFEFAF4B0}" type="presParOf" srcId="{AB1EA006-5512-4DA0-8506-34B3DD41F655}" destId="{B8483889-7D32-4659-981D-92D2FCE5B415}" srcOrd="2" destOrd="0" presId="urn:microsoft.com/office/officeart/2005/8/layout/architecture+Icon"/>
    <dgm:cxn modelId="{DD5290A9-828C-45F0-AFC0-2832431A2426}" type="presParOf" srcId="{B8483889-7D32-4659-981D-92D2FCE5B415}" destId="{AE21A939-CAAD-437E-B29C-BFEF237ED19A}" srcOrd="0" destOrd="0" presId="urn:microsoft.com/office/officeart/2005/8/layout/architecture+Icon"/>
    <dgm:cxn modelId="{6CECE6B9-F8E1-48E4-9FE2-5704670E2473}" type="presParOf" srcId="{AE21A939-CAAD-437E-B29C-BFEF237ED19A}" destId="{CFAA1741-16BB-4ACF-8ED2-CFF9A0DAD748}" srcOrd="0" destOrd="0" presId="urn:microsoft.com/office/officeart/2005/8/layout/architecture+Icon"/>
    <dgm:cxn modelId="{8582E5DD-E368-4B01-A663-1F0003E85ECD}" type="presParOf" srcId="{AE21A939-CAAD-437E-B29C-BFEF237ED19A}" destId="{CABDB189-6113-49DD-8662-007C62373838}" srcOrd="1" destOrd="0" presId="urn:microsoft.com/office/officeart/2005/8/layout/architecture+Icon"/>
    <dgm:cxn modelId="{26E71CA5-ADE0-4C16-92D6-F6975094C5FC}" type="presParOf" srcId="{B8483889-7D32-4659-981D-92D2FCE5B415}" destId="{AD9FBCBF-A2F7-4461-BABF-5DA5BE4C288F}" srcOrd="1" destOrd="0" presId="urn:microsoft.com/office/officeart/2005/8/layout/architecture+Icon"/>
    <dgm:cxn modelId="{D3E11485-5B5A-46B7-BD8F-1752B1014974}" type="presParOf" srcId="{B8483889-7D32-4659-981D-92D2FCE5B415}" destId="{9F352B57-AB23-4185-87E9-5247CCF2F861}" srcOrd="2" destOrd="0" presId="urn:microsoft.com/office/officeart/2005/8/layout/architecture+Icon"/>
    <dgm:cxn modelId="{C527E61F-5E06-4536-9AE0-EEEBA1339419}" type="presParOf" srcId="{9F352B57-AB23-4185-87E9-5247CCF2F861}" destId="{1A06631D-1335-4575-B764-CF9C6B3CFC06}" srcOrd="0" destOrd="0" presId="urn:microsoft.com/office/officeart/2005/8/layout/architecture+Icon"/>
    <dgm:cxn modelId="{9FEFE112-C7A7-485B-95AC-40E60B75BB9E}" type="presParOf" srcId="{9F352B57-AB23-4185-87E9-5247CCF2F861}" destId="{A0114B33-8F90-463F-A3EF-5320643BD408}" srcOrd="1" destOrd="0" presId="urn:microsoft.com/office/officeart/2005/8/layout/architecture+Icon"/>
    <dgm:cxn modelId="{1EEB91B2-0E96-4DC3-A8BD-909562FD2DBA}" type="presParOf" srcId="{B8483889-7D32-4659-981D-92D2FCE5B415}" destId="{BC52B972-C769-4050-B8E2-99A35A23593A}" srcOrd="3" destOrd="0" presId="urn:microsoft.com/office/officeart/2005/8/layout/architecture+Icon"/>
    <dgm:cxn modelId="{F232E6D4-3565-46E0-9E43-34CCFB68ABE0}" type="presParOf" srcId="{B8483889-7D32-4659-981D-92D2FCE5B415}" destId="{9BA95384-6F41-4B0F-A215-FEEA0EE03D29}" srcOrd="4" destOrd="0" presId="urn:microsoft.com/office/officeart/2005/8/layout/architecture+Icon"/>
    <dgm:cxn modelId="{D3C29666-DA5E-468F-B48E-CDFDAF621F2F}" type="presParOf" srcId="{9BA95384-6F41-4B0F-A215-FEEA0EE03D29}" destId="{28D48662-7B8A-4100-9973-48D1BBEE008D}" srcOrd="0" destOrd="0" presId="urn:microsoft.com/office/officeart/2005/8/layout/architecture+Icon"/>
    <dgm:cxn modelId="{95DEE828-8406-4785-A379-0BEF24B36711}" type="presParOf" srcId="{9BA95384-6F41-4B0F-A215-FEEA0EE03D29}" destId="{77AE39BD-0852-4791-81AB-5354CD44B419}" srcOrd="1" destOrd="0" presId="urn:microsoft.com/office/officeart/2005/8/layout/architecture+Icon"/>
    <dgm:cxn modelId="{4C4D80F4-EC1F-4A99-A5E3-3ACAD46534D7}" type="presParOf" srcId="{B8483889-7D32-4659-981D-92D2FCE5B415}" destId="{D2C1DFD7-0CE0-4ACD-9969-7727E5DC25B1}" srcOrd="5" destOrd="0" presId="urn:microsoft.com/office/officeart/2005/8/layout/architecture+Icon"/>
    <dgm:cxn modelId="{2C6963A8-C90B-4DE6-919D-C20B7DEED427}" type="presParOf" srcId="{B8483889-7D32-4659-981D-92D2FCE5B415}" destId="{B45A5EEC-559E-4C24-A578-58BA867EAEEC}" srcOrd="6" destOrd="0" presId="urn:microsoft.com/office/officeart/2005/8/layout/architecture+Icon"/>
    <dgm:cxn modelId="{0764EE69-5C03-473A-A0EE-9469B2AB2F72}" type="presParOf" srcId="{B45A5EEC-559E-4C24-A578-58BA867EAEEC}" destId="{6FFFEA05-DF63-45B3-BF1F-1091AD25D984}" srcOrd="0" destOrd="0" presId="urn:microsoft.com/office/officeart/2005/8/layout/architecture+Icon"/>
    <dgm:cxn modelId="{1F2CD8A8-5476-445E-8FE9-358CE416DF10}" type="presParOf" srcId="{B45A5EEC-559E-4C24-A578-58BA867EAEEC}" destId="{3B606728-E796-487B-BBF4-7520B0BC4799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8D54-D847-4DE4-80F7-99F296327216}">
      <dsp:nvSpPr>
        <dsp:cNvPr id="0" name=""/>
        <dsp:cNvSpPr/>
      </dsp:nvSpPr>
      <dsp:spPr>
        <a:xfrm>
          <a:off x="3252" y="3023547"/>
          <a:ext cx="8851744" cy="1356873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Mobenzi </a:t>
          </a:r>
          <a:r>
            <a:rPr lang="en-ZA" sz="3100" b="1" kern="1200" dirty="0" smtClean="0"/>
            <a:t>Researcher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(Forms, handsets, raw data, generic reports)</a:t>
          </a:r>
          <a:endParaRPr lang="en-ZA" sz="3100" kern="1200" dirty="0"/>
        </a:p>
      </dsp:txBody>
      <dsp:txXfrm>
        <a:off x="42993" y="3063288"/>
        <a:ext cx="8772262" cy="1277391"/>
      </dsp:txXfrm>
    </dsp:sp>
    <dsp:sp modelId="{C64CE55D-1525-439B-9F3E-32EC4AE25C58}">
      <dsp:nvSpPr>
        <dsp:cNvPr id="0" name=""/>
        <dsp:cNvSpPr/>
      </dsp:nvSpPr>
      <dsp:spPr>
        <a:xfrm>
          <a:off x="3252" y="1513107"/>
          <a:ext cx="8851744" cy="135687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Mobenzi </a:t>
          </a:r>
          <a:r>
            <a:rPr lang="en-ZA" sz="3100" b="1" kern="1200" dirty="0" smtClean="0"/>
            <a:t>Outreach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(Patients, visits, messaging, logic, custom reports)</a:t>
          </a:r>
          <a:endParaRPr lang="en-ZA" sz="3100" kern="1200" dirty="0"/>
        </a:p>
      </dsp:txBody>
      <dsp:txXfrm>
        <a:off x="42993" y="1552848"/>
        <a:ext cx="8772262" cy="1277391"/>
      </dsp:txXfrm>
    </dsp:sp>
    <dsp:sp modelId="{CFAA1741-16BB-4ACF-8ED2-CFF9A0DAD748}">
      <dsp:nvSpPr>
        <dsp:cNvPr id="0" name=""/>
        <dsp:cNvSpPr/>
      </dsp:nvSpPr>
      <dsp:spPr>
        <a:xfrm>
          <a:off x="3252" y="2667"/>
          <a:ext cx="2145357" cy="135687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CHW mobile interface</a:t>
          </a:r>
          <a:endParaRPr lang="en-ZA" sz="2500" kern="1200" dirty="0"/>
        </a:p>
      </dsp:txBody>
      <dsp:txXfrm>
        <a:off x="42993" y="42408"/>
        <a:ext cx="2065875" cy="1277391"/>
      </dsp:txXfrm>
    </dsp:sp>
    <dsp:sp modelId="{1A06631D-1335-4575-B764-CF9C6B3CFC06}">
      <dsp:nvSpPr>
        <dsp:cNvPr id="0" name=""/>
        <dsp:cNvSpPr/>
      </dsp:nvSpPr>
      <dsp:spPr>
        <a:xfrm>
          <a:off x="2238715" y="2667"/>
          <a:ext cx="2145357" cy="135687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Team leader mobile interface</a:t>
          </a:r>
          <a:endParaRPr lang="en-ZA" sz="2500" kern="1200" dirty="0"/>
        </a:p>
      </dsp:txBody>
      <dsp:txXfrm>
        <a:off x="2278456" y="42408"/>
        <a:ext cx="2065875" cy="1277391"/>
      </dsp:txXfrm>
    </dsp:sp>
    <dsp:sp modelId="{28D48662-7B8A-4100-9973-48D1BBEE008D}">
      <dsp:nvSpPr>
        <dsp:cNvPr id="0" name=""/>
        <dsp:cNvSpPr/>
      </dsp:nvSpPr>
      <dsp:spPr>
        <a:xfrm>
          <a:off x="4474177" y="2667"/>
          <a:ext cx="2145357" cy="135687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Clinic staff mobile / web interfaces</a:t>
          </a:r>
          <a:endParaRPr lang="en-ZA" sz="2500" kern="1200" dirty="0"/>
        </a:p>
      </dsp:txBody>
      <dsp:txXfrm>
        <a:off x="4513918" y="42408"/>
        <a:ext cx="2065875" cy="1277391"/>
      </dsp:txXfrm>
    </dsp:sp>
    <dsp:sp modelId="{6FFFEA05-DF63-45B3-BF1F-1091AD25D984}">
      <dsp:nvSpPr>
        <dsp:cNvPr id="0" name=""/>
        <dsp:cNvSpPr/>
      </dsp:nvSpPr>
      <dsp:spPr>
        <a:xfrm>
          <a:off x="6709639" y="2667"/>
          <a:ext cx="2145357" cy="135687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Integration (DHIS, labs, </a:t>
          </a:r>
          <a:r>
            <a:rPr lang="en-ZA" sz="2500" kern="1200" dirty="0" err="1" smtClean="0"/>
            <a:t>etc</a:t>
          </a:r>
          <a:r>
            <a:rPr lang="en-ZA" sz="2500" kern="1200" dirty="0" smtClean="0"/>
            <a:t>)</a:t>
          </a:r>
          <a:endParaRPr lang="en-ZA" sz="2500" kern="1200" dirty="0"/>
        </a:p>
      </dsp:txBody>
      <dsp:txXfrm>
        <a:off x="6749380" y="42408"/>
        <a:ext cx="2065875" cy="1277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D4674-DC57-4BEB-80E0-24092D873CE8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51CE-912E-4C8F-9D99-8A1BA05EE0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821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65F7-E7D0-41E3-881A-8057A061B5BD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64A23-11A7-4F57-B268-A624C41C71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914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64A23-11A7-4F57-B268-A624C41C71CB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9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1C9C3B-5D49-4B37-BBBC-6116FB0E66E7}" type="slidenum">
              <a:rPr lang="en-GB"/>
              <a:pPr eaLnBrk="1" hangingPunct="1"/>
              <a:t>33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995">
            <a:off x="-364622" y="5330920"/>
            <a:ext cx="9443052" cy="372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37" y="332656"/>
            <a:ext cx="8640960" cy="792087"/>
          </a:xfrm>
        </p:spPr>
        <p:txBody>
          <a:bodyPr anchor="t"/>
          <a:lstStyle>
            <a:lvl1pPr algn="l">
              <a:defRPr b="0">
                <a:solidFill>
                  <a:schemeClr val="tx1"/>
                </a:solidFill>
                <a:effectLst>
                  <a:outerShdw blurRad="38100" dist="12700" dir="2700000" algn="tl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3384376" cy="1843014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1C75BC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2961897" cy="5709680"/>
          </a:xfrm>
          <a:prstGeom prst="rect">
            <a:avLst/>
          </a:prstGeom>
        </p:spPr>
      </p:pic>
      <p:pic>
        <p:nvPicPr>
          <p:cNvPr id="4" name="Picture 2" descr="S:\New Structure\Mobenzi\Group Marketing\Logos\mobenzi_badge_100px.gif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7693" r="6061" b="15107"/>
          <a:stretch/>
        </p:blipFill>
        <p:spPr bwMode="auto">
          <a:xfrm>
            <a:off x="6769553" y="2852936"/>
            <a:ext cx="178288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4" b="26834"/>
          <a:stretch/>
        </p:blipFill>
        <p:spPr bwMode="auto">
          <a:xfrm>
            <a:off x="6914614" y="3619272"/>
            <a:ext cx="1492765" cy="5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58" y="2072655"/>
            <a:ext cx="1666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81" y="5203720"/>
            <a:ext cx="771630" cy="94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\\Rogue\share\New Structure\Mobenzi\Mobenzi Researcher\Marketing\Website\SVN Export-2011-04-15\mobilereseacher_website\website\MR.Web\Content\Img\logos\philani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20" y="4166652"/>
            <a:ext cx="1809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 algn="r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00174"/>
            <a:ext cx="2057400" cy="4625989"/>
          </a:xfrm>
        </p:spPr>
        <p:txBody>
          <a:bodyPr vert="eaVer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7364"/>
            <a:ext cx="6019800" cy="42687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 algn="r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10416"/>
            <a:ext cx="8183880" cy="420624"/>
          </a:xfrm>
        </p:spPr>
        <p:txBody>
          <a:bodyPr lIns="118872" tIns="0" anchor="t"/>
          <a:lstStyle>
            <a:lvl1pPr marR="36576" algn="l"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Mobile Researcher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73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Mobile Researcher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15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Mobile Researcher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679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Mobile Researcher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14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Mobile Researcher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14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Mobile Researcher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14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762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25400" dir="2700000" algn="tl" rotWithShape="0">
                    <a:srgbClr val="1C75BC"/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>
                <a:latin typeface="+mj-lt"/>
              </a:defRPr>
            </a:lvl1pPr>
            <a:lvl2pPr marL="742950" indent="-285750">
              <a:buFont typeface="Arial" pitchFamily="34" charset="0"/>
              <a:buChar char="•"/>
              <a:defRPr>
                <a:latin typeface="+mj-lt"/>
              </a:defRPr>
            </a:lvl2pPr>
            <a:lvl3pPr marL="1143000" indent="-228600">
              <a:buFont typeface="Arial" pitchFamily="34" charset="0"/>
              <a:buChar char="•"/>
              <a:defRPr>
                <a:latin typeface="+mj-lt"/>
              </a:defRPr>
            </a:lvl3pPr>
            <a:lvl4pPr marL="1600200" indent="-228600">
              <a:buFont typeface="Arial" pitchFamily="34" charset="0"/>
              <a:buChar char="•"/>
              <a:defRPr>
                <a:latin typeface="+mj-lt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306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40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5243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645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086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9181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5304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2626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7398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1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2643182"/>
            <a:ext cx="8786874" cy="2643206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229600" cy="14133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857364"/>
            <a:ext cx="43577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844" y="2500305"/>
            <a:ext cx="4354544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2862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284693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tilliumText22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2875" y="71438"/>
            <a:ext cx="82296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ZA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85926"/>
            <a:ext cx="5111750" cy="434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3322669" cy="4340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r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844" y="1916832"/>
            <a:ext cx="8858312" cy="3555266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5553096"/>
            <a:ext cx="8858312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9286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4864"/>
          </a:xfrm>
          <a:prstGeom prst="rect">
            <a:avLst/>
          </a:prstGeom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8229600" cy="14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PHASA 2008</a:t>
            </a:r>
            <a:endParaRPr lang="en-ZA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" y="1831975"/>
            <a:ext cx="885825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75" y="6357938"/>
            <a:ext cx="671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188" y="920750"/>
            <a:ext cx="63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kern="1200">
          <a:solidFill>
            <a:schemeClr val="bg1"/>
          </a:solidFill>
          <a:latin typeface="TitilliumText22L Lt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A2A6-AF06-4DE5-AED4-F73EF2C9D2D9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96CB-37E8-4CD4-B511-482707151A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39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64096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/>
              <a:t>Technologies to monitor &amp; support CHWs for improved quality of care</a:t>
            </a:r>
            <a:endParaRPr lang="en-ZA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4248472" cy="1843014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1C75BC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/>
              <a:t>Prof Mark Tomlinson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Stellenbosch University</a:t>
            </a:r>
          </a:p>
          <a:p>
            <a:endParaRPr lang="en-US" sz="1050" dirty="0"/>
          </a:p>
          <a:p>
            <a:r>
              <a:rPr lang="en-US" sz="2400" dirty="0" smtClean="0"/>
              <a:t>Andi Friedman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Mobenzi</a:t>
            </a:r>
            <a:endParaRPr lang="en-ZA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1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Application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Data collection, visit guidance, event reporting</a:t>
            </a:r>
            <a:endParaRPr lang="en-ZA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323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Familiar, low-cost feature phones were used; now over 500 handsets across 4 platforms supported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</a:t>
            </a:r>
            <a:r>
              <a:rPr lang="en-US" dirty="0" smtClean="0"/>
              <a:t>feature </a:t>
            </a:r>
            <a:r>
              <a:rPr lang="en-US" dirty="0" smtClean="0"/>
              <a:t>phones</a:t>
            </a:r>
            <a:endParaRPr lang="en-ZA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b="19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157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b="887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Intuitive step-by-step process allowed both routine visit forms and full research questionnaires to be administered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of routine &amp; research data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654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To account for poor network conditions, submissions </a:t>
            </a:r>
            <a:r>
              <a:rPr lang="en-US" sz="2400" dirty="0" smtClean="0"/>
              <a:t>were stored </a:t>
            </a:r>
            <a:r>
              <a:rPr lang="en-US" sz="2400" dirty="0" smtClean="0"/>
              <a:t>locally &amp; uploaded automatically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without network reception</a:t>
            </a:r>
            <a:endParaRPr lang="en-ZA" dirty="0"/>
          </a:p>
        </p:txBody>
      </p:sp>
      <p:pic>
        <p:nvPicPr>
          <p:cNvPr id="2050" name="Picture 2" descr="C:\Users\Andi\Documents\Mobenzi\Mobenzi Researcher\Marketing\Presentations\ppt files\phone-pending-uplo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46"/>
          <a:stretch/>
        </p:blipFill>
        <p:spPr bwMode="auto">
          <a:xfrm>
            <a:off x="1475656" y="1484784"/>
            <a:ext cx="5562600" cy="39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0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Mobenzi Researcher web console</a:t>
            </a:r>
          </a:p>
          <a:p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Design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&amp; deploy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surveys</a:t>
            </a:r>
            <a:endParaRPr lang="en-US" sz="2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Control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flow with embedded </a:t>
            </a:r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logic</a:t>
            </a:r>
          </a:p>
          <a:p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Monitor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field activity &amp; </a:t>
            </a:r>
            <a:r>
              <a:rPr lang="en-US" sz="2800" b="0" dirty="0" err="1">
                <a:solidFill>
                  <a:schemeClr val="bg1">
                    <a:lumMod val="50000"/>
                  </a:schemeClr>
                </a:solidFill>
              </a:rPr>
              <a:t>analyse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endParaRPr lang="en-ZA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277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4811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Visit forms and research surveys built from multiple question types incorporating branching logic &amp; validation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deploy forms from the web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538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Generic reports provided real-time view of data </a:t>
            </a:r>
            <a:r>
              <a:rPr lang="en-US" sz="2400" dirty="0" smtClean="0"/>
              <a:t>gathered; filters now provided powerful mechanism to segment and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data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reports</a:t>
            </a:r>
            <a:endParaRPr lang="en-ZA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6" b="23736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665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Data can be plotted on an interactive map &amp; configured with custom data overlays (GPS handset required)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Visualise</a:t>
            </a:r>
            <a:r>
              <a:rPr lang="en-US" dirty="0" smtClean="0"/>
              <a:t> data geographically</a:t>
            </a:r>
            <a:endParaRPr lang="en-ZA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18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306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</a:t>
            </a:r>
          </a:p>
          <a:p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Pre-populate forms from external data</a:t>
            </a:r>
          </a:p>
          <a:p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</a:rPr>
              <a:t>Build dynamic workflows and custom reports</a:t>
            </a:r>
            <a:endParaRPr lang="en-ZA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23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ZA" sz="2400" dirty="0" smtClean="0"/>
              <a:t>Consume data immediately </a:t>
            </a:r>
            <a:r>
              <a:rPr lang="en-ZA" sz="2400" dirty="0"/>
              <a:t>for reporting, analysis or operational </a:t>
            </a:r>
            <a:r>
              <a:rPr lang="en-ZA" sz="2400" dirty="0" smtClean="0"/>
              <a:t>use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action on real-time data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2005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r>
              <a:rPr lang="en-US" smtClean="0"/>
              <a:t/>
            </a:r>
            <a:br>
              <a:rPr lang="en-US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3.3 million newborns die in the first month of life every year</a:t>
            </a:r>
          </a:p>
          <a:p>
            <a:endParaRPr lang="en-US" dirty="0" smtClean="0"/>
          </a:p>
          <a:p>
            <a:r>
              <a:rPr lang="en-US" dirty="0" smtClean="0"/>
              <a:t>500 000 women die annually during pregnancy</a:t>
            </a:r>
          </a:p>
          <a:p>
            <a:endParaRPr lang="en-US" dirty="0" smtClean="0"/>
          </a:p>
          <a:p>
            <a:r>
              <a:rPr lang="en-US" dirty="0" smtClean="0"/>
              <a:t>Vast majority of these are preventable or treatable with existing interventions</a:t>
            </a:r>
          </a:p>
          <a:p>
            <a:endParaRPr lang="en-US" dirty="0" smtClean="0"/>
          </a:p>
          <a:p>
            <a:r>
              <a:rPr lang="en-US" dirty="0" smtClean="0"/>
              <a:t>Low cost platforms essential – health care budgets under $30 per person in 33 of 41 African countries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504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1" b="2034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Insert context-specific content into surveys in real-time</a:t>
            </a:r>
            <a:endParaRPr lang="en-Z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Pre-populate forms dynamically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01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web interfaces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Built using the Mobenzi Researcher API</a:t>
            </a:r>
            <a:endParaRPr lang="en-ZA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463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Patient/participant tracking</a:t>
            </a:r>
            <a:endParaRPr lang="en-Z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6" y="2204864"/>
            <a:ext cx="6846678" cy="3446948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74085"/>
            <a:ext cx="3410447" cy="4085431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5605546" cy="3312368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1664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Visit scheduling, roster management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5992"/>
            <a:ext cx="5857974" cy="4595866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6" y="3068960"/>
            <a:ext cx="5991225" cy="3019425"/>
          </a:xfrm>
          <a:prstGeom prst="rect">
            <a:avLst/>
          </a:prstGeom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Mobenzi Outreach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</a:rPr>
              <a:t>Community care platform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430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introduction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GS3 &amp; </a:t>
            </a:r>
            <a:r>
              <a:rPr lang="en-US" dirty="0" err="1" smtClean="0"/>
              <a:t>Philani</a:t>
            </a:r>
            <a:r>
              <a:rPr lang="en-US" dirty="0" smtClean="0"/>
              <a:t> projects highlighted the need for several key requirements:</a:t>
            </a:r>
          </a:p>
          <a:p>
            <a:pPr lvl="1"/>
            <a:r>
              <a:rPr lang="en-US" dirty="0" smtClean="0"/>
              <a:t>Secure, longitudinal patient/participant record-keeping</a:t>
            </a:r>
          </a:p>
          <a:p>
            <a:pPr lvl="1"/>
            <a:r>
              <a:rPr lang="en-US" dirty="0" smtClean="0"/>
              <a:t>Flexible visit scheduling based on patient profile &amp; project protocol</a:t>
            </a:r>
          </a:p>
          <a:p>
            <a:pPr lvl="1"/>
            <a:r>
              <a:rPr lang="en-US" dirty="0" smtClean="0"/>
              <a:t>Contextual visit support</a:t>
            </a:r>
          </a:p>
          <a:p>
            <a:pPr lvl="1"/>
            <a:r>
              <a:rPr lang="en-US" dirty="0" smtClean="0"/>
              <a:t>Communication with fieldworkers and patients</a:t>
            </a:r>
          </a:p>
          <a:p>
            <a:pPr lvl="1"/>
            <a:r>
              <a:rPr lang="en-US" dirty="0" smtClean="0"/>
              <a:t>Referral and integration with facilities &amp; other systems</a:t>
            </a:r>
          </a:p>
          <a:p>
            <a:pPr lvl="1"/>
            <a:r>
              <a:rPr lang="en-US" dirty="0" smtClean="0"/>
              <a:t>Highly configurable web interfaces</a:t>
            </a:r>
          </a:p>
        </p:txBody>
      </p:sp>
    </p:spTree>
    <p:extLst>
      <p:ext uri="{BB962C8B-B14F-4D97-AF65-F5344CB8AC3E}">
        <p14:creationId xmlns:p14="http://schemas.microsoft.com/office/powerpoint/2010/main" val="2357099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Conceptual architecture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010988"/>
              </p:ext>
            </p:extLst>
          </p:nvPr>
        </p:nvGraphicFramePr>
        <p:xfrm>
          <a:off x="142875" y="1831975"/>
          <a:ext cx="8858250" cy="438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24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mobile interface(s)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75" y="1831975"/>
            <a:ext cx="8821613" cy="4383088"/>
          </a:xfrm>
        </p:spPr>
        <p:txBody>
          <a:bodyPr>
            <a:normAutofit/>
          </a:bodyPr>
          <a:lstStyle/>
          <a:p>
            <a:r>
              <a:rPr lang="en-US" dirty="0" smtClean="0"/>
              <a:t>Mobenzi mobile application interface can be tailored for each stakeholder: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87032" y="2752744"/>
            <a:ext cx="7937696" cy="5716816"/>
            <a:chOff x="1835696" y="1168568"/>
            <a:chExt cx="7937696" cy="5716816"/>
          </a:xfrm>
        </p:grpSpPr>
        <p:pic>
          <p:nvPicPr>
            <p:cNvPr id="6" name="Picture 2" descr="C:\Users\Andi\Documents\Mobenzi\Mobenzi Researcher\Marketing\Presentations\ppt files\phone-pending-uploa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46"/>
            <a:stretch/>
          </p:blipFill>
          <p:spPr bwMode="auto">
            <a:xfrm>
              <a:off x="1835696" y="1168568"/>
              <a:ext cx="7937696" cy="5716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544" y="2458938"/>
              <a:ext cx="3048000" cy="356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156176" y="2608728"/>
            <a:ext cx="2468512" cy="168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ZA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1520" y="306896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CHW (upcoming visits, client management, assessments)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Team Leader (CHW list, CHW performance reports)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Clinic nurse (referral list, results capture)</a:t>
            </a:r>
          </a:p>
        </p:txBody>
      </p:sp>
    </p:spTree>
    <p:extLst>
      <p:ext uri="{BB962C8B-B14F-4D97-AF65-F5344CB8AC3E}">
        <p14:creationId xmlns:p14="http://schemas.microsoft.com/office/powerpoint/2010/main" val="169809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backend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75" y="1831975"/>
            <a:ext cx="5581253" cy="43830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Stores any kind of entity (e.g. patients, facilities, visits) and can evolve over time</a:t>
            </a:r>
          </a:p>
          <a:p>
            <a:r>
              <a:rPr lang="en-US" dirty="0" smtClean="0"/>
              <a:t>Allows data collected via Mobenzi Researcher to be “mapped” to one or more entities</a:t>
            </a:r>
          </a:p>
          <a:p>
            <a:r>
              <a:rPr lang="en-US" dirty="0" smtClean="0"/>
              <a:t>Generates contextual visit forms based on patient profile and defined visit schedule</a:t>
            </a:r>
          </a:p>
          <a:p>
            <a:r>
              <a:rPr lang="en-US" dirty="0" smtClean="0"/>
              <a:t>Generates and distributes automated reports</a:t>
            </a:r>
          </a:p>
          <a:p>
            <a:r>
              <a:rPr lang="en-US" dirty="0" smtClean="0"/>
              <a:t>Sends SMS notifications</a:t>
            </a:r>
          </a:p>
          <a:p>
            <a:r>
              <a:rPr lang="en-US" dirty="0" smtClean="0"/>
              <a:t>Integrates with third-party systems (e.g. DHIS)</a:t>
            </a:r>
            <a:endParaRPr lang="en-US" dirty="0"/>
          </a:p>
        </p:txBody>
      </p:sp>
      <p:pic>
        <p:nvPicPr>
          <p:cNvPr id="6146" name="Picture 2" descr="http://yuml.me/diagram/scruffy/class/%5bMentor%20Mother%5d%3C%3E1-%3E*%5bParticipant%5d,%5bAssessment%20Interviewer%5d%3C%3E1-%3E*%5bParticipant%5d,%5bMentor%20Mother%5d,%5bAssessment%20Interviewer%5d,%5bParticipant%5d%3C%3E1-%3E*%5bBirth%5d,%5bMilestone%5d%3C%3E1-%3E*%5bBirth%5d,%5bParticipant%5d%3C%3E1-%3E*%5bMilestone%5d,%5bMilestone%5d%3C%3E1-%3E*%5bBrief%20Contact%20Form%5d,%5bMilestone%5d%3C%3E1-%3E*%5bSoft%20Refusal%20Follow%20Up%20Form%5d,%5bMilestone%5d%3C%3E1-%3E*%5bBaseline%20Assessment%20Form%5d,%5bMilestone%5d%3C%3E1-%3E*%5bLocator%20Summary%20Form%5d,%5bMilestone%5d%3C%3E1-%3E*%5bBirth%20Alert%20Form%5d,%5bMilestone%5d%3C%3E1-%3E*%5bBirth%20Assessment%20Form%5d,%5bMilestone%5d%3C%3E1-%3E*%5b6%20Months%20Assessment%20form%5d,%5bMilestone%5d%3C%3E1-%3E*%5bVisit%20Scheduling%20Form%5d,%5bMilestone%5d%3C%3E1-%3E*%5bMM%20Visit%20Form%5d,%5bParticipant%5d%3C%3E1-%3E*%5bNote%5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 r="28039" b="29272"/>
          <a:stretch/>
        </p:blipFill>
        <p:spPr bwMode="auto">
          <a:xfrm>
            <a:off x="5436096" y="2322442"/>
            <a:ext cx="4362994" cy="46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63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web interface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Replaces need for custom </a:t>
            </a:r>
            <a:r>
              <a:rPr lang="en-US" dirty="0"/>
              <a:t>console development </a:t>
            </a:r>
            <a:r>
              <a:rPr lang="en-US" dirty="0" smtClean="0"/>
              <a:t>– rapid configuration</a:t>
            </a:r>
          </a:p>
          <a:p>
            <a:r>
              <a:rPr lang="en-US" dirty="0" smtClean="0"/>
              <a:t>Common / core entity actions built-in (search, view, edit, export)</a:t>
            </a:r>
          </a:p>
          <a:p>
            <a:r>
              <a:rPr lang="en-US" dirty="0" smtClean="0"/>
              <a:t>Open architecture for extension, collaboration &amp; use of existing tools (e.g. maps, charts, grids)</a:t>
            </a:r>
          </a:p>
          <a:p>
            <a:r>
              <a:rPr lang="en-US" dirty="0" smtClean="0"/>
              <a:t>Granular permissions management</a:t>
            </a:r>
          </a:p>
          <a:p>
            <a:r>
              <a:rPr lang="en-US" dirty="0" smtClean="0"/>
              <a:t>Web-based design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10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Gap between small scale efficacy studies and large scale interventions must be bridged</a:t>
            </a:r>
          </a:p>
          <a:p>
            <a:endParaRPr lang="en-ZA" dirty="0" smtClean="0"/>
          </a:p>
          <a:p>
            <a:r>
              <a:rPr lang="en-ZA" dirty="0" smtClean="0"/>
              <a:t>Supporting supervision and management central</a:t>
            </a:r>
          </a:p>
          <a:p>
            <a:endParaRPr lang="en-ZA" dirty="0" smtClean="0"/>
          </a:p>
          <a:p>
            <a:r>
              <a:rPr lang="en-US" dirty="0" smtClean="0"/>
              <a:t>Managers need high quality and timely information</a:t>
            </a:r>
          </a:p>
          <a:p>
            <a:endParaRPr lang="en-US" dirty="0" smtClean="0"/>
          </a:p>
          <a:p>
            <a:r>
              <a:rPr lang="en-US" dirty="0" smtClean="0"/>
              <a:t>CHW often dispersed – loss of quality in supervisory systems as programs scale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757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Cautionary notes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Evidence evidence evidence</a:t>
            </a:r>
          </a:p>
          <a:p>
            <a:endParaRPr lang="en-ZA" smtClean="0"/>
          </a:p>
          <a:p>
            <a:r>
              <a:rPr lang="en-ZA" smtClean="0"/>
              <a:t>Theory of change</a:t>
            </a:r>
          </a:p>
          <a:p>
            <a:endParaRPr lang="en-ZA" smtClean="0"/>
          </a:p>
          <a:p>
            <a:r>
              <a:rPr lang="en-ZA" smtClean="0"/>
              <a:t>Interoperability</a:t>
            </a:r>
          </a:p>
          <a:p>
            <a:endParaRPr lang="en-ZA" smtClean="0"/>
          </a:p>
          <a:p>
            <a:r>
              <a:rPr lang="en-ZA" smtClean="0"/>
              <a:t>Standards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927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rtoon-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715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3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1640" y="5301208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Documents and Settings\markt\My Documents\Presentations\Cartoons and images\new-technology-pro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078"/>
            <a:ext cx="8424936" cy="66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 eaLnBrk="1" hangingPunct="1"/>
            <a:endParaRPr lang="en-GB" sz="4000" dirty="0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53340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5410200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Enkosi</a:t>
            </a:r>
            <a:r>
              <a:rPr lang="en-GB" sz="2400" b="1" dirty="0">
                <a:solidFill>
                  <a:srgbClr val="FF0000"/>
                </a:solidFill>
              </a:rPr>
              <a:t>. </a:t>
            </a:r>
            <a:r>
              <a:rPr lang="en-GB" sz="2400" b="1" dirty="0" err="1">
                <a:solidFill>
                  <a:srgbClr val="FF0000"/>
                </a:solidFill>
              </a:rPr>
              <a:t>Dankie</a:t>
            </a:r>
            <a:r>
              <a:rPr lang="en-GB" sz="2400" b="1" dirty="0">
                <a:solidFill>
                  <a:srgbClr val="FF0000"/>
                </a:solidFill>
              </a:rPr>
              <a:t>. Thank you! </a:t>
            </a:r>
            <a:r>
              <a:rPr lang="en-GB" sz="2400" b="1" dirty="0" err="1">
                <a:solidFill>
                  <a:srgbClr val="FF0000"/>
                </a:solidFill>
              </a:rPr>
              <a:t>Zikomo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kwambiri</a:t>
            </a:r>
            <a:r>
              <a:rPr lang="en-GB" sz="2400" b="1" dirty="0">
                <a:solidFill>
                  <a:srgbClr val="FF0000"/>
                </a:solidFill>
              </a:rPr>
              <a:t>! Asante </a:t>
            </a:r>
            <a:r>
              <a:rPr lang="en-GB" sz="2400" b="1" dirty="0" err="1">
                <a:solidFill>
                  <a:srgbClr val="FF0000"/>
                </a:solidFill>
              </a:rPr>
              <a:t>sana</a:t>
            </a:r>
            <a:r>
              <a:rPr lang="en-GB" sz="2400" b="1" dirty="0">
                <a:solidFill>
                  <a:srgbClr val="FF0000"/>
                </a:solidFill>
              </a:rPr>
              <a:t>, Ye </a:t>
            </a:r>
            <a:r>
              <a:rPr lang="en-GB" sz="2400" b="1" dirty="0" err="1">
                <a:solidFill>
                  <a:srgbClr val="FF0000"/>
                </a:solidFill>
              </a:rPr>
              <a:t>dewaese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pii</a:t>
            </a:r>
            <a:r>
              <a:rPr lang="en-GB" sz="2400" b="1" dirty="0">
                <a:solidFill>
                  <a:srgbClr val="FF0000"/>
                </a:solidFill>
              </a:rPr>
              <a:t>! </a:t>
            </a:r>
            <a:r>
              <a:rPr lang="en-GB" sz="2400" b="1" dirty="0" err="1">
                <a:solidFill>
                  <a:srgbClr val="FF0000"/>
                </a:solidFill>
              </a:rPr>
              <a:t>Danke</a:t>
            </a:r>
            <a:r>
              <a:rPr lang="en-GB" sz="2400" b="1" dirty="0">
                <a:solidFill>
                  <a:srgbClr val="FF0000"/>
                </a:solidFill>
              </a:rPr>
              <a:t>! </a:t>
            </a:r>
            <a:r>
              <a:rPr lang="en-GB" sz="2400" b="1" dirty="0" err="1">
                <a:solidFill>
                  <a:srgbClr val="FF0000"/>
                </a:solidFill>
              </a:rPr>
              <a:t>Merci</a:t>
            </a:r>
            <a:r>
              <a:rPr lang="en-GB" sz="2400" b="1" dirty="0">
                <a:solidFill>
                  <a:srgbClr val="FF0000"/>
                </a:solidFill>
              </a:rPr>
              <a:t> beaucoup! </a:t>
            </a:r>
            <a:r>
              <a:rPr lang="en-GB" sz="2400" b="1" dirty="0" err="1">
                <a:solidFill>
                  <a:srgbClr val="FF0000"/>
                </a:solidFill>
              </a:rPr>
              <a:t>Obligado</a:t>
            </a:r>
            <a:r>
              <a:rPr lang="en-GB" sz="2400" b="1" dirty="0">
                <a:solidFill>
                  <a:srgbClr val="FF0000"/>
                </a:solidFill>
              </a:rPr>
              <a:t>! Cam on!</a:t>
            </a:r>
            <a:r>
              <a:rPr lang="en-GB" sz="2400" dirty="0"/>
              <a:t> </a:t>
            </a:r>
            <a:endParaRPr lang="en-US" sz="2400" dirty="0"/>
          </a:p>
        </p:txBody>
      </p:sp>
      <p:pic>
        <p:nvPicPr>
          <p:cNvPr id="39941" name="Picture 5" descr="Riv of life newb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12856" b="36023"/>
          <a:stretch>
            <a:fillRect/>
          </a:stretch>
        </p:blipFill>
        <p:spPr bwMode="auto">
          <a:xfrm>
            <a:off x="0" y="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066800" y="2895600"/>
            <a:ext cx="4729336" cy="1905000"/>
          </a:xfrm>
          <a:prstGeom prst="wedgeEllipseCallout">
            <a:avLst>
              <a:gd name="adj1" fmla="val -49880"/>
              <a:gd name="adj2" fmla="val -148250"/>
            </a:avLst>
          </a:prstGeom>
          <a:solidFill>
            <a:srgbClr val="990000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</a:t>
            </a:r>
            <a:r>
              <a:rPr lang="en-US" sz="4400" b="1" dirty="0" smtClean="0">
                <a:solidFill>
                  <a:schemeClr val="bg1"/>
                </a:solidFill>
              </a:rPr>
              <a:t>you!</a:t>
            </a:r>
            <a:endParaRPr lang="en-US" sz="4400" b="1" dirty="0">
              <a:solidFill>
                <a:schemeClr val="bg1"/>
              </a:solidFill>
            </a:endParaRP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9943" name="Picture 7" descr="dadand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Riv Life mother newborn and chi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15834"/>
          <a:stretch>
            <a:fillRect/>
          </a:stretch>
        </p:blipFill>
        <p:spPr bwMode="auto">
          <a:xfrm>
            <a:off x="2133600" y="0"/>
            <a:ext cx="2286000" cy="21336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Afr Mom w bab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8318" r="5621" b="20332"/>
          <a:stretch>
            <a:fillRect/>
          </a:stretch>
        </p:blipFill>
        <p:spPr bwMode="auto">
          <a:xfrm>
            <a:off x="44196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5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200" smtClean="0"/>
              <a:t>Management framework for supervision </a:t>
            </a:r>
            <a:br>
              <a:rPr lang="en-ZA" sz="3200" smtClean="0"/>
            </a:br>
            <a:r>
              <a:rPr lang="en-ZA" sz="2000" smtClean="0"/>
              <a:t>(Bosch-Capblanch &amp; Garner, 2008)</a:t>
            </a:r>
            <a:r>
              <a:rPr lang="en-ZA" sz="3200" smtClean="0"/>
              <a:t/>
            </a:r>
            <a:br>
              <a:rPr lang="en-ZA" sz="3200" smtClean="0"/>
            </a:br>
            <a:endParaRPr lang="en-Z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59" y="1916832"/>
            <a:ext cx="4690683" cy="44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4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Supervision and </a:t>
            </a:r>
            <a:r>
              <a:rPr lang="en-US" dirty="0" smtClean="0">
                <a:solidFill>
                  <a:prstClr val="black"/>
                </a:solidFill>
              </a:rPr>
              <a:t>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609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Goodstart</a:t>
            </a:r>
            <a:r>
              <a:rPr lang="en-US" dirty="0" smtClean="0"/>
              <a:t> 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An effectiveness study of an integrated, community-based package for maternal, </a:t>
            </a:r>
            <a:r>
              <a:rPr lang="en-GB" dirty="0" err="1" smtClean="0"/>
              <a:t>newborn</a:t>
            </a:r>
            <a:r>
              <a:rPr lang="en-GB" dirty="0" smtClean="0"/>
              <a:t>, child and HIV care in South Africa.  </a:t>
            </a:r>
          </a:p>
          <a:p>
            <a:r>
              <a:rPr lang="en-GB" dirty="0" err="1" smtClean="0"/>
              <a:t>Umlazi</a:t>
            </a:r>
            <a:r>
              <a:rPr lang="en-GB" dirty="0" smtClean="0"/>
              <a:t>, Durban</a:t>
            </a:r>
          </a:p>
          <a:p>
            <a:r>
              <a:rPr lang="en-GB" dirty="0" smtClean="0"/>
              <a:t>Cluster randomized controlled trial</a:t>
            </a:r>
          </a:p>
          <a:p>
            <a:r>
              <a:rPr lang="en-GB" dirty="0" smtClean="0"/>
              <a:t>Focus – exclusive and appropriate feeding, neonatal health, maternal mental health</a:t>
            </a:r>
          </a:p>
          <a:p>
            <a:r>
              <a:rPr lang="en-GB" dirty="0" smtClean="0"/>
              <a:t>Partners – Medical Research Council, Stellenbosch University, University of Western Cape, Saving </a:t>
            </a:r>
            <a:r>
              <a:rPr lang="en-GB" dirty="0" err="1" smtClean="0"/>
              <a:t>Newborn</a:t>
            </a:r>
            <a:r>
              <a:rPr lang="en-GB" dirty="0" smtClean="0"/>
              <a:t> Lives, </a:t>
            </a:r>
            <a:r>
              <a:rPr lang="en-GB" dirty="0" err="1" smtClean="0"/>
              <a:t>Maromi</a:t>
            </a:r>
            <a:r>
              <a:rPr lang="en-GB" dirty="0" smtClean="0"/>
              <a:t> Health Research and University of Uppsala</a:t>
            </a:r>
          </a:p>
          <a:p>
            <a:r>
              <a:rPr lang="en-GB" dirty="0" smtClean="0"/>
              <a:t>Funder – Saving </a:t>
            </a:r>
            <a:r>
              <a:rPr lang="en-GB" dirty="0" err="1" smtClean="0"/>
              <a:t>Newborn</a:t>
            </a:r>
            <a:r>
              <a:rPr lang="en-GB" dirty="0" smtClean="0"/>
              <a:t> Lives and </a:t>
            </a:r>
            <a:r>
              <a:rPr lang="en-GB" dirty="0" err="1" smtClean="0"/>
              <a:t>Centers</a:t>
            </a:r>
            <a:r>
              <a:rPr lang="en-GB" dirty="0" smtClean="0"/>
              <a:t> for Disease Control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412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Philani Plus (+)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Philani</a:t>
            </a:r>
            <a:r>
              <a:rPr lang="en-GB" dirty="0" smtClean="0"/>
              <a:t> Plus (+):  a randomized controlled trial of mentor mother home visiting program to improve infants’ outcomes</a:t>
            </a:r>
            <a:endParaRPr lang="en-ZA" dirty="0" smtClean="0"/>
          </a:p>
          <a:p>
            <a:r>
              <a:rPr lang="en-GB" dirty="0" err="1" smtClean="0"/>
              <a:t>Khayelitsha</a:t>
            </a:r>
            <a:r>
              <a:rPr lang="en-GB" dirty="0" smtClean="0"/>
              <a:t>, Cape Town</a:t>
            </a:r>
          </a:p>
          <a:p>
            <a:r>
              <a:rPr lang="en-GB" dirty="0" smtClean="0"/>
              <a:t>Cluster randomized controlled trial</a:t>
            </a:r>
          </a:p>
          <a:p>
            <a:r>
              <a:rPr lang="en-GB" dirty="0" smtClean="0"/>
              <a:t>Focus: HIV, nutrition, TB, alcohol, maternal mental health</a:t>
            </a:r>
          </a:p>
          <a:p>
            <a:r>
              <a:rPr lang="en-GB" dirty="0" smtClean="0"/>
              <a:t>Partners –Stellenbosch University, University of California, Los Angeles, </a:t>
            </a:r>
            <a:r>
              <a:rPr lang="en-GB" dirty="0" err="1" smtClean="0"/>
              <a:t>Philani</a:t>
            </a:r>
            <a:r>
              <a:rPr lang="en-GB" dirty="0" smtClean="0"/>
              <a:t> Nutrition </a:t>
            </a:r>
            <a:r>
              <a:rPr lang="en-GB" dirty="0" err="1" smtClean="0"/>
              <a:t>Centers</a:t>
            </a:r>
            <a:r>
              <a:rPr lang="en-GB" dirty="0" smtClean="0"/>
              <a:t>, Emory University</a:t>
            </a:r>
          </a:p>
          <a:p>
            <a:r>
              <a:rPr lang="en-GB" dirty="0" smtClean="0"/>
              <a:t>Funder – National Institute of Alcoholism and Alcohol Abuse (NIAAA – USA)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519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Project differences – implications for system development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Goodstart</a:t>
            </a:r>
            <a:r>
              <a:rPr lang="en-ZA" dirty="0" smtClean="0"/>
              <a:t>:  </a:t>
            </a:r>
          </a:p>
          <a:p>
            <a:pPr lvl="1"/>
            <a:r>
              <a:rPr lang="en-ZA" dirty="0" smtClean="0"/>
              <a:t>Set visit dates and time</a:t>
            </a:r>
          </a:p>
          <a:p>
            <a:pPr lvl="1"/>
            <a:r>
              <a:rPr lang="en-ZA" dirty="0" smtClean="0"/>
              <a:t>Facility component in addition to community</a:t>
            </a:r>
          </a:p>
          <a:p>
            <a:pPr lvl="5"/>
            <a:endParaRPr lang="en-ZA" dirty="0" smtClean="0"/>
          </a:p>
          <a:p>
            <a:r>
              <a:rPr lang="en-ZA" dirty="0" err="1" smtClean="0"/>
              <a:t>Philani</a:t>
            </a:r>
            <a:r>
              <a:rPr lang="en-ZA" dirty="0" smtClean="0"/>
              <a:t>:</a:t>
            </a:r>
          </a:p>
          <a:p>
            <a:pPr lvl="1"/>
            <a:r>
              <a:rPr lang="en-ZA" dirty="0" smtClean="0"/>
              <a:t>Fluid visit dates</a:t>
            </a:r>
          </a:p>
          <a:p>
            <a:pPr lvl="1"/>
            <a:r>
              <a:rPr lang="en-ZA" dirty="0" smtClean="0"/>
              <a:t>Time spent and topics covered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919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Technology overview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err="1" smtClean="0"/>
              <a:t>Philani</a:t>
            </a:r>
            <a:r>
              <a:rPr lang="en-ZA" dirty="0" smtClean="0"/>
              <a:t> </a:t>
            </a:r>
            <a:r>
              <a:rPr lang="en-ZA" dirty="0" smtClean="0"/>
              <a:t>&amp; </a:t>
            </a:r>
            <a:r>
              <a:rPr lang="en-ZA" dirty="0" err="1" smtClean="0"/>
              <a:t>Goodstart</a:t>
            </a:r>
            <a:r>
              <a:rPr lang="en-ZA" dirty="0" smtClean="0"/>
              <a:t> </a:t>
            </a:r>
            <a:r>
              <a:rPr lang="en-ZA" dirty="0" smtClean="0"/>
              <a:t>utilised </a:t>
            </a:r>
            <a:r>
              <a:rPr lang="en-ZA" dirty="0" smtClean="0"/>
              <a:t>Mobenzi </a:t>
            </a:r>
            <a:r>
              <a:rPr lang="en-ZA" b="1" dirty="0" smtClean="0"/>
              <a:t>Researcher</a:t>
            </a:r>
            <a:r>
              <a:rPr lang="en-ZA" dirty="0" smtClean="0"/>
              <a:t> for mobile data collection</a:t>
            </a:r>
          </a:p>
          <a:p>
            <a:endParaRPr lang="en-ZA" dirty="0" smtClean="0"/>
          </a:p>
          <a:p>
            <a:r>
              <a:rPr lang="en-ZA" dirty="0" smtClean="0"/>
              <a:t>Custom web systems developed in 2008/2009 to support project protocol, supervision &amp; management</a:t>
            </a:r>
          </a:p>
          <a:p>
            <a:endParaRPr lang="en-ZA" dirty="0"/>
          </a:p>
          <a:p>
            <a:r>
              <a:rPr lang="en-ZA" dirty="0" smtClean="0"/>
              <a:t>Common requirements have been distilled to form Mobenzi </a:t>
            </a:r>
            <a:r>
              <a:rPr lang="en-ZA" b="1" dirty="0" smtClean="0"/>
              <a:t>Outreach</a:t>
            </a:r>
          </a:p>
          <a:p>
            <a:endParaRPr lang="en-ZA" b="1" dirty="0"/>
          </a:p>
          <a:p>
            <a:r>
              <a:rPr lang="en-ZA" dirty="0" smtClean="0"/>
              <a:t>Platforms consist of mobile and web components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240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researcher-newfont">
  <a:themeElements>
    <a:clrScheme name="Mobenzi">
      <a:dk1>
        <a:sysClr val="windowText" lastClr="000000"/>
      </a:dk1>
      <a:lt1>
        <a:sysClr val="window" lastClr="FFFFFF"/>
      </a:lt1>
      <a:dk2>
        <a:srgbClr val="1C75BC"/>
      </a:dk2>
      <a:lt2>
        <a:srgbClr val="EEECE1"/>
      </a:lt2>
      <a:accent1>
        <a:srgbClr val="1C75BC"/>
      </a:accent1>
      <a:accent2>
        <a:srgbClr val="92D050"/>
      </a:accent2>
      <a:accent3>
        <a:srgbClr val="C00000"/>
      </a:accent3>
      <a:accent4>
        <a:srgbClr val="E36C09"/>
      </a:accent4>
      <a:accent5>
        <a:srgbClr val="00B0F0"/>
      </a:accent5>
      <a:accent6>
        <a:srgbClr val="0D3A5E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 fontScale="70000" lnSpcReduction="20000"/>
      </a:bodyPr>
      <a:lstStyle>
        <a:defPPr marL="342900" indent="-342900" fontAlgn="base">
          <a:spcBef>
            <a:spcPct val="20000"/>
          </a:spcBef>
          <a:spcAft>
            <a:spcPct val="0"/>
          </a:spcAft>
          <a:buFont typeface="Wingdings" pitchFamily="2" charset="2"/>
          <a:buChar char="§"/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researcher-newfont</Template>
  <TotalTime>0</TotalTime>
  <Words>855</Words>
  <Application>Microsoft Office PowerPoint</Application>
  <PresentationFormat>On-screen Show (4:3)</PresentationFormat>
  <Paragraphs>133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researcher-newfont</vt:lpstr>
      <vt:lpstr>Custom Design</vt:lpstr>
      <vt:lpstr>Technologies to monitor &amp; support CHWs for improved quality of care</vt:lpstr>
      <vt:lpstr>Introduction </vt:lpstr>
      <vt:lpstr>Challenges</vt:lpstr>
      <vt:lpstr>Management framework for supervision  (Bosch-Capblanch &amp; Garner, 2008) </vt:lpstr>
      <vt:lpstr>PowerPoint Presentation</vt:lpstr>
      <vt:lpstr>Goodstart 3</vt:lpstr>
      <vt:lpstr>Philani Plus (+)</vt:lpstr>
      <vt:lpstr>Project differences – implications for system development</vt:lpstr>
      <vt:lpstr>Technology overview</vt:lpstr>
      <vt:lpstr>PowerPoint Presentation</vt:lpstr>
      <vt:lpstr>Support for feature phones</vt:lpstr>
      <vt:lpstr>Collection of routine &amp; research data</vt:lpstr>
      <vt:lpstr>Capture without network reception</vt:lpstr>
      <vt:lpstr>PowerPoint Presentation</vt:lpstr>
      <vt:lpstr>Design &amp; deploy forms from the web</vt:lpstr>
      <vt:lpstr>Real-time reports</vt:lpstr>
      <vt:lpstr>Visualise data geographically</vt:lpstr>
      <vt:lpstr>PowerPoint Presentation</vt:lpstr>
      <vt:lpstr>Take action on real-time data</vt:lpstr>
      <vt:lpstr>Pre-populate forms dynamically</vt:lpstr>
      <vt:lpstr>PowerPoint Presentation</vt:lpstr>
      <vt:lpstr>Patient/participant tracking</vt:lpstr>
      <vt:lpstr>Visit scheduling, roster management</vt:lpstr>
      <vt:lpstr>PowerPoint Presentation</vt:lpstr>
      <vt:lpstr>Outreach introduction</vt:lpstr>
      <vt:lpstr>Conceptual architecture</vt:lpstr>
      <vt:lpstr>Outreach mobile interface(s)</vt:lpstr>
      <vt:lpstr>Outreach backend</vt:lpstr>
      <vt:lpstr>Outreach web interface</vt:lpstr>
      <vt:lpstr>Cautionary notes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2011-06-14T20:50:17Z</dcterms:created>
  <dcterms:modified xsi:type="dcterms:W3CDTF">2012-07-23T23:20:16Z</dcterms:modified>
</cp:coreProperties>
</file>