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30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6014C0-5742-418E-BAC7-3775B935E66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A2375-B01F-4E25-98BC-394940E332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96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014C0-5742-418E-BAC7-3775B935E66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119433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014C0-5742-418E-BAC7-3775B935E66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318385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014C0-5742-418E-BAC7-3775B935E66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393970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6014C0-5742-418E-BAC7-3775B935E660}"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A2375-B01F-4E25-98BC-394940E332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79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6014C0-5742-418E-BAC7-3775B935E660}"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308636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014C0-5742-418E-BAC7-3775B935E660}"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395002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6014C0-5742-418E-BAC7-3775B935E660}"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139718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6014C0-5742-418E-BAC7-3775B935E660}" type="datetimeFigureOut">
              <a:rPr lang="en-US" smtClean="0"/>
              <a:t>4/28/2021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162162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6014C0-5742-418E-BAC7-3775B935E660}" type="datetimeFigureOut">
              <a:rPr lang="en-US" smtClean="0"/>
              <a:t>4/28/2021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AA2375-B01F-4E25-98BC-394940E332C8}" type="slidenum">
              <a:rPr lang="en-US" smtClean="0"/>
              <a:t>‹#›</a:t>
            </a:fld>
            <a:endParaRPr lang="en-US"/>
          </a:p>
        </p:txBody>
      </p:sp>
    </p:spTree>
    <p:extLst>
      <p:ext uri="{BB962C8B-B14F-4D97-AF65-F5344CB8AC3E}">
        <p14:creationId xmlns:p14="http://schemas.microsoft.com/office/powerpoint/2010/main" val="127443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014C0-5742-418E-BAC7-3775B935E660}"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A2375-B01F-4E25-98BC-394940E332C8}" type="slidenum">
              <a:rPr lang="en-US" smtClean="0"/>
              <a:t>‹#›</a:t>
            </a:fld>
            <a:endParaRPr lang="en-US"/>
          </a:p>
        </p:txBody>
      </p:sp>
    </p:spTree>
    <p:extLst>
      <p:ext uri="{BB962C8B-B14F-4D97-AF65-F5344CB8AC3E}">
        <p14:creationId xmlns:p14="http://schemas.microsoft.com/office/powerpoint/2010/main" val="343971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6014C0-5742-418E-BAC7-3775B935E660}" type="datetimeFigureOut">
              <a:rPr lang="en-US" smtClean="0"/>
              <a:t>4/28/2021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AA2375-B01F-4E25-98BC-394940E332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855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ubmed.ncbi.nlm.nih.gov/3087746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bethanymyers@library.ucla.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mbas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bethanymyers@library.ucla.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Tips and Strategies for Effective Literature Searching</a:t>
            </a:r>
          </a:p>
        </p:txBody>
      </p:sp>
      <p:sp>
        <p:nvSpPr>
          <p:cNvPr id="3" name="Subtitle 2"/>
          <p:cNvSpPr>
            <a:spLocks noGrp="1"/>
          </p:cNvSpPr>
          <p:nvPr>
            <p:ph type="subTitle" idx="1"/>
          </p:nvPr>
        </p:nvSpPr>
        <p:spPr/>
        <p:txBody>
          <a:bodyPr>
            <a:normAutofit fontScale="85000" lnSpcReduction="20000"/>
          </a:bodyPr>
          <a:lstStyle/>
          <a:p>
            <a:r>
              <a:rPr lang="en-US" dirty="0"/>
              <a:t>Bethany Myers</a:t>
            </a:r>
          </a:p>
          <a:p>
            <a:r>
              <a:rPr lang="en-US" dirty="0"/>
              <a:t>Research </a:t>
            </a:r>
            <a:r>
              <a:rPr lang="en-US" dirty="0" err="1"/>
              <a:t>Informationist</a:t>
            </a:r>
            <a:endParaRPr lang="en-US" dirty="0"/>
          </a:p>
          <a:p>
            <a:r>
              <a:rPr lang="en-US" dirty="0"/>
              <a:t>bethanymyers@library.ucla.edu</a:t>
            </a:r>
          </a:p>
        </p:txBody>
      </p:sp>
    </p:spTree>
    <p:extLst>
      <p:ext uri="{BB962C8B-B14F-4D97-AF65-F5344CB8AC3E}">
        <p14:creationId xmlns:p14="http://schemas.microsoft.com/office/powerpoint/2010/main" val="302267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280" y="2444614"/>
            <a:ext cx="7765453" cy="2964437"/>
          </a:xfrm>
          <a:prstGeom prst="rect">
            <a:avLst/>
          </a:prstGeom>
        </p:spPr>
      </p:pic>
      <p:sp>
        <p:nvSpPr>
          <p:cNvPr id="2" name="Title 1"/>
          <p:cNvSpPr>
            <a:spLocks noGrp="1"/>
          </p:cNvSpPr>
          <p:nvPr>
            <p:ph type="title"/>
          </p:nvPr>
        </p:nvSpPr>
        <p:spPr/>
        <p:txBody>
          <a:bodyPr/>
          <a:lstStyle/>
          <a:p>
            <a:r>
              <a:rPr lang="en-US" dirty="0"/>
              <a:t>Power searching in PubMed</a:t>
            </a:r>
          </a:p>
        </p:txBody>
      </p:sp>
      <p:sp>
        <p:nvSpPr>
          <p:cNvPr id="13" name="Down Arrow Callout 12"/>
          <p:cNvSpPr/>
          <p:nvPr/>
        </p:nvSpPr>
        <p:spPr>
          <a:xfrm>
            <a:off x="4936066" y="1753135"/>
            <a:ext cx="2311879" cy="1594471"/>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PubMed constructs the search based on what you type in the builder</a:t>
            </a:r>
          </a:p>
        </p:txBody>
      </p:sp>
      <p:sp>
        <p:nvSpPr>
          <p:cNvPr id="14" name="Up Arrow Callout 13"/>
          <p:cNvSpPr/>
          <p:nvPr/>
        </p:nvSpPr>
        <p:spPr>
          <a:xfrm>
            <a:off x="7587334" y="4793331"/>
            <a:ext cx="3284882" cy="1616613"/>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This adds it to the history section at the bottom of the page. You can use it again later</a:t>
            </a:r>
          </a:p>
        </p:txBody>
      </p:sp>
      <p:sp>
        <p:nvSpPr>
          <p:cNvPr id="15" name="Right Arrow Callout 14"/>
          <p:cNvSpPr/>
          <p:nvPr/>
        </p:nvSpPr>
        <p:spPr>
          <a:xfrm>
            <a:off x="7439822" y="2550370"/>
            <a:ext cx="1595887" cy="2137205"/>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Use the AND </a:t>
            </a:r>
            <a:r>
              <a:rPr lang="en-US" sz="1600" dirty="0" err="1"/>
              <a:t>and</a:t>
            </a:r>
            <a:r>
              <a:rPr lang="en-US" sz="1600" dirty="0"/>
              <a:t> OR operators to connect your keywords</a:t>
            </a:r>
          </a:p>
        </p:txBody>
      </p:sp>
    </p:spTree>
    <p:extLst>
      <p:ext uri="{BB962C8B-B14F-4D97-AF65-F5344CB8AC3E}">
        <p14:creationId xmlns:p14="http://schemas.microsoft.com/office/powerpoint/2010/main" val="294697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pic>
        <p:nvPicPr>
          <p:cNvPr id="3" name="Picture 2"/>
          <p:cNvPicPr>
            <a:picLocks noChangeAspect="1"/>
          </p:cNvPicPr>
          <p:nvPr/>
        </p:nvPicPr>
        <p:blipFill>
          <a:blip r:embed="rId2"/>
          <a:stretch>
            <a:fillRect/>
          </a:stretch>
        </p:blipFill>
        <p:spPr>
          <a:xfrm>
            <a:off x="2174162" y="2223357"/>
            <a:ext cx="7773074" cy="3673158"/>
          </a:xfrm>
          <a:prstGeom prst="rect">
            <a:avLst/>
          </a:prstGeom>
        </p:spPr>
      </p:pic>
    </p:spTree>
    <p:extLst>
      <p:ext uri="{BB962C8B-B14F-4D97-AF65-F5344CB8AC3E}">
        <p14:creationId xmlns:p14="http://schemas.microsoft.com/office/powerpoint/2010/main" val="105787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pic>
        <p:nvPicPr>
          <p:cNvPr id="4" name="Picture 3"/>
          <p:cNvPicPr>
            <a:picLocks noChangeAspect="1"/>
          </p:cNvPicPr>
          <p:nvPr/>
        </p:nvPicPr>
        <p:blipFill>
          <a:blip r:embed="rId2"/>
          <a:stretch>
            <a:fillRect/>
          </a:stretch>
        </p:blipFill>
        <p:spPr>
          <a:xfrm>
            <a:off x="1690533" y="2518330"/>
            <a:ext cx="8871894" cy="2099389"/>
          </a:xfrm>
          <a:prstGeom prst="rect">
            <a:avLst/>
          </a:prstGeom>
        </p:spPr>
      </p:pic>
    </p:spTree>
    <p:extLst>
      <p:ext uri="{BB962C8B-B14F-4D97-AF65-F5344CB8AC3E}">
        <p14:creationId xmlns:p14="http://schemas.microsoft.com/office/powerpoint/2010/main" val="6321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1360" y="2541193"/>
            <a:ext cx="7849280" cy="1775614"/>
          </a:xfrm>
          <a:prstGeom prst="rect">
            <a:avLst/>
          </a:prstGeom>
        </p:spPr>
      </p:pic>
      <p:sp>
        <p:nvSpPr>
          <p:cNvPr id="2" name="Title 1"/>
          <p:cNvSpPr>
            <a:spLocks noGrp="1"/>
          </p:cNvSpPr>
          <p:nvPr>
            <p:ph type="title"/>
          </p:nvPr>
        </p:nvSpPr>
        <p:spPr/>
        <p:txBody>
          <a:bodyPr/>
          <a:lstStyle/>
          <a:p>
            <a:r>
              <a:rPr lang="en-US" dirty="0"/>
              <a:t>Power searching in PubMed</a:t>
            </a:r>
          </a:p>
        </p:txBody>
      </p:sp>
      <p:sp>
        <p:nvSpPr>
          <p:cNvPr id="9" name="Oval 8"/>
          <p:cNvSpPr/>
          <p:nvPr/>
        </p:nvSpPr>
        <p:spPr>
          <a:xfrm>
            <a:off x="2941766" y="3209544"/>
            <a:ext cx="1480882"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Callout 2"/>
          <p:cNvSpPr/>
          <p:nvPr/>
        </p:nvSpPr>
        <p:spPr>
          <a:xfrm>
            <a:off x="2941766" y="3808734"/>
            <a:ext cx="2139250" cy="2070859"/>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Clicking “Add” puts the searches back into the builder</a:t>
            </a:r>
          </a:p>
        </p:txBody>
      </p:sp>
    </p:spTree>
    <p:extLst>
      <p:ext uri="{BB962C8B-B14F-4D97-AF65-F5344CB8AC3E}">
        <p14:creationId xmlns:p14="http://schemas.microsoft.com/office/powerpoint/2010/main" val="215195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6848" y="2049465"/>
            <a:ext cx="8477508" cy="3680028"/>
          </a:xfrm>
          <a:prstGeom prst="rect">
            <a:avLst/>
          </a:prstGeom>
        </p:spPr>
      </p:pic>
      <p:sp>
        <p:nvSpPr>
          <p:cNvPr id="2" name="Title 1"/>
          <p:cNvSpPr>
            <a:spLocks noGrp="1"/>
          </p:cNvSpPr>
          <p:nvPr>
            <p:ph type="title"/>
          </p:nvPr>
        </p:nvSpPr>
        <p:spPr/>
        <p:txBody>
          <a:bodyPr/>
          <a:lstStyle/>
          <a:p>
            <a:r>
              <a:rPr lang="en-US" dirty="0"/>
              <a:t>Power searching in PubMed</a:t>
            </a:r>
          </a:p>
        </p:txBody>
      </p:sp>
      <p:sp>
        <p:nvSpPr>
          <p:cNvPr id="3" name="Oval 2"/>
          <p:cNvSpPr/>
          <p:nvPr/>
        </p:nvSpPr>
        <p:spPr>
          <a:xfrm>
            <a:off x="8583169" y="2374238"/>
            <a:ext cx="1876418" cy="483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7"/>
          <p:cNvSpPr/>
          <p:nvPr/>
        </p:nvSpPr>
        <p:spPr>
          <a:xfrm>
            <a:off x="8922358" y="2739998"/>
            <a:ext cx="2512702" cy="2109523"/>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Use the arrow on the right to change the option back to “Search” to search PubMed</a:t>
            </a:r>
          </a:p>
        </p:txBody>
      </p:sp>
    </p:spTree>
    <p:extLst>
      <p:ext uri="{BB962C8B-B14F-4D97-AF65-F5344CB8AC3E}">
        <p14:creationId xmlns:p14="http://schemas.microsoft.com/office/powerpoint/2010/main" val="396282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sp>
        <p:nvSpPr>
          <p:cNvPr id="3" name="Content Placeholder 2"/>
          <p:cNvSpPr>
            <a:spLocks noGrp="1"/>
          </p:cNvSpPr>
          <p:nvPr>
            <p:ph idx="1"/>
          </p:nvPr>
        </p:nvSpPr>
        <p:spPr/>
        <p:txBody>
          <a:bodyPr/>
          <a:lstStyle/>
          <a:p>
            <a:r>
              <a:rPr lang="en-US" dirty="0"/>
              <a:t>Why use the Advanced search screen?</a:t>
            </a:r>
          </a:p>
          <a:p>
            <a:pPr lvl="1"/>
            <a:r>
              <a:rPr lang="en-US" dirty="0"/>
              <a:t>Easy way to access fields</a:t>
            </a:r>
          </a:p>
          <a:p>
            <a:pPr lvl="1"/>
            <a:r>
              <a:rPr lang="en-US" dirty="0"/>
              <a:t>When you build your search one piece at a time, it’s easy to go back and edit only a part of the search instead of having to dig through a long search string</a:t>
            </a:r>
          </a:p>
        </p:txBody>
      </p:sp>
    </p:spTree>
    <p:extLst>
      <p:ext uri="{BB962C8B-B14F-4D97-AF65-F5344CB8AC3E}">
        <p14:creationId xmlns:p14="http://schemas.microsoft.com/office/powerpoint/2010/main" val="217181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sp>
        <p:nvSpPr>
          <p:cNvPr id="3" name="Content Placeholder 2"/>
          <p:cNvSpPr>
            <a:spLocks noGrp="1"/>
          </p:cNvSpPr>
          <p:nvPr>
            <p:ph idx="1"/>
          </p:nvPr>
        </p:nvSpPr>
        <p:spPr>
          <a:xfrm>
            <a:off x="2209346" y="1732451"/>
            <a:ext cx="2569918" cy="4058751"/>
          </a:xfrm>
        </p:spPr>
        <p:txBody>
          <a:bodyPr/>
          <a:lstStyle/>
          <a:p>
            <a:r>
              <a:rPr lang="en-US" dirty="0"/>
              <a:t>Why did we get this result?</a:t>
            </a:r>
          </a:p>
          <a:p>
            <a:r>
              <a:rPr lang="en-US" dirty="0">
                <a:hlinkClick r:id="rId2"/>
              </a:rPr>
              <a:t>PMID 30877468</a:t>
            </a:r>
            <a:endParaRPr lang="en-US" dirty="0"/>
          </a:p>
        </p:txBody>
      </p:sp>
      <p:pic>
        <p:nvPicPr>
          <p:cNvPr id="4" name="Picture 3"/>
          <p:cNvPicPr>
            <a:picLocks noChangeAspect="1"/>
          </p:cNvPicPr>
          <p:nvPr/>
        </p:nvPicPr>
        <p:blipFill rotWithShape="1">
          <a:blip r:embed="rId3"/>
          <a:srcRect t="5485" b="24512"/>
          <a:stretch/>
        </p:blipFill>
        <p:spPr>
          <a:xfrm>
            <a:off x="5385817" y="1801368"/>
            <a:ext cx="5769864" cy="4816184"/>
          </a:xfrm>
          <a:prstGeom prst="rect">
            <a:avLst/>
          </a:prstGeom>
        </p:spPr>
      </p:pic>
    </p:spTree>
    <p:extLst>
      <p:ext uri="{BB962C8B-B14F-4D97-AF65-F5344CB8AC3E}">
        <p14:creationId xmlns:p14="http://schemas.microsoft.com/office/powerpoint/2010/main" val="174861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sp>
        <p:nvSpPr>
          <p:cNvPr id="3" name="Content Placeholder 2"/>
          <p:cNvSpPr>
            <a:spLocks noGrp="1"/>
          </p:cNvSpPr>
          <p:nvPr>
            <p:ph idx="1"/>
          </p:nvPr>
        </p:nvSpPr>
        <p:spPr>
          <a:xfrm>
            <a:off x="2209346" y="1732451"/>
            <a:ext cx="2569918" cy="4058751"/>
          </a:xfrm>
        </p:spPr>
        <p:txBody>
          <a:bodyPr/>
          <a:lstStyle/>
          <a:p>
            <a:r>
              <a:rPr lang="en-US" dirty="0"/>
              <a:t>When you don’t specify a field to search, PubMed searches ALL fields</a:t>
            </a:r>
          </a:p>
        </p:txBody>
      </p:sp>
      <p:pic>
        <p:nvPicPr>
          <p:cNvPr id="5" name="Picture 4"/>
          <p:cNvPicPr>
            <a:picLocks noChangeAspect="1"/>
          </p:cNvPicPr>
          <p:nvPr/>
        </p:nvPicPr>
        <p:blipFill>
          <a:blip r:embed="rId2"/>
          <a:stretch>
            <a:fillRect/>
          </a:stretch>
        </p:blipFill>
        <p:spPr>
          <a:xfrm>
            <a:off x="5394461" y="1836083"/>
            <a:ext cx="5761219" cy="4922947"/>
          </a:xfrm>
          <a:prstGeom prst="rect">
            <a:avLst/>
          </a:prstGeom>
        </p:spPr>
      </p:pic>
    </p:spTree>
    <p:extLst>
      <p:ext uri="{BB962C8B-B14F-4D97-AF65-F5344CB8AC3E}">
        <p14:creationId xmlns:p14="http://schemas.microsoft.com/office/powerpoint/2010/main" val="16970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sp>
        <p:nvSpPr>
          <p:cNvPr id="3" name="Content Placeholder 2"/>
          <p:cNvSpPr>
            <a:spLocks noGrp="1"/>
          </p:cNvSpPr>
          <p:nvPr>
            <p:ph idx="1"/>
          </p:nvPr>
        </p:nvSpPr>
        <p:spPr>
          <a:xfrm>
            <a:off x="2209346" y="1732451"/>
            <a:ext cx="2149294" cy="4058751"/>
          </a:xfrm>
        </p:spPr>
        <p:txBody>
          <a:bodyPr/>
          <a:lstStyle/>
          <a:p>
            <a:r>
              <a:rPr lang="en-US" dirty="0"/>
              <a:t>Automatic Term Mapping</a:t>
            </a:r>
          </a:p>
          <a:p>
            <a:pPr lvl="1"/>
            <a:r>
              <a:rPr lang="en-US" dirty="0"/>
              <a:t>You can see this on the advanced search screen</a:t>
            </a:r>
          </a:p>
        </p:txBody>
      </p:sp>
      <p:pic>
        <p:nvPicPr>
          <p:cNvPr id="5" name="Picture 4"/>
          <p:cNvPicPr>
            <a:picLocks noChangeAspect="1"/>
          </p:cNvPicPr>
          <p:nvPr/>
        </p:nvPicPr>
        <p:blipFill>
          <a:blip r:embed="rId2"/>
          <a:stretch>
            <a:fillRect/>
          </a:stretch>
        </p:blipFill>
        <p:spPr>
          <a:xfrm>
            <a:off x="4868887" y="1817795"/>
            <a:ext cx="5776546" cy="4399281"/>
          </a:xfrm>
          <a:prstGeom prst="rect">
            <a:avLst/>
          </a:prstGeom>
        </p:spPr>
      </p:pic>
    </p:spTree>
    <p:extLst>
      <p:ext uri="{BB962C8B-B14F-4D97-AF65-F5344CB8AC3E}">
        <p14:creationId xmlns:p14="http://schemas.microsoft.com/office/powerpoint/2010/main" val="249526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MeSH</a:t>
            </a:r>
            <a:endParaRPr lang="en-US" dirty="0"/>
          </a:p>
        </p:txBody>
      </p:sp>
      <p:sp>
        <p:nvSpPr>
          <p:cNvPr id="3" name="Content Placeholder 2"/>
          <p:cNvSpPr>
            <a:spLocks noGrp="1"/>
          </p:cNvSpPr>
          <p:nvPr>
            <p:ph idx="1"/>
          </p:nvPr>
        </p:nvSpPr>
        <p:spPr>
          <a:xfrm>
            <a:off x="2209346" y="1732451"/>
            <a:ext cx="4214458" cy="4530327"/>
          </a:xfrm>
        </p:spPr>
        <p:txBody>
          <a:bodyPr>
            <a:normAutofit/>
          </a:bodyPr>
          <a:lstStyle/>
          <a:p>
            <a:r>
              <a:rPr lang="en-US" dirty="0" err="1"/>
              <a:t>MeSH</a:t>
            </a:r>
            <a:r>
              <a:rPr lang="en-US" dirty="0"/>
              <a:t> is Medical Subject Headings, a thesaurus and taxonomy used to index MEDLINE records</a:t>
            </a:r>
          </a:p>
          <a:p>
            <a:pPr lvl="1"/>
            <a:r>
              <a:rPr lang="en-US" dirty="0"/>
              <a:t>PubMed has all of MEDLINE in it and some extra records as well, so not everything in PubMed has </a:t>
            </a:r>
            <a:r>
              <a:rPr lang="en-US" dirty="0" err="1"/>
              <a:t>MeSH</a:t>
            </a:r>
            <a:r>
              <a:rPr lang="en-US" dirty="0"/>
              <a:t> terms assigned</a:t>
            </a:r>
          </a:p>
          <a:p>
            <a:r>
              <a:rPr lang="en-US" dirty="0"/>
              <a:t>Words after a forward slash / are subheadings</a:t>
            </a:r>
          </a:p>
          <a:p>
            <a:r>
              <a:rPr lang="en-US" dirty="0"/>
              <a:t>Terms with an asterisk * are Major Topic</a:t>
            </a:r>
          </a:p>
        </p:txBody>
      </p:sp>
      <p:pic>
        <p:nvPicPr>
          <p:cNvPr id="5" name="Picture 4"/>
          <p:cNvPicPr>
            <a:picLocks noChangeAspect="1"/>
          </p:cNvPicPr>
          <p:nvPr/>
        </p:nvPicPr>
        <p:blipFill>
          <a:blip r:embed="rId2"/>
          <a:stretch>
            <a:fillRect/>
          </a:stretch>
        </p:blipFill>
        <p:spPr>
          <a:xfrm>
            <a:off x="7274197" y="875962"/>
            <a:ext cx="4008467" cy="5121084"/>
          </a:xfrm>
          <a:prstGeom prst="rect">
            <a:avLst/>
          </a:prstGeom>
        </p:spPr>
      </p:pic>
    </p:spTree>
    <p:extLst>
      <p:ext uri="{BB962C8B-B14F-4D97-AF65-F5344CB8AC3E}">
        <p14:creationId xmlns:p14="http://schemas.microsoft.com/office/powerpoint/2010/main" val="375309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plan to talk about</a:t>
            </a:r>
          </a:p>
        </p:txBody>
      </p:sp>
      <p:sp>
        <p:nvSpPr>
          <p:cNvPr id="3" name="Content Placeholder 2"/>
          <p:cNvSpPr>
            <a:spLocks noGrp="1"/>
          </p:cNvSpPr>
          <p:nvPr>
            <p:ph idx="1"/>
          </p:nvPr>
        </p:nvSpPr>
        <p:spPr/>
        <p:txBody>
          <a:bodyPr>
            <a:normAutofit/>
          </a:bodyPr>
          <a:lstStyle/>
          <a:p>
            <a:r>
              <a:rPr lang="en-US" dirty="0"/>
              <a:t>General hints for searching</a:t>
            </a:r>
          </a:p>
          <a:p>
            <a:r>
              <a:rPr lang="en-US" dirty="0"/>
              <a:t>Power searching PubMed</a:t>
            </a:r>
          </a:p>
          <a:p>
            <a:pPr lvl="1"/>
            <a:r>
              <a:rPr lang="en-US" dirty="0"/>
              <a:t>Advanced Search</a:t>
            </a:r>
          </a:p>
          <a:p>
            <a:pPr lvl="1"/>
            <a:r>
              <a:rPr lang="en-US" dirty="0" err="1"/>
              <a:t>MeSH</a:t>
            </a:r>
            <a:endParaRPr lang="en-US" dirty="0"/>
          </a:p>
          <a:p>
            <a:r>
              <a:rPr lang="en-US" dirty="0"/>
              <a:t>Introducing </a:t>
            </a:r>
            <a:r>
              <a:rPr lang="en-US" dirty="0" err="1"/>
              <a:t>Embase</a:t>
            </a:r>
            <a:endParaRPr lang="en-US" dirty="0"/>
          </a:p>
          <a:p>
            <a:pPr lvl="1"/>
            <a:r>
              <a:rPr lang="en-US" dirty="0"/>
              <a:t>Special search interfaces</a:t>
            </a:r>
          </a:p>
          <a:p>
            <a:pPr lvl="1"/>
            <a:r>
              <a:rPr lang="en-US" dirty="0" err="1"/>
              <a:t>Emtree</a:t>
            </a:r>
            <a:endParaRPr lang="en-US" dirty="0"/>
          </a:p>
          <a:p>
            <a:r>
              <a:rPr lang="en-US" dirty="0"/>
              <a:t>Getting full text of articles</a:t>
            </a:r>
          </a:p>
        </p:txBody>
      </p:sp>
    </p:spTree>
    <p:extLst>
      <p:ext uri="{BB962C8B-B14F-4D97-AF65-F5344CB8AC3E}">
        <p14:creationId xmlns:p14="http://schemas.microsoft.com/office/powerpoint/2010/main" val="114908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87624" y="2509091"/>
            <a:ext cx="5857838" cy="3920202"/>
          </a:xfrm>
          <a:prstGeom prst="rect">
            <a:avLst/>
          </a:prstGeom>
        </p:spPr>
      </p:pic>
      <p:sp>
        <p:nvSpPr>
          <p:cNvPr id="2" name="Title 1"/>
          <p:cNvSpPr>
            <a:spLocks noGrp="1"/>
          </p:cNvSpPr>
          <p:nvPr>
            <p:ph type="title"/>
          </p:nvPr>
        </p:nvSpPr>
        <p:spPr/>
        <p:txBody>
          <a:bodyPr/>
          <a:lstStyle/>
          <a:p>
            <a:r>
              <a:rPr lang="en-US" dirty="0" err="1"/>
              <a:t>MeSH</a:t>
            </a:r>
            <a:endParaRPr lang="en-US" dirty="0"/>
          </a:p>
        </p:txBody>
      </p:sp>
      <p:sp>
        <p:nvSpPr>
          <p:cNvPr id="3" name="Content Placeholder 2"/>
          <p:cNvSpPr>
            <a:spLocks noGrp="1"/>
          </p:cNvSpPr>
          <p:nvPr>
            <p:ph idx="1"/>
          </p:nvPr>
        </p:nvSpPr>
        <p:spPr/>
        <p:txBody>
          <a:bodyPr/>
          <a:lstStyle/>
          <a:p>
            <a:r>
              <a:rPr lang="en-US" dirty="0"/>
              <a:t>To look up a </a:t>
            </a:r>
            <a:r>
              <a:rPr lang="en-US" dirty="0" err="1"/>
              <a:t>MeSH</a:t>
            </a:r>
            <a:r>
              <a:rPr lang="en-US" dirty="0"/>
              <a:t> term, use the </a:t>
            </a:r>
            <a:r>
              <a:rPr lang="en-US" dirty="0" err="1"/>
              <a:t>MeSH</a:t>
            </a:r>
            <a:r>
              <a:rPr lang="en-US" dirty="0"/>
              <a:t> database</a:t>
            </a:r>
          </a:p>
        </p:txBody>
      </p:sp>
      <p:sp>
        <p:nvSpPr>
          <p:cNvPr id="8" name="Oval 7"/>
          <p:cNvSpPr/>
          <p:nvPr/>
        </p:nvSpPr>
        <p:spPr>
          <a:xfrm>
            <a:off x="7559041" y="5791201"/>
            <a:ext cx="1271297" cy="171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32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97936" y="769026"/>
            <a:ext cx="6074664" cy="5702874"/>
          </a:xfrm>
          <a:prstGeom prst="rect">
            <a:avLst/>
          </a:prstGeom>
        </p:spPr>
      </p:pic>
      <p:sp>
        <p:nvSpPr>
          <p:cNvPr id="2" name="Title 1"/>
          <p:cNvSpPr>
            <a:spLocks noGrp="1"/>
          </p:cNvSpPr>
          <p:nvPr>
            <p:ph type="title"/>
          </p:nvPr>
        </p:nvSpPr>
        <p:spPr/>
        <p:txBody>
          <a:bodyPr/>
          <a:lstStyle/>
          <a:p>
            <a:r>
              <a:rPr lang="en-US" dirty="0" err="1"/>
              <a:t>MeSH</a:t>
            </a:r>
            <a:endParaRPr lang="en-US" dirty="0"/>
          </a:p>
        </p:txBody>
      </p:sp>
      <p:sp>
        <p:nvSpPr>
          <p:cNvPr id="10" name="Left Arrow Callout 9"/>
          <p:cNvSpPr/>
          <p:nvPr/>
        </p:nvSpPr>
        <p:spPr>
          <a:xfrm>
            <a:off x="5768068" y="843188"/>
            <a:ext cx="2635595" cy="613372"/>
          </a:xfrm>
          <a:prstGeom prst="lef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err="1"/>
              <a:t>MeSH</a:t>
            </a:r>
            <a:r>
              <a:rPr lang="en-US" sz="1400" dirty="0"/>
              <a:t> heading and definition</a:t>
            </a:r>
          </a:p>
        </p:txBody>
      </p:sp>
      <p:sp>
        <p:nvSpPr>
          <p:cNvPr id="12" name="Up Arrow Callout 11"/>
          <p:cNvSpPr/>
          <p:nvPr/>
        </p:nvSpPr>
        <p:spPr>
          <a:xfrm>
            <a:off x="7040763" y="2945193"/>
            <a:ext cx="2153421" cy="1538615"/>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Check these subheadings to limit to only certain aspects of these topics</a:t>
            </a:r>
          </a:p>
        </p:txBody>
      </p:sp>
      <p:sp>
        <p:nvSpPr>
          <p:cNvPr id="14" name="Down Arrow Callout 13"/>
          <p:cNvSpPr/>
          <p:nvPr/>
        </p:nvSpPr>
        <p:spPr>
          <a:xfrm>
            <a:off x="3846577" y="3017521"/>
            <a:ext cx="2163962" cy="1949979"/>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Check the taxonomic tree to make sure you’re in the right place: can go broader or narrower</a:t>
            </a:r>
          </a:p>
        </p:txBody>
      </p:sp>
    </p:spTree>
    <p:extLst>
      <p:ext uri="{BB962C8B-B14F-4D97-AF65-F5344CB8AC3E}">
        <p14:creationId xmlns:p14="http://schemas.microsoft.com/office/powerpoint/2010/main" val="83442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MeSH</a:t>
            </a:r>
            <a:endParaRPr lang="en-US" dirty="0"/>
          </a:p>
        </p:txBody>
      </p:sp>
      <p:pic>
        <p:nvPicPr>
          <p:cNvPr id="3" name="Picture 2"/>
          <p:cNvPicPr>
            <a:picLocks noChangeAspect="1"/>
          </p:cNvPicPr>
          <p:nvPr/>
        </p:nvPicPr>
        <p:blipFill>
          <a:blip r:embed="rId2"/>
          <a:stretch>
            <a:fillRect/>
          </a:stretch>
        </p:blipFill>
        <p:spPr>
          <a:xfrm>
            <a:off x="3005775" y="1107033"/>
            <a:ext cx="7277731" cy="3528366"/>
          </a:xfrm>
          <a:prstGeom prst="rect">
            <a:avLst/>
          </a:prstGeom>
        </p:spPr>
      </p:pic>
      <p:sp>
        <p:nvSpPr>
          <p:cNvPr id="4" name="Up Arrow Callout 3"/>
          <p:cNvSpPr/>
          <p:nvPr/>
        </p:nvSpPr>
        <p:spPr>
          <a:xfrm>
            <a:off x="1652462" y="4371658"/>
            <a:ext cx="3081082" cy="1709102"/>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The Major Topic box limits to only the most relevant articles</a:t>
            </a:r>
          </a:p>
        </p:txBody>
      </p:sp>
    </p:spTree>
    <p:extLst>
      <p:ext uri="{BB962C8B-B14F-4D97-AF65-F5344CB8AC3E}">
        <p14:creationId xmlns:p14="http://schemas.microsoft.com/office/powerpoint/2010/main" val="183209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MeSH</a:t>
            </a:r>
            <a:endParaRPr lang="en-US" dirty="0"/>
          </a:p>
        </p:txBody>
      </p:sp>
      <p:sp>
        <p:nvSpPr>
          <p:cNvPr id="3" name="Content Placeholder 2"/>
          <p:cNvSpPr>
            <a:spLocks noGrp="1"/>
          </p:cNvSpPr>
          <p:nvPr>
            <p:ph idx="1"/>
          </p:nvPr>
        </p:nvSpPr>
        <p:spPr>
          <a:xfrm>
            <a:off x="2209346" y="1732451"/>
            <a:ext cx="4214458" cy="4530327"/>
          </a:xfrm>
        </p:spPr>
        <p:txBody>
          <a:bodyPr>
            <a:normAutofit/>
          </a:bodyPr>
          <a:lstStyle/>
          <a:p>
            <a:r>
              <a:rPr lang="en-US" dirty="0"/>
              <a:t>Terms with an asterisk * are Major Topics</a:t>
            </a:r>
          </a:p>
          <a:p>
            <a:r>
              <a:rPr lang="en-US" dirty="0"/>
              <a:t>They indicate that a paper is really about those topics</a:t>
            </a:r>
          </a:p>
        </p:txBody>
      </p:sp>
      <p:pic>
        <p:nvPicPr>
          <p:cNvPr id="5" name="Picture 4"/>
          <p:cNvPicPr>
            <a:picLocks noChangeAspect="1"/>
          </p:cNvPicPr>
          <p:nvPr/>
        </p:nvPicPr>
        <p:blipFill>
          <a:blip r:embed="rId2"/>
          <a:stretch>
            <a:fillRect/>
          </a:stretch>
        </p:blipFill>
        <p:spPr>
          <a:xfrm>
            <a:off x="6423804" y="894250"/>
            <a:ext cx="4008467" cy="5121084"/>
          </a:xfrm>
          <a:prstGeom prst="rect">
            <a:avLst/>
          </a:prstGeom>
        </p:spPr>
      </p:pic>
      <p:sp>
        <p:nvSpPr>
          <p:cNvPr id="6" name="Oval 5"/>
          <p:cNvSpPr/>
          <p:nvPr/>
        </p:nvSpPr>
        <p:spPr>
          <a:xfrm>
            <a:off x="6194168" y="1721974"/>
            <a:ext cx="4364103" cy="38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94167" y="2345728"/>
            <a:ext cx="2748924" cy="2854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94167" y="3026362"/>
            <a:ext cx="2946784" cy="3111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94167" y="3773776"/>
            <a:ext cx="2748924" cy="2854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2006" y="4314863"/>
            <a:ext cx="2748924" cy="2854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2007" y="5586652"/>
            <a:ext cx="2171121" cy="312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85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3652" y="1988688"/>
            <a:ext cx="9640500" cy="2638176"/>
          </a:xfrm>
          <a:prstGeom prst="rect">
            <a:avLst/>
          </a:prstGeom>
        </p:spPr>
      </p:pic>
      <p:sp>
        <p:nvSpPr>
          <p:cNvPr id="2" name="Title 1"/>
          <p:cNvSpPr>
            <a:spLocks noGrp="1"/>
          </p:cNvSpPr>
          <p:nvPr>
            <p:ph type="title"/>
          </p:nvPr>
        </p:nvSpPr>
        <p:spPr/>
        <p:txBody>
          <a:bodyPr/>
          <a:lstStyle/>
          <a:p>
            <a:r>
              <a:rPr lang="en-US" dirty="0" err="1"/>
              <a:t>MeSH</a:t>
            </a:r>
            <a:endParaRPr lang="en-US" dirty="0"/>
          </a:p>
        </p:txBody>
      </p:sp>
      <p:sp>
        <p:nvSpPr>
          <p:cNvPr id="16" name="Right Arrow Callout 15"/>
          <p:cNvSpPr/>
          <p:nvPr/>
        </p:nvSpPr>
        <p:spPr>
          <a:xfrm>
            <a:off x="5966176" y="2175472"/>
            <a:ext cx="2319238" cy="1994192"/>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Click Add to search builder if you want to search PubMed with this term</a:t>
            </a:r>
          </a:p>
        </p:txBody>
      </p:sp>
      <p:sp>
        <p:nvSpPr>
          <p:cNvPr id="18" name="Oval 17"/>
          <p:cNvSpPr/>
          <p:nvPr/>
        </p:nvSpPr>
        <p:spPr>
          <a:xfrm>
            <a:off x="8403337" y="2885126"/>
            <a:ext cx="1596148" cy="4158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47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MeSH</a:t>
            </a:r>
            <a:endParaRPr lang="en-US" dirty="0"/>
          </a:p>
        </p:txBody>
      </p:sp>
      <p:sp>
        <p:nvSpPr>
          <p:cNvPr id="3" name="Content Placeholder 2"/>
          <p:cNvSpPr>
            <a:spLocks noGrp="1"/>
          </p:cNvSpPr>
          <p:nvPr>
            <p:ph idx="1"/>
          </p:nvPr>
        </p:nvSpPr>
        <p:spPr/>
        <p:txBody>
          <a:bodyPr/>
          <a:lstStyle/>
          <a:p>
            <a:r>
              <a:rPr lang="en-US" dirty="0"/>
              <a:t>Why use </a:t>
            </a:r>
            <a:r>
              <a:rPr lang="en-US" dirty="0" err="1"/>
              <a:t>MeSH</a:t>
            </a:r>
            <a:r>
              <a:rPr lang="en-US" dirty="0"/>
              <a:t> terms at all?</a:t>
            </a:r>
          </a:p>
          <a:p>
            <a:pPr lvl="1"/>
            <a:r>
              <a:rPr lang="en-US" dirty="0"/>
              <a:t>To be quick</a:t>
            </a:r>
          </a:p>
          <a:p>
            <a:pPr lvl="2"/>
            <a:r>
              <a:rPr lang="en-US" dirty="0"/>
              <a:t>Get to the most relevant information by using a subheading with Major Topic</a:t>
            </a:r>
          </a:p>
          <a:p>
            <a:pPr lvl="1"/>
            <a:r>
              <a:rPr lang="en-US" dirty="0"/>
              <a:t>To be thorough</a:t>
            </a:r>
          </a:p>
          <a:p>
            <a:pPr lvl="2"/>
            <a:r>
              <a:rPr lang="en-US" dirty="0"/>
              <a:t>PubMed has many short, vague, or missing abstracts. </a:t>
            </a:r>
            <a:r>
              <a:rPr lang="en-US" dirty="0" err="1"/>
              <a:t>MeSH</a:t>
            </a:r>
            <a:r>
              <a:rPr lang="en-US" dirty="0"/>
              <a:t> indexing gives another source of searchable information about the content besides the publisher-provided title and abstract</a:t>
            </a:r>
          </a:p>
          <a:p>
            <a:pPr lvl="1"/>
            <a:endParaRPr lang="en-US" dirty="0"/>
          </a:p>
        </p:txBody>
      </p:sp>
    </p:spTree>
    <p:extLst>
      <p:ext uri="{BB962C8B-B14F-4D97-AF65-F5344CB8AC3E}">
        <p14:creationId xmlns:p14="http://schemas.microsoft.com/office/powerpoint/2010/main" val="10857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Content Placeholder 3"/>
          <p:cNvSpPr>
            <a:spLocks noGrp="1"/>
          </p:cNvSpPr>
          <p:nvPr>
            <p:ph idx="1"/>
          </p:nvPr>
        </p:nvSpPr>
        <p:spPr/>
        <p:txBody>
          <a:bodyPr/>
          <a:lstStyle/>
          <a:p>
            <a:r>
              <a:rPr lang="en-US" dirty="0">
                <a:hlinkClick r:id="rId2"/>
              </a:rPr>
              <a:t>bethanymyers@library.ucla.edu</a:t>
            </a:r>
            <a:endParaRPr lang="en-US" dirty="0"/>
          </a:p>
        </p:txBody>
      </p:sp>
    </p:spTree>
    <p:extLst>
      <p:ext uri="{BB962C8B-B14F-4D97-AF65-F5344CB8AC3E}">
        <p14:creationId xmlns:p14="http://schemas.microsoft.com/office/powerpoint/2010/main" val="94311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a:t>
            </a:r>
            <a:r>
              <a:rPr lang="en-US" dirty="0" err="1"/>
              <a:t>Embase</a:t>
            </a:r>
            <a:endParaRPr lang="en-US" dirty="0"/>
          </a:p>
        </p:txBody>
      </p:sp>
      <p:sp>
        <p:nvSpPr>
          <p:cNvPr id="3" name="Content Placeholder 2"/>
          <p:cNvSpPr>
            <a:spLocks noGrp="1"/>
          </p:cNvSpPr>
          <p:nvPr>
            <p:ph idx="1"/>
          </p:nvPr>
        </p:nvSpPr>
        <p:spPr/>
        <p:txBody>
          <a:bodyPr/>
          <a:lstStyle/>
          <a:p>
            <a:r>
              <a:rPr lang="en-US" dirty="0"/>
              <a:t>Large database of biomedical literature similar to PubMed</a:t>
            </a:r>
          </a:p>
          <a:p>
            <a:r>
              <a:rPr lang="en-US" dirty="0" err="1"/>
              <a:t>Embase</a:t>
            </a:r>
            <a:r>
              <a:rPr lang="en-US" dirty="0"/>
              <a:t> vs. PubMed/MEDLINE</a:t>
            </a:r>
          </a:p>
          <a:p>
            <a:pPr lvl="1"/>
            <a:r>
              <a:rPr lang="en-US" dirty="0" err="1"/>
              <a:t>Embase</a:t>
            </a:r>
            <a:r>
              <a:rPr lang="en-US" dirty="0"/>
              <a:t> claims to have 2700+ journals not indexed in MEDLINE</a:t>
            </a:r>
          </a:p>
          <a:p>
            <a:pPr lvl="1"/>
            <a:r>
              <a:rPr lang="en-US" dirty="0"/>
              <a:t>Stronger coverage outside North America</a:t>
            </a:r>
          </a:p>
          <a:p>
            <a:pPr lvl="1"/>
            <a:r>
              <a:rPr lang="en-US" dirty="0"/>
              <a:t>1.75 million conference abstracts from 5500+ conferences</a:t>
            </a:r>
          </a:p>
          <a:p>
            <a:pPr lvl="1"/>
            <a:endParaRPr lang="en-US" dirty="0"/>
          </a:p>
          <a:p>
            <a:r>
              <a:rPr lang="en-US" dirty="0">
                <a:hlinkClick r:id="rId2"/>
              </a:rPr>
              <a:t>http://www.embase.com</a:t>
            </a:r>
            <a:r>
              <a:rPr lang="en-US" dirty="0"/>
              <a:t> </a:t>
            </a:r>
          </a:p>
          <a:p>
            <a:pPr lvl="1"/>
            <a:r>
              <a:rPr lang="en-US" dirty="0"/>
              <a:t>Need proxy or VPN to access from off-campus</a:t>
            </a:r>
          </a:p>
        </p:txBody>
      </p:sp>
    </p:spTree>
    <p:extLst>
      <p:ext uri="{BB962C8B-B14F-4D97-AF65-F5344CB8AC3E}">
        <p14:creationId xmlns:p14="http://schemas.microsoft.com/office/powerpoint/2010/main" val="185796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Embase</a:t>
            </a:r>
            <a:endParaRPr lang="en-US" dirty="0"/>
          </a:p>
        </p:txBody>
      </p:sp>
      <p:sp>
        <p:nvSpPr>
          <p:cNvPr id="8" name="Content Placeholder 7"/>
          <p:cNvSpPr>
            <a:spLocks noGrp="1"/>
          </p:cNvSpPr>
          <p:nvPr>
            <p:ph idx="1"/>
          </p:nvPr>
        </p:nvSpPr>
        <p:spPr/>
        <p:txBody>
          <a:bodyPr/>
          <a:lstStyle/>
          <a:p>
            <a:r>
              <a:rPr lang="en-US" dirty="0"/>
              <a:t>The default search screen is called “Quick search”</a:t>
            </a:r>
          </a:p>
        </p:txBody>
      </p:sp>
      <p:pic>
        <p:nvPicPr>
          <p:cNvPr id="4" name="Picture 3"/>
          <p:cNvPicPr>
            <a:picLocks noChangeAspect="1"/>
          </p:cNvPicPr>
          <p:nvPr/>
        </p:nvPicPr>
        <p:blipFill>
          <a:blip r:embed="rId2"/>
          <a:stretch>
            <a:fillRect/>
          </a:stretch>
        </p:blipFill>
        <p:spPr>
          <a:xfrm>
            <a:off x="1599477" y="2456908"/>
            <a:ext cx="8993047" cy="3698792"/>
          </a:xfrm>
          <a:prstGeom prst="rect">
            <a:avLst/>
          </a:prstGeom>
        </p:spPr>
      </p:pic>
      <p:sp>
        <p:nvSpPr>
          <p:cNvPr id="2" name="Oval 1"/>
          <p:cNvSpPr/>
          <p:nvPr/>
        </p:nvSpPr>
        <p:spPr>
          <a:xfrm>
            <a:off x="2128089" y="3460272"/>
            <a:ext cx="1564871" cy="399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1630128" y="3209851"/>
            <a:ext cx="329107" cy="222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1627272" y="2884615"/>
            <a:ext cx="788619" cy="2971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19934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a:t>
            </a:r>
            <a:endParaRPr lang="en-US" dirty="0"/>
          </a:p>
        </p:txBody>
      </p:sp>
      <p:sp>
        <p:nvSpPr>
          <p:cNvPr id="3" name="Content Placeholder 2"/>
          <p:cNvSpPr>
            <a:spLocks noGrp="1"/>
          </p:cNvSpPr>
          <p:nvPr>
            <p:ph idx="1"/>
          </p:nvPr>
        </p:nvSpPr>
        <p:spPr/>
        <p:txBody>
          <a:bodyPr/>
          <a:lstStyle/>
          <a:p>
            <a:r>
              <a:rPr lang="en-US" dirty="0"/>
              <a:t>As you start typing a search query, </a:t>
            </a:r>
            <a:r>
              <a:rPr lang="en-US" dirty="0" err="1"/>
              <a:t>Embase</a:t>
            </a:r>
            <a:r>
              <a:rPr lang="en-US" dirty="0"/>
              <a:t> will prompt you to use a controlled vocabulary term (more on that soon) </a:t>
            </a:r>
          </a:p>
        </p:txBody>
      </p:sp>
      <p:pic>
        <p:nvPicPr>
          <p:cNvPr id="4" name="Picture 3"/>
          <p:cNvPicPr>
            <a:picLocks noChangeAspect="1"/>
          </p:cNvPicPr>
          <p:nvPr/>
        </p:nvPicPr>
        <p:blipFill rotWithShape="1">
          <a:blip r:embed="rId2"/>
          <a:srcRect t="10034" r="2283" b="16483"/>
          <a:stretch/>
        </p:blipFill>
        <p:spPr>
          <a:xfrm>
            <a:off x="1613996" y="2506932"/>
            <a:ext cx="8956022" cy="3651251"/>
          </a:xfrm>
          <a:prstGeom prst="rect">
            <a:avLst/>
          </a:prstGeom>
        </p:spPr>
      </p:pic>
    </p:spTree>
    <p:extLst>
      <p:ext uri="{BB962C8B-B14F-4D97-AF65-F5344CB8AC3E}">
        <p14:creationId xmlns:p14="http://schemas.microsoft.com/office/powerpoint/2010/main" val="416308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hints for searching</a:t>
            </a:r>
          </a:p>
        </p:txBody>
      </p:sp>
      <p:sp>
        <p:nvSpPr>
          <p:cNvPr id="3" name="Content Placeholder 2"/>
          <p:cNvSpPr>
            <a:spLocks noGrp="1"/>
          </p:cNvSpPr>
          <p:nvPr>
            <p:ph idx="1"/>
          </p:nvPr>
        </p:nvSpPr>
        <p:spPr/>
        <p:txBody>
          <a:bodyPr/>
          <a:lstStyle/>
          <a:p>
            <a:r>
              <a:rPr lang="en-US" dirty="0"/>
              <a:t>Try putting quotes around exact phrases</a:t>
            </a:r>
          </a:p>
          <a:p>
            <a:endParaRPr lang="en-US" dirty="0"/>
          </a:p>
          <a:p>
            <a:endParaRPr lang="en-US" dirty="0"/>
          </a:p>
          <a:p>
            <a:pPr marL="450000" lvl="1" indent="0">
              <a:buNone/>
            </a:pPr>
            <a:endParaRPr lang="en-US" dirty="0"/>
          </a:p>
        </p:txBody>
      </p:sp>
      <p:pic>
        <p:nvPicPr>
          <p:cNvPr id="4" name="Picture 3"/>
          <p:cNvPicPr>
            <a:picLocks noChangeAspect="1"/>
          </p:cNvPicPr>
          <p:nvPr/>
        </p:nvPicPr>
        <p:blipFill>
          <a:blip r:embed="rId2"/>
          <a:stretch>
            <a:fillRect/>
          </a:stretch>
        </p:blipFill>
        <p:spPr>
          <a:xfrm>
            <a:off x="1204519" y="2884875"/>
            <a:ext cx="9843922" cy="1714557"/>
          </a:xfrm>
          <a:prstGeom prst="rect">
            <a:avLst/>
          </a:prstGeom>
        </p:spPr>
      </p:pic>
    </p:spTree>
    <p:extLst>
      <p:ext uri="{BB962C8B-B14F-4D97-AF65-F5344CB8AC3E}">
        <p14:creationId xmlns:p14="http://schemas.microsoft.com/office/powerpoint/2010/main" val="191345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a:t>
            </a:r>
            <a:endParaRPr lang="en-US" dirty="0"/>
          </a:p>
        </p:txBody>
      </p:sp>
      <p:sp>
        <p:nvSpPr>
          <p:cNvPr id="3" name="Content Placeholder 2"/>
          <p:cNvSpPr>
            <a:spLocks noGrp="1"/>
          </p:cNvSpPr>
          <p:nvPr>
            <p:ph idx="1"/>
          </p:nvPr>
        </p:nvSpPr>
        <p:spPr/>
        <p:txBody>
          <a:bodyPr/>
          <a:lstStyle/>
          <a:p>
            <a:r>
              <a:rPr lang="en-US" dirty="0"/>
              <a:t>As you start typing a search query, </a:t>
            </a:r>
            <a:r>
              <a:rPr lang="en-US" dirty="0" err="1"/>
              <a:t>Embase</a:t>
            </a:r>
            <a:r>
              <a:rPr lang="en-US" dirty="0"/>
              <a:t> will prompt you to use a controlled vocabulary term (more on that soon) </a:t>
            </a:r>
          </a:p>
          <a:p>
            <a:r>
              <a:rPr lang="en-US" dirty="0"/>
              <a:t>It will also show you how many results you’ll get for that query</a:t>
            </a:r>
          </a:p>
        </p:txBody>
      </p:sp>
      <p:pic>
        <p:nvPicPr>
          <p:cNvPr id="4" name="Picture 3"/>
          <p:cNvPicPr>
            <a:picLocks noChangeAspect="1"/>
          </p:cNvPicPr>
          <p:nvPr/>
        </p:nvPicPr>
        <p:blipFill rotWithShape="1">
          <a:blip r:embed="rId2"/>
          <a:srcRect t="10034" r="2283" b="16483"/>
          <a:stretch/>
        </p:blipFill>
        <p:spPr>
          <a:xfrm>
            <a:off x="1609900" y="3007264"/>
            <a:ext cx="8852869" cy="3609197"/>
          </a:xfrm>
          <a:prstGeom prst="rect">
            <a:avLst/>
          </a:prstGeom>
        </p:spPr>
      </p:pic>
      <p:sp>
        <p:nvSpPr>
          <p:cNvPr id="5" name="Oval 4"/>
          <p:cNvSpPr/>
          <p:nvPr/>
        </p:nvSpPr>
        <p:spPr>
          <a:xfrm>
            <a:off x="9634749" y="4192654"/>
            <a:ext cx="680968" cy="430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3436234" y="4027315"/>
            <a:ext cx="1785158" cy="652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8063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a:t>
            </a:r>
            <a:endParaRPr lang="en-US" dirty="0"/>
          </a:p>
        </p:txBody>
      </p:sp>
      <p:pic>
        <p:nvPicPr>
          <p:cNvPr id="4" name="Picture 3"/>
          <p:cNvPicPr>
            <a:picLocks noChangeAspect="1"/>
          </p:cNvPicPr>
          <p:nvPr/>
        </p:nvPicPr>
        <p:blipFill rotWithShape="1">
          <a:blip r:embed="rId2"/>
          <a:srcRect r="43725"/>
          <a:stretch/>
        </p:blipFill>
        <p:spPr>
          <a:xfrm>
            <a:off x="2796717" y="1678546"/>
            <a:ext cx="6590580" cy="4929836"/>
          </a:xfrm>
          <a:prstGeom prst="rect">
            <a:avLst/>
          </a:prstGeom>
        </p:spPr>
      </p:pic>
      <p:sp>
        <p:nvSpPr>
          <p:cNvPr id="6" name="Right Arrow Callout 5"/>
          <p:cNvSpPr/>
          <p:nvPr/>
        </p:nvSpPr>
        <p:spPr>
          <a:xfrm>
            <a:off x="1726203" y="2010472"/>
            <a:ext cx="1169397" cy="1333988"/>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Your search</a:t>
            </a:r>
          </a:p>
        </p:txBody>
      </p:sp>
      <p:sp>
        <p:nvSpPr>
          <p:cNvPr id="8" name="Left Arrow Callout 7"/>
          <p:cNvSpPr/>
          <p:nvPr/>
        </p:nvSpPr>
        <p:spPr>
          <a:xfrm>
            <a:off x="7880460" y="2993538"/>
            <a:ext cx="2501710" cy="1212702"/>
          </a:xfrm>
          <a:prstGeom prst="lef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Your search history, which can be reused and recombined</a:t>
            </a:r>
          </a:p>
        </p:txBody>
      </p:sp>
      <p:sp>
        <p:nvSpPr>
          <p:cNvPr id="9" name="Right Arrow Callout 8"/>
          <p:cNvSpPr/>
          <p:nvPr/>
        </p:nvSpPr>
        <p:spPr>
          <a:xfrm>
            <a:off x="1628109" y="3969728"/>
            <a:ext cx="1267491" cy="821728"/>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Filters</a:t>
            </a:r>
          </a:p>
        </p:txBody>
      </p:sp>
    </p:spTree>
    <p:extLst>
      <p:ext uri="{BB962C8B-B14F-4D97-AF65-F5344CB8AC3E}">
        <p14:creationId xmlns:p14="http://schemas.microsoft.com/office/powerpoint/2010/main" val="365243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a:t>
            </a:r>
            <a:endParaRPr lang="en-US" dirty="0"/>
          </a:p>
        </p:txBody>
      </p:sp>
      <p:pic>
        <p:nvPicPr>
          <p:cNvPr id="4" name="Picture 3"/>
          <p:cNvPicPr>
            <a:picLocks noChangeAspect="1"/>
          </p:cNvPicPr>
          <p:nvPr/>
        </p:nvPicPr>
        <p:blipFill>
          <a:blip r:embed="rId2"/>
          <a:stretch>
            <a:fillRect/>
          </a:stretch>
        </p:blipFill>
        <p:spPr>
          <a:xfrm>
            <a:off x="1734830" y="1841145"/>
            <a:ext cx="8722340" cy="4102457"/>
          </a:xfrm>
          <a:prstGeom prst="rect">
            <a:avLst/>
          </a:prstGeom>
        </p:spPr>
      </p:pic>
      <p:sp>
        <p:nvSpPr>
          <p:cNvPr id="5" name="Oval 4"/>
          <p:cNvSpPr/>
          <p:nvPr/>
        </p:nvSpPr>
        <p:spPr>
          <a:xfrm>
            <a:off x="1626361" y="5288973"/>
            <a:ext cx="1151948" cy="700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ft Arrow Callout 5"/>
          <p:cNvSpPr/>
          <p:nvPr/>
        </p:nvSpPr>
        <p:spPr>
          <a:xfrm>
            <a:off x="6656719" y="4970513"/>
            <a:ext cx="1483743" cy="1337094"/>
          </a:xfrm>
          <a:prstGeom prst="lef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t>Emtree</a:t>
            </a:r>
            <a:r>
              <a:rPr lang="en-US" dirty="0"/>
              <a:t> terms</a:t>
            </a:r>
          </a:p>
        </p:txBody>
      </p:sp>
    </p:spTree>
    <p:extLst>
      <p:ext uri="{BB962C8B-B14F-4D97-AF65-F5344CB8AC3E}">
        <p14:creationId xmlns:p14="http://schemas.microsoft.com/office/powerpoint/2010/main" val="414823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83638" r="42086" b="237"/>
          <a:stretch/>
        </p:blipFill>
        <p:spPr>
          <a:xfrm>
            <a:off x="4258575" y="3348764"/>
            <a:ext cx="6308519" cy="826122"/>
          </a:xfrm>
          <a:prstGeom prst="rect">
            <a:avLst/>
          </a:prstGeom>
        </p:spPr>
      </p:pic>
      <p:sp>
        <p:nvSpPr>
          <p:cNvPr id="2" name="Title 1"/>
          <p:cNvSpPr>
            <a:spLocks noGrp="1"/>
          </p:cNvSpPr>
          <p:nvPr>
            <p:ph type="title"/>
          </p:nvPr>
        </p:nvSpPr>
        <p:spPr/>
        <p:txBody>
          <a:bodyPr/>
          <a:lstStyle/>
          <a:p>
            <a:r>
              <a:rPr lang="en-US" dirty="0" err="1"/>
              <a:t>Emtree</a:t>
            </a:r>
            <a:endParaRPr lang="en-US" dirty="0"/>
          </a:p>
        </p:txBody>
      </p:sp>
      <p:sp>
        <p:nvSpPr>
          <p:cNvPr id="3" name="Content Placeholder 2"/>
          <p:cNvSpPr>
            <a:spLocks noGrp="1"/>
          </p:cNvSpPr>
          <p:nvPr>
            <p:ph idx="1"/>
          </p:nvPr>
        </p:nvSpPr>
        <p:spPr>
          <a:xfrm>
            <a:off x="1097280" y="1892808"/>
            <a:ext cx="10058400" cy="4023360"/>
          </a:xfrm>
        </p:spPr>
        <p:txBody>
          <a:bodyPr/>
          <a:lstStyle/>
          <a:p>
            <a:r>
              <a:rPr lang="en-US" dirty="0" err="1"/>
              <a:t>Emtree</a:t>
            </a:r>
            <a:r>
              <a:rPr lang="en-US" dirty="0"/>
              <a:t> is </a:t>
            </a:r>
            <a:r>
              <a:rPr lang="en-US" dirty="0" err="1"/>
              <a:t>Embase’s</a:t>
            </a:r>
            <a:r>
              <a:rPr lang="en-US" dirty="0"/>
              <a:t> version of </a:t>
            </a:r>
            <a:r>
              <a:rPr lang="en-US" dirty="0" err="1"/>
              <a:t>MeSH</a:t>
            </a:r>
            <a:endParaRPr lang="en-US" dirty="0"/>
          </a:p>
          <a:p>
            <a:r>
              <a:rPr lang="en-US" dirty="0"/>
              <a:t>Standardized subject headings</a:t>
            </a:r>
          </a:p>
          <a:p>
            <a:r>
              <a:rPr lang="en-US" dirty="0"/>
              <a:t>From an </a:t>
            </a:r>
            <a:r>
              <a:rPr lang="en-US" dirty="0" err="1"/>
              <a:t>Embase</a:t>
            </a:r>
            <a:r>
              <a:rPr lang="en-US" dirty="0"/>
              <a:t> record you can click the tiny icon to go to that term’s </a:t>
            </a:r>
            <a:r>
              <a:rPr lang="en-US" dirty="0" err="1"/>
              <a:t>Emtree</a:t>
            </a:r>
            <a:r>
              <a:rPr lang="en-US" dirty="0"/>
              <a:t> record</a:t>
            </a:r>
          </a:p>
          <a:p>
            <a:endParaRPr lang="en-US" dirty="0"/>
          </a:p>
          <a:p>
            <a:endParaRPr lang="en-US" dirty="0"/>
          </a:p>
          <a:p>
            <a:endParaRPr lang="en-US" dirty="0"/>
          </a:p>
          <a:p>
            <a:r>
              <a:rPr lang="en-US" dirty="0"/>
              <a:t>Or click </a:t>
            </a:r>
            <a:r>
              <a:rPr lang="en-US" dirty="0" err="1"/>
              <a:t>Emtree</a:t>
            </a:r>
            <a:r>
              <a:rPr lang="en-US" dirty="0"/>
              <a:t> in the top right corner of the screen</a:t>
            </a:r>
          </a:p>
          <a:p>
            <a:endParaRPr lang="en-US" dirty="0"/>
          </a:p>
        </p:txBody>
      </p:sp>
      <p:pic>
        <p:nvPicPr>
          <p:cNvPr id="6" name="Picture 5"/>
          <p:cNvPicPr>
            <a:picLocks noChangeAspect="1"/>
          </p:cNvPicPr>
          <p:nvPr/>
        </p:nvPicPr>
        <p:blipFill rotWithShape="1">
          <a:blip r:embed="rId3"/>
          <a:srcRect l="-655" t="-25455" r="655" b="62148"/>
          <a:stretch/>
        </p:blipFill>
        <p:spPr>
          <a:xfrm>
            <a:off x="2604601" y="4824583"/>
            <a:ext cx="6982799" cy="1091585"/>
          </a:xfrm>
          <a:prstGeom prst="rect">
            <a:avLst/>
          </a:prstGeom>
        </p:spPr>
      </p:pic>
      <p:sp>
        <p:nvSpPr>
          <p:cNvPr id="9" name="Right Arrow Callout 8"/>
          <p:cNvSpPr/>
          <p:nvPr/>
        </p:nvSpPr>
        <p:spPr>
          <a:xfrm>
            <a:off x="1957400" y="3393520"/>
            <a:ext cx="2301174" cy="847961"/>
          </a:xfrm>
          <a:prstGeom prs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Bold terms are Major topics</a:t>
            </a:r>
          </a:p>
        </p:txBody>
      </p:sp>
      <p:sp>
        <p:nvSpPr>
          <p:cNvPr id="7" name="Oval 6"/>
          <p:cNvSpPr/>
          <p:nvPr/>
        </p:nvSpPr>
        <p:spPr>
          <a:xfrm>
            <a:off x="3664906" y="5332859"/>
            <a:ext cx="767751" cy="345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87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Emtree</a:t>
            </a:r>
            <a:endParaRPr lang="en-US" dirty="0"/>
          </a:p>
        </p:txBody>
      </p:sp>
      <p:sp>
        <p:nvSpPr>
          <p:cNvPr id="3" name="Content Placeholder 2"/>
          <p:cNvSpPr>
            <a:spLocks noGrp="1"/>
          </p:cNvSpPr>
          <p:nvPr>
            <p:ph idx="1"/>
          </p:nvPr>
        </p:nvSpPr>
        <p:spPr>
          <a:xfrm>
            <a:off x="2126773" y="2231136"/>
            <a:ext cx="2062790" cy="3575004"/>
          </a:xfrm>
        </p:spPr>
        <p:txBody>
          <a:bodyPr>
            <a:normAutofit/>
          </a:bodyPr>
          <a:lstStyle/>
          <a:p>
            <a:r>
              <a:rPr lang="en-US" dirty="0"/>
              <a:t>Index term in taxonomic tree</a:t>
            </a:r>
          </a:p>
          <a:p>
            <a:pPr lvl="1"/>
            <a:r>
              <a:rPr lang="en-US" dirty="0"/>
              <a:t>Broader</a:t>
            </a:r>
          </a:p>
          <a:p>
            <a:pPr lvl="1"/>
            <a:r>
              <a:rPr lang="en-US" dirty="0"/>
              <a:t>Narrower</a:t>
            </a:r>
          </a:p>
          <a:p>
            <a:r>
              <a:rPr lang="en-US" dirty="0"/>
              <a:t>Explode to include all narrower terms</a:t>
            </a:r>
          </a:p>
        </p:txBody>
      </p:sp>
      <p:pic>
        <p:nvPicPr>
          <p:cNvPr id="4" name="Picture 3"/>
          <p:cNvPicPr>
            <a:picLocks noChangeAspect="1"/>
          </p:cNvPicPr>
          <p:nvPr/>
        </p:nvPicPr>
        <p:blipFill rotWithShape="1">
          <a:blip r:embed="rId2"/>
          <a:srcRect b="17639"/>
          <a:stretch/>
        </p:blipFill>
        <p:spPr>
          <a:xfrm>
            <a:off x="4275827" y="1690765"/>
            <a:ext cx="6249076" cy="4115374"/>
          </a:xfrm>
          <a:prstGeom prst="rect">
            <a:avLst/>
          </a:prstGeom>
        </p:spPr>
      </p:pic>
      <p:sp>
        <p:nvSpPr>
          <p:cNvPr id="6" name="Up Arrow Callout 5"/>
          <p:cNvSpPr/>
          <p:nvPr/>
        </p:nvSpPr>
        <p:spPr>
          <a:xfrm>
            <a:off x="8272273" y="3959525"/>
            <a:ext cx="2252631" cy="2066371"/>
          </a:xfrm>
          <a:prstGeom prst="up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Search </a:t>
            </a:r>
            <a:r>
              <a:rPr lang="en-US" sz="1600" dirty="0" err="1"/>
              <a:t>Embase</a:t>
            </a:r>
            <a:r>
              <a:rPr lang="en-US" sz="1600" dirty="0"/>
              <a:t> or add to builder and continue looking up </a:t>
            </a:r>
            <a:r>
              <a:rPr lang="en-US" sz="1600" dirty="0" err="1"/>
              <a:t>Emtree</a:t>
            </a:r>
            <a:r>
              <a:rPr lang="en-US" sz="1600" dirty="0"/>
              <a:t> terms</a:t>
            </a:r>
          </a:p>
        </p:txBody>
      </p:sp>
    </p:spTree>
    <p:extLst>
      <p:ext uri="{BB962C8B-B14F-4D97-AF65-F5344CB8AC3E}">
        <p14:creationId xmlns:p14="http://schemas.microsoft.com/office/powerpoint/2010/main" val="213350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p:txBody>
          <a:bodyPr>
            <a:normAutofit/>
          </a:bodyPr>
          <a:lstStyle/>
          <a:p>
            <a:r>
              <a:rPr lang="en-US" dirty="0" err="1"/>
              <a:t>Embase</a:t>
            </a:r>
            <a:r>
              <a:rPr lang="en-US" dirty="0"/>
              <a:t> has a number of search interfaces that are tailored towards particular types of searches</a:t>
            </a:r>
          </a:p>
        </p:txBody>
      </p:sp>
      <p:pic>
        <p:nvPicPr>
          <p:cNvPr id="5" name="Picture 4"/>
          <p:cNvPicPr>
            <a:picLocks noChangeAspect="1"/>
          </p:cNvPicPr>
          <p:nvPr/>
        </p:nvPicPr>
        <p:blipFill>
          <a:blip r:embed="rId2"/>
          <a:stretch>
            <a:fillRect/>
          </a:stretch>
        </p:blipFill>
        <p:spPr>
          <a:xfrm>
            <a:off x="2887581" y="2619262"/>
            <a:ext cx="6744641" cy="1619476"/>
          </a:xfrm>
          <a:prstGeom prst="rect">
            <a:avLst/>
          </a:prstGeom>
        </p:spPr>
      </p:pic>
    </p:spTree>
    <p:extLst>
      <p:ext uri="{BB962C8B-B14F-4D97-AF65-F5344CB8AC3E}">
        <p14:creationId xmlns:p14="http://schemas.microsoft.com/office/powerpoint/2010/main" val="3678780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a:xfrm>
            <a:off x="2209347" y="1732451"/>
            <a:ext cx="2359779" cy="4058751"/>
          </a:xfrm>
        </p:spPr>
        <p:txBody>
          <a:bodyPr>
            <a:normAutofit/>
          </a:bodyPr>
          <a:lstStyle/>
          <a:p>
            <a:endParaRPr lang="en-US" dirty="0"/>
          </a:p>
          <a:p>
            <a:r>
              <a:rPr lang="en-US" dirty="0"/>
              <a:t>PICO search prompts you to format your question as PICO</a:t>
            </a:r>
          </a:p>
          <a:p>
            <a:r>
              <a:rPr lang="en-US" dirty="0"/>
              <a:t>Search or browse </a:t>
            </a:r>
            <a:r>
              <a:rPr lang="en-US" dirty="0" err="1"/>
              <a:t>Emtree</a:t>
            </a:r>
            <a:r>
              <a:rPr lang="en-US" dirty="0"/>
              <a:t> terms, or start typing and accept the pop up suggestions</a:t>
            </a:r>
          </a:p>
        </p:txBody>
      </p:sp>
      <p:pic>
        <p:nvPicPr>
          <p:cNvPr id="4" name="Picture 3"/>
          <p:cNvPicPr>
            <a:picLocks noChangeAspect="1"/>
          </p:cNvPicPr>
          <p:nvPr/>
        </p:nvPicPr>
        <p:blipFill rotWithShape="1">
          <a:blip r:embed="rId2"/>
          <a:srcRect t="22185"/>
          <a:stretch/>
        </p:blipFill>
        <p:spPr>
          <a:xfrm>
            <a:off x="4758907" y="1732450"/>
            <a:ext cx="5563957" cy="4442520"/>
          </a:xfrm>
          <a:prstGeom prst="rect">
            <a:avLst/>
          </a:prstGeom>
        </p:spPr>
      </p:pic>
    </p:spTree>
    <p:extLst>
      <p:ext uri="{BB962C8B-B14F-4D97-AF65-F5344CB8AC3E}">
        <p14:creationId xmlns:p14="http://schemas.microsoft.com/office/powerpoint/2010/main" val="4225559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p:txBody>
          <a:bodyPr>
            <a:normAutofit/>
          </a:bodyPr>
          <a:lstStyle/>
          <a:p>
            <a:r>
              <a:rPr lang="en-US" dirty="0"/>
              <a:t>PV Wizard for pharmacovigilance</a:t>
            </a:r>
          </a:p>
        </p:txBody>
      </p:sp>
      <p:pic>
        <p:nvPicPr>
          <p:cNvPr id="4" name="Picture 3"/>
          <p:cNvPicPr>
            <a:picLocks noChangeAspect="1"/>
          </p:cNvPicPr>
          <p:nvPr/>
        </p:nvPicPr>
        <p:blipFill>
          <a:blip r:embed="rId2"/>
          <a:stretch>
            <a:fillRect/>
          </a:stretch>
        </p:blipFill>
        <p:spPr>
          <a:xfrm>
            <a:off x="2074791" y="2326598"/>
            <a:ext cx="8042419" cy="4263983"/>
          </a:xfrm>
          <a:prstGeom prst="rect">
            <a:avLst/>
          </a:prstGeom>
        </p:spPr>
      </p:pic>
    </p:spTree>
    <p:extLst>
      <p:ext uri="{BB962C8B-B14F-4D97-AF65-F5344CB8AC3E}">
        <p14:creationId xmlns:p14="http://schemas.microsoft.com/office/powerpoint/2010/main" val="1446770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p:txBody>
          <a:bodyPr>
            <a:normAutofit/>
          </a:bodyPr>
          <a:lstStyle/>
          <a:p>
            <a:r>
              <a:rPr lang="en-US" dirty="0"/>
              <a:t>Advanced </a:t>
            </a:r>
          </a:p>
          <a:p>
            <a:pPr lvl="1"/>
            <a:r>
              <a:rPr lang="en-US" dirty="0"/>
              <a:t>More control over fields</a:t>
            </a:r>
          </a:p>
          <a:p>
            <a:pPr lvl="1"/>
            <a:r>
              <a:rPr lang="en-US" dirty="0"/>
              <a:t>Options for </a:t>
            </a:r>
            <a:r>
              <a:rPr lang="en-US" dirty="0" err="1"/>
              <a:t>Emtree</a:t>
            </a:r>
            <a:endParaRPr lang="en-US" dirty="0"/>
          </a:p>
          <a:p>
            <a:pPr lvl="1"/>
            <a:r>
              <a:rPr lang="en-US" dirty="0"/>
              <a:t>Search limits</a:t>
            </a:r>
          </a:p>
        </p:txBody>
      </p:sp>
      <p:pic>
        <p:nvPicPr>
          <p:cNvPr id="4" name="Picture 3"/>
          <p:cNvPicPr>
            <a:picLocks noChangeAspect="1"/>
          </p:cNvPicPr>
          <p:nvPr/>
        </p:nvPicPr>
        <p:blipFill>
          <a:blip r:embed="rId2"/>
          <a:stretch>
            <a:fillRect/>
          </a:stretch>
        </p:blipFill>
        <p:spPr>
          <a:xfrm>
            <a:off x="1811974" y="3679167"/>
            <a:ext cx="8568052" cy="2421786"/>
          </a:xfrm>
          <a:prstGeom prst="rect">
            <a:avLst/>
          </a:prstGeom>
        </p:spPr>
      </p:pic>
    </p:spTree>
    <p:extLst>
      <p:ext uri="{BB962C8B-B14F-4D97-AF65-F5344CB8AC3E}">
        <p14:creationId xmlns:p14="http://schemas.microsoft.com/office/powerpoint/2010/main" val="20569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p:txBody>
          <a:bodyPr>
            <a:normAutofit/>
          </a:bodyPr>
          <a:lstStyle/>
          <a:p>
            <a:r>
              <a:rPr lang="en-US" dirty="0"/>
              <a:t>Drug, Disease, Device</a:t>
            </a:r>
          </a:p>
          <a:p>
            <a:pPr lvl="1"/>
            <a:r>
              <a:rPr lang="en-US" dirty="0"/>
              <a:t>Highlights fields and </a:t>
            </a:r>
            <a:r>
              <a:rPr lang="en-US" dirty="0" err="1"/>
              <a:t>Emtree</a:t>
            </a:r>
            <a:r>
              <a:rPr lang="en-US" dirty="0"/>
              <a:t> subheadings relevant to these topics</a:t>
            </a:r>
          </a:p>
        </p:txBody>
      </p:sp>
      <p:pic>
        <p:nvPicPr>
          <p:cNvPr id="4" name="Picture 3"/>
          <p:cNvPicPr>
            <a:picLocks noChangeAspect="1"/>
          </p:cNvPicPr>
          <p:nvPr/>
        </p:nvPicPr>
        <p:blipFill>
          <a:blip r:embed="rId2"/>
          <a:stretch>
            <a:fillRect/>
          </a:stretch>
        </p:blipFill>
        <p:spPr>
          <a:xfrm>
            <a:off x="2510188" y="2955007"/>
            <a:ext cx="7171625" cy="1939266"/>
          </a:xfrm>
          <a:prstGeom prst="rect">
            <a:avLst/>
          </a:prstGeom>
        </p:spPr>
      </p:pic>
      <p:pic>
        <p:nvPicPr>
          <p:cNvPr id="5" name="Picture 4"/>
          <p:cNvPicPr>
            <a:picLocks noChangeAspect="1"/>
          </p:cNvPicPr>
          <p:nvPr/>
        </p:nvPicPr>
        <p:blipFill>
          <a:blip r:embed="rId3"/>
          <a:stretch>
            <a:fillRect/>
          </a:stretch>
        </p:blipFill>
        <p:spPr>
          <a:xfrm>
            <a:off x="2482771" y="3616326"/>
            <a:ext cx="7171625" cy="1990907"/>
          </a:xfrm>
          <a:prstGeom prst="rect">
            <a:avLst/>
          </a:prstGeom>
        </p:spPr>
      </p:pic>
      <p:pic>
        <p:nvPicPr>
          <p:cNvPr id="6" name="Picture 5"/>
          <p:cNvPicPr>
            <a:picLocks noChangeAspect="1"/>
          </p:cNvPicPr>
          <p:nvPr/>
        </p:nvPicPr>
        <p:blipFill>
          <a:blip r:embed="rId4"/>
          <a:stretch>
            <a:fillRect/>
          </a:stretch>
        </p:blipFill>
        <p:spPr>
          <a:xfrm>
            <a:off x="2506194" y="4347776"/>
            <a:ext cx="7116792" cy="1949508"/>
          </a:xfrm>
          <a:prstGeom prst="rect">
            <a:avLst/>
          </a:prstGeom>
        </p:spPr>
      </p:pic>
    </p:spTree>
    <p:extLst>
      <p:ext uri="{BB962C8B-B14F-4D97-AF65-F5344CB8AC3E}">
        <p14:creationId xmlns:p14="http://schemas.microsoft.com/office/powerpoint/2010/main" val="358307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hints for searching</a:t>
            </a:r>
          </a:p>
        </p:txBody>
      </p:sp>
      <p:sp>
        <p:nvSpPr>
          <p:cNvPr id="3" name="Content Placeholder 2"/>
          <p:cNvSpPr>
            <a:spLocks noGrp="1"/>
          </p:cNvSpPr>
          <p:nvPr>
            <p:ph idx="1"/>
          </p:nvPr>
        </p:nvSpPr>
        <p:spPr/>
        <p:txBody>
          <a:bodyPr/>
          <a:lstStyle/>
          <a:p>
            <a:r>
              <a:rPr lang="en-US" dirty="0"/>
              <a:t>Most databases support truncation: getting multiple word endings by using a special character</a:t>
            </a:r>
          </a:p>
          <a:p>
            <a:pPr lvl="1"/>
            <a:r>
              <a:rPr lang="en-US" dirty="0" err="1"/>
              <a:t>Adolescen</a:t>
            </a:r>
            <a:r>
              <a:rPr lang="en-US" dirty="0"/>
              <a:t>* = adolescent OR adolescents OR adolescence</a:t>
            </a:r>
          </a:p>
          <a:p>
            <a:pPr marL="450000" lvl="1" indent="0">
              <a:buNone/>
            </a:pPr>
            <a:endParaRPr lang="en-US" dirty="0"/>
          </a:p>
        </p:txBody>
      </p:sp>
    </p:spTree>
    <p:extLst>
      <p:ext uri="{BB962C8B-B14F-4D97-AF65-F5344CB8AC3E}">
        <p14:creationId xmlns:p14="http://schemas.microsoft.com/office/powerpoint/2010/main" val="1336888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p:txBody>
          <a:bodyPr>
            <a:normAutofit/>
          </a:bodyPr>
          <a:lstStyle/>
          <a:p>
            <a:r>
              <a:rPr lang="en-US" dirty="0"/>
              <a:t>Article </a:t>
            </a:r>
          </a:p>
          <a:p>
            <a:pPr lvl="1"/>
            <a:r>
              <a:rPr lang="en-US" dirty="0"/>
              <a:t>Citation matching</a:t>
            </a:r>
          </a:p>
        </p:txBody>
      </p:sp>
      <p:pic>
        <p:nvPicPr>
          <p:cNvPr id="5" name="Picture 4"/>
          <p:cNvPicPr>
            <a:picLocks noChangeAspect="1"/>
          </p:cNvPicPr>
          <p:nvPr/>
        </p:nvPicPr>
        <p:blipFill>
          <a:blip r:embed="rId2"/>
          <a:stretch>
            <a:fillRect/>
          </a:stretch>
        </p:blipFill>
        <p:spPr>
          <a:xfrm>
            <a:off x="2708416" y="2880364"/>
            <a:ext cx="7266252" cy="2562387"/>
          </a:xfrm>
          <a:prstGeom prst="rect">
            <a:avLst/>
          </a:prstGeom>
        </p:spPr>
      </p:pic>
    </p:spTree>
    <p:extLst>
      <p:ext uri="{BB962C8B-B14F-4D97-AF65-F5344CB8AC3E}">
        <p14:creationId xmlns:p14="http://schemas.microsoft.com/office/powerpoint/2010/main" val="3460987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Embase’s</a:t>
            </a:r>
            <a:r>
              <a:rPr lang="en-US" dirty="0"/>
              <a:t> special search screens</a:t>
            </a:r>
          </a:p>
        </p:txBody>
      </p:sp>
      <p:sp>
        <p:nvSpPr>
          <p:cNvPr id="3" name="Content Placeholder 2"/>
          <p:cNvSpPr>
            <a:spLocks noGrp="1"/>
          </p:cNvSpPr>
          <p:nvPr>
            <p:ph idx="1"/>
          </p:nvPr>
        </p:nvSpPr>
        <p:spPr/>
        <p:txBody>
          <a:bodyPr>
            <a:normAutofit/>
          </a:bodyPr>
          <a:lstStyle/>
          <a:p>
            <a:r>
              <a:rPr lang="en-US" dirty="0"/>
              <a:t>Author </a:t>
            </a:r>
          </a:p>
          <a:p>
            <a:pPr lvl="1"/>
            <a:r>
              <a:rPr lang="en-US" dirty="0"/>
              <a:t>Disambiguate authors &amp; their affiliations</a:t>
            </a:r>
          </a:p>
        </p:txBody>
      </p:sp>
      <p:pic>
        <p:nvPicPr>
          <p:cNvPr id="4" name="Picture 3"/>
          <p:cNvPicPr>
            <a:picLocks noChangeAspect="1"/>
          </p:cNvPicPr>
          <p:nvPr/>
        </p:nvPicPr>
        <p:blipFill>
          <a:blip r:embed="rId2"/>
          <a:stretch>
            <a:fillRect/>
          </a:stretch>
        </p:blipFill>
        <p:spPr>
          <a:xfrm>
            <a:off x="1995379" y="3166899"/>
            <a:ext cx="8201243" cy="2077648"/>
          </a:xfrm>
          <a:prstGeom prst="rect">
            <a:avLst/>
          </a:prstGeom>
        </p:spPr>
      </p:pic>
    </p:spTree>
    <p:extLst>
      <p:ext uri="{BB962C8B-B14F-4D97-AF65-F5344CB8AC3E}">
        <p14:creationId xmlns:p14="http://schemas.microsoft.com/office/powerpoint/2010/main" val="2220847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searching</a:t>
            </a:r>
          </a:p>
        </p:txBody>
      </p:sp>
      <p:sp>
        <p:nvSpPr>
          <p:cNvPr id="3" name="Content Placeholder 2"/>
          <p:cNvSpPr>
            <a:spLocks noGrp="1"/>
          </p:cNvSpPr>
          <p:nvPr>
            <p:ph idx="1"/>
          </p:nvPr>
        </p:nvSpPr>
        <p:spPr/>
        <p:txBody>
          <a:bodyPr/>
          <a:lstStyle/>
          <a:p>
            <a:r>
              <a:rPr lang="en-US" dirty="0"/>
              <a:t>NEAR/X and NEXT/X</a:t>
            </a:r>
          </a:p>
          <a:p>
            <a:endParaRPr lang="en-US" dirty="0"/>
          </a:p>
        </p:txBody>
      </p:sp>
      <p:pic>
        <p:nvPicPr>
          <p:cNvPr id="5" name="Picture 4"/>
          <p:cNvPicPr>
            <a:picLocks noChangeAspect="1"/>
          </p:cNvPicPr>
          <p:nvPr/>
        </p:nvPicPr>
        <p:blipFill>
          <a:blip r:embed="rId2"/>
          <a:stretch>
            <a:fillRect/>
          </a:stretch>
        </p:blipFill>
        <p:spPr>
          <a:xfrm>
            <a:off x="2301418" y="2578540"/>
            <a:ext cx="7227642" cy="1947740"/>
          </a:xfrm>
          <a:prstGeom prst="rect">
            <a:avLst/>
          </a:prstGeom>
        </p:spPr>
      </p:pic>
    </p:spTree>
    <p:extLst>
      <p:ext uri="{BB962C8B-B14F-4D97-AF65-F5344CB8AC3E}">
        <p14:creationId xmlns:p14="http://schemas.microsoft.com/office/powerpoint/2010/main" val="4071841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hlinkClick r:id="rId2"/>
              </a:rPr>
              <a:t>bethanymyers@library.ucla.edu</a:t>
            </a:r>
            <a:endParaRPr lang="en-US" dirty="0"/>
          </a:p>
        </p:txBody>
      </p:sp>
    </p:spTree>
    <p:extLst>
      <p:ext uri="{BB962C8B-B14F-4D97-AF65-F5344CB8AC3E}">
        <p14:creationId xmlns:p14="http://schemas.microsoft.com/office/powerpoint/2010/main" val="3699912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full text of articles</a:t>
            </a:r>
          </a:p>
        </p:txBody>
      </p:sp>
      <p:sp>
        <p:nvSpPr>
          <p:cNvPr id="3" name="Content Placeholder 2"/>
          <p:cNvSpPr>
            <a:spLocks noGrp="1"/>
          </p:cNvSpPr>
          <p:nvPr>
            <p:ph idx="1"/>
          </p:nvPr>
        </p:nvSpPr>
        <p:spPr/>
        <p:txBody>
          <a:bodyPr/>
          <a:lstStyle/>
          <a:p>
            <a:r>
              <a:rPr lang="en-US" dirty="0"/>
              <a:t>UC </a:t>
            </a:r>
            <a:r>
              <a:rPr lang="en-US" dirty="0" err="1"/>
              <a:t>eLinks</a:t>
            </a:r>
            <a:endParaRPr lang="en-US" dirty="0"/>
          </a:p>
        </p:txBody>
      </p:sp>
      <p:pic>
        <p:nvPicPr>
          <p:cNvPr id="4" name="Picture 3"/>
          <p:cNvPicPr>
            <a:picLocks noChangeAspect="1"/>
          </p:cNvPicPr>
          <p:nvPr/>
        </p:nvPicPr>
        <p:blipFill>
          <a:blip r:embed="rId2"/>
          <a:stretch>
            <a:fillRect/>
          </a:stretch>
        </p:blipFill>
        <p:spPr>
          <a:xfrm>
            <a:off x="3936633" y="1844594"/>
            <a:ext cx="971686" cy="304843"/>
          </a:xfrm>
          <a:prstGeom prst="rect">
            <a:avLst/>
          </a:prstGeom>
        </p:spPr>
      </p:pic>
      <p:pic>
        <p:nvPicPr>
          <p:cNvPr id="5" name="Picture 4"/>
          <p:cNvPicPr>
            <a:picLocks noChangeAspect="1"/>
          </p:cNvPicPr>
          <p:nvPr/>
        </p:nvPicPr>
        <p:blipFill>
          <a:blip r:embed="rId3"/>
          <a:stretch>
            <a:fillRect/>
          </a:stretch>
        </p:blipFill>
        <p:spPr>
          <a:xfrm>
            <a:off x="2412421" y="2445286"/>
            <a:ext cx="4991797" cy="3458058"/>
          </a:xfrm>
          <a:prstGeom prst="rect">
            <a:avLst/>
          </a:prstGeom>
        </p:spPr>
      </p:pic>
      <p:sp>
        <p:nvSpPr>
          <p:cNvPr id="6" name="Left Arrow Callout 5"/>
          <p:cNvSpPr/>
          <p:nvPr/>
        </p:nvSpPr>
        <p:spPr>
          <a:xfrm>
            <a:off x="4422476" y="3657599"/>
            <a:ext cx="3321170" cy="690114"/>
          </a:xfrm>
          <a:prstGeom prst="lef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Interlibrary loan</a:t>
            </a:r>
          </a:p>
        </p:txBody>
      </p:sp>
    </p:spTree>
    <p:extLst>
      <p:ext uri="{BB962C8B-B14F-4D97-AF65-F5344CB8AC3E}">
        <p14:creationId xmlns:p14="http://schemas.microsoft.com/office/powerpoint/2010/main" val="122748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hints for searching</a:t>
            </a:r>
          </a:p>
        </p:txBody>
      </p:sp>
      <p:sp>
        <p:nvSpPr>
          <p:cNvPr id="3" name="Content Placeholder 2"/>
          <p:cNvSpPr>
            <a:spLocks noGrp="1"/>
          </p:cNvSpPr>
          <p:nvPr>
            <p:ph idx="1"/>
          </p:nvPr>
        </p:nvSpPr>
        <p:spPr/>
        <p:txBody>
          <a:bodyPr/>
          <a:lstStyle/>
          <a:p>
            <a:r>
              <a:rPr lang="en-US" dirty="0"/>
              <a:t>What fields can you search?</a:t>
            </a:r>
          </a:p>
          <a:p>
            <a:pPr lvl="1"/>
            <a:endParaRPr lang="en-US" dirty="0"/>
          </a:p>
        </p:txBody>
      </p:sp>
      <p:pic>
        <p:nvPicPr>
          <p:cNvPr id="4" name="Picture 3"/>
          <p:cNvPicPr>
            <a:picLocks noChangeAspect="1"/>
          </p:cNvPicPr>
          <p:nvPr/>
        </p:nvPicPr>
        <p:blipFill>
          <a:blip r:embed="rId2"/>
          <a:stretch>
            <a:fillRect/>
          </a:stretch>
        </p:blipFill>
        <p:spPr>
          <a:xfrm>
            <a:off x="4392780" y="1757243"/>
            <a:ext cx="3467400" cy="739204"/>
          </a:xfrm>
          <a:prstGeom prst="rect">
            <a:avLst/>
          </a:prstGeom>
        </p:spPr>
      </p:pic>
    </p:spTree>
    <p:extLst>
      <p:ext uri="{BB962C8B-B14F-4D97-AF65-F5344CB8AC3E}">
        <p14:creationId xmlns:p14="http://schemas.microsoft.com/office/powerpoint/2010/main" val="208446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hints for searching</a:t>
            </a:r>
          </a:p>
        </p:txBody>
      </p:sp>
      <p:sp>
        <p:nvSpPr>
          <p:cNvPr id="3" name="Content Placeholder 2"/>
          <p:cNvSpPr>
            <a:spLocks noGrp="1"/>
          </p:cNvSpPr>
          <p:nvPr>
            <p:ph idx="1"/>
          </p:nvPr>
        </p:nvSpPr>
        <p:spPr/>
        <p:txBody>
          <a:bodyPr/>
          <a:lstStyle/>
          <a:p>
            <a:r>
              <a:rPr lang="en-US" dirty="0"/>
              <a:t>What fields can you search?</a:t>
            </a:r>
          </a:p>
          <a:p>
            <a:pPr lvl="1"/>
            <a:endParaRPr lang="en-US" dirty="0"/>
          </a:p>
        </p:txBody>
      </p:sp>
      <p:pic>
        <p:nvPicPr>
          <p:cNvPr id="4" name="Picture 3"/>
          <p:cNvPicPr>
            <a:picLocks noChangeAspect="1"/>
          </p:cNvPicPr>
          <p:nvPr/>
        </p:nvPicPr>
        <p:blipFill>
          <a:blip r:embed="rId2"/>
          <a:stretch>
            <a:fillRect/>
          </a:stretch>
        </p:blipFill>
        <p:spPr>
          <a:xfrm>
            <a:off x="4392780" y="1757243"/>
            <a:ext cx="3467400" cy="739204"/>
          </a:xfrm>
          <a:prstGeom prst="rect">
            <a:avLst/>
          </a:prstGeom>
        </p:spPr>
      </p:pic>
      <p:pic>
        <p:nvPicPr>
          <p:cNvPr id="5" name="Picture 4"/>
          <p:cNvPicPr>
            <a:picLocks noChangeAspect="1"/>
          </p:cNvPicPr>
          <p:nvPr/>
        </p:nvPicPr>
        <p:blipFill>
          <a:blip r:embed="rId3"/>
          <a:stretch>
            <a:fillRect/>
          </a:stretch>
        </p:blipFill>
        <p:spPr>
          <a:xfrm>
            <a:off x="2178000" y="2957595"/>
            <a:ext cx="7542936" cy="3633875"/>
          </a:xfrm>
          <a:prstGeom prst="rect">
            <a:avLst/>
          </a:prstGeom>
          <a:ln>
            <a:noFill/>
          </a:ln>
          <a:effectLst/>
        </p:spPr>
      </p:pic>
    </p:spTree>
    <p:extLst>
      <p:ext uri="{BB962C8B-B14F-4D97-AF65-F5344CB8AC3E}">
        <p14:creationId xmlns:p14="http://schemas.microsoft.com/office/powerpoint/2010/main" val="37390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PICO framework</a:t>
            </a:r>
          </a:p>
        </p:txBody>
      </p:sp>
      <p:sp>
        <p:nvSpPr>
          <p:cNvPr id="3" name="Content Placeholder 2"/>
          <p:cNvSpPr>
            <a:spLocks noGrp="1"/>
          </p:cNvSpPr>
          <p:nvPr>
            <p:ph idx="1"/>
          </p:nvPr>
        </p:nvSpPr>
        <p:spPr/>
        <p:txBody>
          <a:bodyPr/>
          <a:lstStyle/>
          <a:p>
            <a:r>
              <a:rPr lang="en-US" dirty="0"/>
              <a:t>PICO helps you structure an answerable question</a:t>
            </a:r>
          </a:p>
          <a:p>
            <a:pPr lvl="1"/>
            <a:r>
              <a:rPr lang="en-US" b="1" dirty="0"/>
              <a:t>P</a:t>
            </a:r>
            <a:r>
              <a:rPr lang="en-US" dirty="0"/>
              <a:t>opulation</a:t>
            </a:r>
          </a:p>
          <a:p>
            <a:pPr lvl="1"/>
            <a:r>
              <a:rPr lang="en-US" b="1" dirty="0"/>
              <a:t>I</a:t>
            </a:r>
            <a:r>
              <a:rPr lang="en-US" dirty="0"/>
              <a:t>ntervention</a:t>
            </a:r>
          </a:p>
          <a:p>
            <a:pPr lvl="1"/>
            <a:r>
              <a:rPr lang="en-US" b="1" dirty="0"/>
              <a:t>C</a:t>
            </a:r>
            <a:r>
              <a:rPr lang="en-US" dirty="0"/>
              <a:t>omparison or control</a:t>
            </a:r>
          </a:p>
          <a:p>
            <a:pPr lvl="1"/>
            <a:r>
              <a:rPr lang="en-US" b="1" dirty="0"/>
              <a:t>O</a:t>
            </a:r>
            <a:r>
              <a:rPr lang="en-US" dirty="0"/>
              <a:t>utcome</a:t>
            </a:r>
          </a:p>
          <a:p>
            <a:r>
              <a:rPr lang="en-US" dirty="0"/>
              <a:t>Not all research topics neatly fit into PICO format, but it helps to think about each component concept of your topic before you come up with the keywords you plan to search</a:t>
            </a:r>
          </a:p>
        </p:txBody>
      </p:sp>
    </p:spTree>
    <p:extLst>
      <p:ext uri="{BB962C8B-B14F-4D97-AF65-F5344CB8AC3E}">
        <p14:creationId xmlns:p14="http://schemas.microsoft.com/office/powerpoint/2010/main" val="325768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PICO framework</a:t>
            </a:r>
          </a:p>
        </p:txBody>
      </p:sp>
      <p:sp>
        <p:nvSpPr>
          <p:cNvPr id="3" name="Content Placeholder 2"/>
          <p:cNvSpPr>
            <a:spLocks noGrp="1"/>
          </p:cNvSpPr>
          <p:nvPr>
            <p:ph idx="1"/>
          </p:nvPr>
        </p:nvSpPr>
        <p:spPr/>
        <p:txBody>
          <a:bodyPr/>
          <a:lstStyle/>
          <a:p>
            <a:r>
              <a:rPr lang="en-US" dirty="0"/>
              <a:t>Example</a:t>
            </a:r>
          </a:p>
          <a:p>
            <a:pPr lvl="1"/>
            <a:r>
              <a:rPr lang="en-US" b="1" dirty="0"/>
              <a:t>P</a:t>
            </a:r>
            <a:r>
              <a:rPr lang="en-US" dirty="0"/>
              <a:t>opulation: Breast cancer patients</a:t>
            </a:r>
          </a:p>
          <a:p>
            <a:pPr lvl="1"/>
            <a:r>
              <a:rPr lang="en-US" b="1" dirty="0"/>
              <a:t>I</a:t>
            </a:r>
            <a:r>
              <a:rPr lang="en-US" dirty="0"/>
              <a:t>ntervention: surgical timing after chemotherapy</a:t>
            </a:r>
          </a:p>
          <a:p>
            <a:pPr lvl="1"/>
            <a:r>
              <a:rPr lang="en-US" b="1" dirty="0"/>
              <a:t>C</a:t>
            </a:r>
            <a:r>
              <a:rPr lang="en-US" dirty="0"/>
              <a:t>omparison or control:</a:t>
            </a:r>
          </a:p>
          <a:p>
            <a:pPr lvl="1"/>
            <a:r>
              <a:rPr lang="en-US" b="1" dirty="0"/>
              <a:t>O</a:t>
            </a:r>
            <a:r>
              <a:rPr lang="en-US" dirty="0"/>
              <a:t>utcome: adverse outcomes including mortality</a:t>
            </a:r>
          </a:p>
        </p:txBody>
      </p:sp>
    </p:spTree>
    <p:extLst>
      <p:ext uri="{BB962C8B-B14F-4D97-AF65-F5344CB8AC3E}">
        <p14:creationId xmlns:p14="http://schemas.microsoft.com/office/powerpoint/2010/main" val="212674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searching in PubMed</a:t>
            </a:r>
          </a:p>
        </p:txBody>
      </p:sp>
      <p:sp>
        <p:nvSpPr>
          <p:cNvPr id="3" name="Content Placeholder 2"/>
          <p:cNvSpPr>
            <a:spLocks noGrp="1"/>
          </p:cNvSpPr>
          <p:nvPr>
            <p:ph idx="1"/>
          </p:nvPr>
        </p:nvSpPr>
        <p:spPr/>
        <p:txBody>
          <a:bodyPr/>
          <a:lstStyle/>
          <a:p>
            <a:r>
              <a:rPr lang="en-US" dirty="0"/>
              <a:t>The Advanced search screen</a:t>
            </a:r>
          </a:p>
        </p:txBody>
      </p:sp>
      <p:pic>
        <p:nvPicPr>
          <p:cNvPr id="4" name="Picture 3"/>
          <p:cNvPicPr>
            <a:picLocks noChangeAspect="1"/>
          </p:cNvPicPr>
          <p:nvPr/>
        </p:nvPicPr>
        <p:blipFill>
          <a:blip r:embed="rId2"/>
          <a:stretch>
            <a:fillRect/>
          </a:stretch>
        </p:blipFill>
        <p:spPr>
          <a:xfrm>
            <a:off x="2752243" y="2435027"/>
            <a:ext cx="6573782" cy="1218261"/>
          </a:xfrm>
          <a:prstGeom prst="rect">
            <a:avLst/>
          </a:prstGeom>
        </p:spPr>
      </p:pic>
      <p:sp>
        <p:nvSpPr>
          <p:cNvPr id="6" name="Oval 5"/>
          <p:cNvSpPr/>
          <p:nvPr/>
        </p:nvSpPr>
        <p:spPr>
          <a:xfrm>
            <a:off x="5770095" y="3085563"/>
            <a:ext cx="1345721" cy="4485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484866"/>
      </p:ext>
    </p:extLst>
  </p:cSld>
  <p:clrMapOvr>
    <a:masterClrMapping/>
  </p:clrMapOvr>
</p:sld>
</file>

<file path=ppt/theme/theme1.xml><?xml version="1.0" encoding="utf-8"?>
<a:theme xmlns:a="http://schemas.openxmlformats.org/drawingml/2006/main" name="Retrospect">
  <a:themeElements>
    <a:clrScheme name="UCLA brand colors">
      <a:dk1>
        <a:sysClr val="windowText" lastClr="000000"/>
      </a:dk1>
      <a:lt1>
        <a:sysClr val="window" lastClr="FFFFFF"/>
      </a:lt1>
      <a:dk2>
        <a:srgbClr val="003B5C"/>
      </a:dk2>
      <a:lt2>
        <a:srgbClr val="DAEBFE"/>
      </a:lt2>
      <a:accent1>
        <a:srgbClr val="FFD100"/>
      </a:accent1>
      <a:accent2>
        <a:srgbClr val="2774AE"/>
      </a:accent2>
      <a:accent3>
        <a:srgbClr val="8BB8E8"/>
      </a:accent3>
      <a:accent4>
        <a:srgbClr val="005587"/>
      </a:accent4>
      <a:accent5>
        <a:srgbClr val="FFB81C"/>
      </a:accent5>
      <a:accent6>
        <a:srgbClr val="00FF87"/>
      </a:accent6>
      <a:hlink>
        <a:srgbClr val="FF00A5"/>
      </a:hlink>
      <a:folHlink>
        <a:srgbClr val="8237E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314</TotalTime>
  <Words>931</Words>
  <Application>Microsoft Office PowerPoint</Application>
  <PresentationFormat>Widescreen</PresentationFormat>
  <Paragraphs>152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Calibri</vt:lpstr>
      <vt:lpstr>Calibri Light</vt:lpstr>
      <vt:lpstr>Retrospect</vt:lpstr>
      <vt:lpstr>Tips and Strategies for Effective Literature Searching</vt:lpstr>
      <vt:lpstr>What I plan to talk about</vt:lpstr>
      <vt:lpstr>General hints for searching</vt:lpstr>
      <vt:lpstr>General hints for searching</vt:lpstr>
      <vt:lpstr>General hints for searching</vt:lpstr>
      <vt:lpstr>General hints for searching</vt:lpstr>
      <vt:lpstr>Using the PICO framework</vt:lpstr>
      <vt:lpstr>Using the PICO framework</vt:lpstr>
      <vt:lpstr>Power searching in PubMed</vt:lpstr>
      <vt:lpstr>Power searching in PubMed</vt:lpstr>
      <vt:lpstr>Power searching in PubMed</vt:lpstr>
      <vt:lpstr>Power searching in PubMed</vt:lpstr>
      <vt:lpstr>Power searching in PubMed</vt:lpstr>
      <vt:lpstr>Power searching in PubMed</vt:lpstr>
      <vt:lpstr>Power searching in PubMed</vt:lpstr>
      <vt:lpstr>Power searching in PubMed</vt:lpstr>
      <vt:lpstr>Power searching in PubMed</vt:lpstr>
      <vt:lpstr>Power searching in PubMed</vt:lpstr>
      <vt:lpstr>MeSH</vt:lpstr>
      <vt:lpstr>MeSH</vt:lpstr>
      <vt:lpstr>MeSH</vt:lpstr>
      <vt:lpstr>MeSH</vt:lpstr>
      <vt:lpstr>MeSH</vt:lpstr>
      <vt:lpstr>MeSH</vt:lpstr>
      <vt:lpstr>MeSH</vt:lpstr>
      <vt:lpstr>Questions?</vt:lpstr>
      <vt:lpstr>Introducing Embase</vt:lpstr>
      <vt:lpstr>Embase</vt:lpstr>
      <vt:lpstr>Embase</vt:lpstr>
      <vt:lpstr>Embase</vt:lpstr>
      <vt:lpstr>Embase</vt:lpstr>
      <vt:lpstr>Embase</vt:lpstr>
      <vt:lpstr>Emtree</vt:lpstr>
      <vt:lpstr>Emtree</vt:lpstr>
      <vt:lpstr>Embase’s special search screens</vt:lpstr>
      <vt:lpstr>Embase’s special search screens</vt:lpstr>
      <vt:lpstr>Embase’s special search screens</vt:lpstr>
      <vt:lpstr>Embase’s special search screens</vt:lpstr>
      <vt:lpstr>Embase’s special search screens</vt:lpstr>
      <vt:lpstr>Embase’s special search screens</vt:lpstr>
      <vt:lpstr>Embase’s special search screens</vt:lpstr>
      <vt:lpstr>Proximity searching</vt:lpstr>
      <vt:lpstr>Questions?</vt:lpstr>
      <vt:lpstr>Getting full text of articles</vt:lpstr>
    </vt:vector>
  </TitlesOfParts>
  <Company>UCLA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Myers</dc:creator>
  <cp:lastModifiedBy>Sanchez, Edgar E.</cp:lastModifiedBy>
  <cp:revision>6</cp:revision>
  <dcterms:created xsi:type="dcterms:W3CDTF">2021-04-10T00:07:08Z</dcterms:created>
  <dcterms:modified xsi:type="dcterms:W3CDTF">2021-04-28T19:37:24Z</dcterms:modified>
</cp:coreProperties>
</file>