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91" r:id="rId5"/>
    <p:sldMasterId id="2147483693" r:id="rId6"/>
    <p:sldMasterId id="2147483695" r:id="rId7"/>
  </p:sldMasterIdLst>
  <p:notesMasterIdLst>
    <p:notesMasterId r:id="rId13"/>
  </p:notesMasterIdLst>
  <p:handoutMasterIdLst>
    <p:handoutMasterId r:id="rId14"/>
  </p:handoutMasterIdLst>
  <p:sldIdLst>
    <p:sldId id="260" r:id="rId8"/>
    <p:sldId id="263" r:id="rId9"/>
    <p:sldId id="265" r:id="rId10"/>
    <p:sldId id="941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F9C"/>
    <a:srgbClr val="01C6FD"/>
    <a:srgbClr val="79AE02"/>
    <a:srgbClr val="014E5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5268" autoAdjust="0"/>
  </p:normalViewPr>
  <p:slideViewPr>
    <p:cSldViewPr snapToGrid="0">
      <p:cViewPr varScale="1">
        <p:scale>
          <a:sx n="76" d="100"/>
          <a:sy n="76" d="100"/>
        </p:scale>
        <p:origin x="1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8/4/2021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8/4/2021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4043"/>
            <a:ext cx="3932237" cy="1089529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  <a:p>
            <a:pPr lvl="0"/>
            <a:endParaRPr lang="en-US" noProof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noProof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Section Header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Header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B5F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07756" y="2633308"/>
            <a:ext cx="8399626" cy="8442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KFF_Large_K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8"/>
          <a:stretch/>
        </p:blipFill>
        <p:spPr>
          <a:xfrm>
            <a:off x="-1" y="0"/>
            <a:ext cx="3359673" cy="6858000"/>
          </a:xfrm>
          <a:prstGeom prst="rect">
            <a:avLst/>
          </a:prstGeom>
        </p:spPr>
      </p:pic>
      <p:pic>
        <p:nvPicPr>
          <p:cNvPr id="13" name="Picture 12" descr="KFF_Tagline_K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20" y="6251604"/>
            <a:ext cx="4163096" cy="24332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E6A460-5F5F-4678-AE25-2633FABF9F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2486" y="5622636"/>
            <a:ext cx="1189030" cy="5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9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4572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368" y="586268"/>
            <a:ext cx="11269901" cy="861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drawing, brick&#10;&#10;Description automatically generated">
            <a:extLst>
              <a:ext uri="{FF2B5EF4-FFF2-40B4-BE49-F238E27FC236}">
                <a16:creationId xmlns:a16="http://schemas.microsoft.com/office/drawing/2014/main" id="{236D0F6D-8709-49EE-80EA-824D9B2AB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3948" y="6072290"/>
            <a:ext cx="832321" cy="37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69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•"/>
        <a:defRPr sz="1800" kern="1200">
          <a:solidFill>
            <a:srgbClr val="555659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–"/>
        <a:defRPr sz="1800" kern="1200">
          <a:solidFill>
            <a:srgbClr val="555659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76C4"/>
        </a:buClr>
        <a:buFont typeface="Arial"/>
        <a:buChar char="»"/>
        <a:defRPr sz="1800" kern="1200">
          <a:solidFill>
            <a:srgbClr val="5556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>
          <p15:clr>
            <a:srgbClr val="F26B43"/>
          </p15:clr>
        </p15:guide>
        <p15:guide id="2" pos="287">
          <p15:clr>
            <a:srgbClr val="F26B43"/>
          </p15:clr>
        </p15:guide>
        <p15:guide id="3" pos="7391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">
          <p15:clr>
            <a:srgbClr val="F26B43"/>
          </p15:clr>
        </p15:guide>
        <p15:guide id="6" orient="horz" pos="120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19805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gle/gMP4MjbokmVdUSWp7" TargetMode="External"/><Relationship Id="rId3" Type="http://schemas.openxmlformats.org/officeDocument/2006/relationships/hyperlink" Target="mailto:sshoptaw@ucla.edu" TargetMode="External"/><Relationship Id="rId7" Type="http://schemas.openxmlformats.org/officeDocument/2006/relationships/image" Target="../media/image5.png"/><Relationship Id="rId2" Type="http://schemas.openxmlformats.org/officeDocument/2006/relationships/hyperlink" Target="mailto:duskup@ucla.edu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jpg"/><Relationship Id="rId5" Type="http://schemas.openxmlformats.org/officeDocument/2006/relationships/image" Target="../media/image7.png"/><Relationship Id="rId10" Type="http://schemas.openxmlformats.org/officeDocument/2006/relationships/hyperlink" Target="https://chipts.ucla.edu/" TargetMode="External"/><Relationship Id="rId4" Type="http://schemas.openxmlformats.org/officeDocument/2006/relationships/hyperlink" Target="mailto:ojolayemi@mednet.ucla.edu" TargetMode="External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A7BC5E-8EE9-4E66-8E76-ACD03A00A5E6}"/>
              </a:ext>
            </a:extLst>
          </p:cNvPr>
          <p:cNvSpPr/>
          <p:nvPr/>
        </p:nvSpPr>
        <p:spPr>
          <a:xfrm>
            <a:off x="0" y="0"/>
            <a:ext cx="12192000" cy="1201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B9AC9-852C-475F-8C9C-2B3AA4A26795}"/>
              </a:ext>
            </a:extLst>
          </p:cNvPr>
          <p:cNvSpPr/>
          <p:nvPr/>
        </p:nvSpPr>
        <p:spPr>
          <a:xfrm>
            <a:off x="0" y="6330903"/>
            <a:ext cx="12192000" cy="10386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754616-DC65-1841-9419-6C0DCBEB6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7461" y="2557929"/>
            <a:ext cx="45719" cy="1756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80" y="1530621"/>
            <a:ext cx="10743645" cy="1686720"/>
          </a:xfrm>
        </p:spPr>
        <p:txBody>
          <a:bodyPr/>
          <a:lstStyle/>
          <a:p>
            <a:r>
              <a:rPr lang="en-US" dirty="0" err="1">
                <a:latin typeface="Georgia" panose="02040502050405020303" pitchFamily="18" charset="0"/>
              </a:rPr>
              <a:t>Terminado</a:t>
            </a:r>
            <a:r>
              <a:rPr lang="en-US" dirty="0">
                <a:latin typeface="Georgia" panose="02040502050405020303" pitchFamily="18" charset="0"/>
              </a:rPr>
              <a:t> la </a:t>
            </a:r>
            <a:r>
              <a:rPr lang="en-US" dirty="0" err="1">
                <a:latin typeface="Georgia" panose="02040502050405020303" pitchFamily="18" charset="0"/>
              </a:rPr>
              <a:t>Pandemia</a:t>
            </a:r>
            <a:r>
              <a:rPr lang="en-US" dirty="0">
                <a:latin typeface="Georgia" panose="02040502050405020303" pitchFamily="18" charset="0"/>
              </a:rPr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7B128-5866-4067-9B7F-0E73E6CBF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280" y="3264129"/>
            <a:ext cx="6768104" cy="664797"/>
          </a:xfrm>
        </p:spPr>
        <p:txBody>
          <a:bodyPr/>
          <a:lstStyle/>
          <a:p>
            <a:r>
              <a:rPr lang="es-ES" sz="2400" dirty="0">
                <a:latin typeface="Georgia" panose="02040502050405020303" pitchFamily="18" charset="0"/>
              </a:rPr>
              <a:t>Lo que necesita saber sobre COVID-19, las variantes y vacunas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2B5667-FA20-49C2-A3CD-B275BB41F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79BF810-2BBE-4BB3-86AF-54BFBA6D5ADC}"/>
              </a:ext>
            </a:extLst>
          </p:cNvPr>
          <p:cNvSpPr txBox="1">
            <a:spLocks/>
          </p:cNvSpPr>
          <p:nvPr/>
        </p:nvSpPr>
        <p:spPr>
          <a:xfrm>
            <a:off x="7712787" y="4826178"/>
            <a:ext cx="3419811" cy="842282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b="1" dirty="0">
                <a:latin typeface="Georgia" panose="02040502050405020303" pitchFamily="18" charset="0"/>
              </a:rPr>
              <a:t>Martes, 03 de Agosto del 2021 3:00 p.m. – 4:30 p.m. PT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FB0173-8E97-479C-B8B1-794C0F1FA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958"/>
            <a:ext cx="2517147" cy="9254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8B19E0-790E-4B20-A4CC-C8B43618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102" y="159411"/>
            <a:ext cx="2454219" cy="7896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A9877D-9E49-461F-9192-01861B129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63" b="32477"/>
          <a:stretch/>
        </p:blipFill>
        <p:spPr>
          <a:xfrm>
            <a:off x="7660948" y="159411"/>
            <a:ext cx="2476500" cy="721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C1F415-716A-4448-B2FF-61E74C2CBC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96"/>
          <a:stretch/>
        </p:blipFill>
        <p:spPr>
          <a:xfrm rot="10800000" flipH="1" flipV="1">
            <a:off x="5270421" y="108446"/>
            <a:ext cx="2084152" cy="93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BCF351AB-7BD7-4369-A708-18CF3BB6D23B}"/>
              </a:ext>
            </a:extLst>
          </p:cNvPr>
          <p:cNvSpPr/>
          <p:nvPr/>
        </p:nvSpPr>
        <p:spPr>
          <a:xfrm>
            <a:off x="7248" y="6791417"/>
            <a:ext cx="12192000" cy="7383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491" y="448257"/>
            <a:ext cx="11174186" cy="590931"/>
          </a:xfrm>
        </p:spPr>
        <p:txBody>
          <a:bodyPr/>
          <a:lstStyle/>
          <a:p>
            <a:r>
              <a:rPr lang="en-US" i="1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Agenda:</a:t>
            </a:r>
            <a:endParaRPr lang="en-GB" i="1" u="sng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302F5-0406-4C5D-BBB7-8206E73450AD}"/>
              </a:ext>
            </a:extLst>
          </p:cNvPr>
          <p:cNvSpPr/>
          <p:nvPr/>
        </p:nvSpPr>
        <p:spPr>
          <a:xfrm>
            <a:off x="539978" y="390642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u="sng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Visión</a:t>
            </a:r>
            <a:r>
              <a:rPr lang="en-US" sz="3600" b="1" i="1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General: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A5679B-CFD5-4F35-80B4-A22DD4DB4D59}"/>
              </a:ext>
            </a:extLst>
          </p:cNvPr>
          <p:cNvSpPr/>
          <p:nvPr/>
        </p:nvSpPr>
        <p:spPr>
          <a:xfrm>
            <a:off x="529411" y="1005220"/>
            <a:ext cx="4848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Georgia" panose="02040502050405020303" pitchFamily="18" charset="0"/>
              </a:rPr>
              <a:t>El objetivo de esta cumbre es compartir la información más reciente sobre COVID-19, las variantes y las vacunas disponibles para adultos y niños en el condado de Los Ángeles (Sur de Los Ángeles).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D565EF-E2FA-42D6-9027-2A222B491594}"/>
              </a:ext>
            </a:extLst>
          </p:cNvPr>
          <p:cNvSpPr/>
          <p:nvPr/>
        </p:nvSpPr>
        <p:spPr>
          <a:xfrm>
            <a:off x="6205491" y="1096388"/>
            <a:ext cx="2491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3:00 p.m.-3:10 p.m. (10 </a:t>
            </a:r>
            <a:r>
              <a:rPr lang="en-US" sz="1600" dirty="0" err="1">
                <a:latin typeface="Georgia" panose="02040502050405020303" pitchFamily="18" charset="0"/>
              </a:rPr>
              <a:t>minutos</a:t>
            </a:r>
            <a:r>
              <a:rPr lang="en-US" sz="1600" dirty="0">
                <a:latin typeface="Georgia" panose="02040502050405020303" pitchFamily="18" charset="0"/>
              </a:rPr>
              <a:t>)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0FF1BF-9B78-49CE-AA54-6543E5569BA0}"/>
              </a:ext>
            </a:extLst>
          </p:cNvPr>
          <p:cNvSpPr txBox="1"/>
          <p:nvPr/>
        </p:nvSpPr>
        <p:spPr>
          <a:xfrm>
            <a:off x="8880034" y="1096388"/>
            <a:ext cx="3056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Georgia" panose="02040502050405020303" pitchFamily="18" charset="0"/>
              </a:rPr>
              <a:t>Bienvenida y Palabras de Apertura</a:t>
            </a:r>
          </a:p>
          <a:p>
            <a:r>
              <a:rPr lang="en-US" sz="1600" dirty="0">
                <a:latin typeface="Georgia" panose="02040502050405020303" pitchFamily="18" charset="0"/>
              </a:rPr>
              <a:t>– Yelba Castellon, MD, MPH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06EF14-EA8E-4152-9FBD-DC44F4CF151D}"/>
              </a:ext>
            </a:extLst>
          </p:cNvPr>
          <p:cNvCxnSpPr/>
          <p:nvPr/>
        </p:nvCxnSpPr>
        <p:spPr>
          <a:xfrm>
            <a:off x="8697237" y="1229883"/>
            <a:ext cx="0" cy="51641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05EC1BC-FE27-48D5-90F2-51C9C1580A27}"/>
              </a:ext>
            </a:extLst>
          </p:cNvPr>
          <p:cNvSpPr/>
          <p:nvPr/>
        </p:nvSpPr>
        <p:spPr>
          <a:xfrm>
            <a:off x="6205491" y="1953610"/>
            <a:ext cx="2491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3:10 p.m.-4:00 p.m. (50 </a:t>
            </a:r>
            <a:r>
              <a:rPr lang="en-US" sz="1600" dirty="0" err="1">
                <a:latin typeface="Georgia" panose="02040502050405020303" pitchFamily="18" charset="0"/>
              </a:rPr>
              <a:t>minutos</a:t>
            </a:r>
            <a:r>
              <a:rPr lang="en-US" sz="1600" dirty="0">
                <a:latin typeface="Georgia" panose="02040502050405020303" pitchFamily="18" charset="0"/>
              </a:rPr>
              <a:t>)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26F821-CAE2-4F31-90BD-55AFE6A67330}"/>
              </a:ext>
            </a:extLst>
          </p:cNvPr>
          <p:cNvSpPr txBox="1"/>
          <p:nvPr/>
        </p:nvSpPr>
        <p:spPr>
          <a:xfrm>
            <a:off x="8880034" y="1984585"/>
            <a:ext cx="3380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Georgia" panose="02040502050405020303" pitchFamily="18" charset="0"/>
              </a:rPr>
              <a:t>Discusiones</a:t>
            </a:r>
            <a:r>
              <a:rPr lang="en-US" sz="1600" dirty="0">
                <a:latin typeface="Georgia" panose="02040502050405020303" pitchFamily="18" charset="0"/>
              </a:rPr>
              <a:t> del </a:t>
            </a:r>
            <a:r>
              <a:rPr lang="en-US" sz="1600" dirty="0" err="1">
                <a:latin typeface="Georgia" panose="02040502050405020303" pitchFamily="18" charset="0"/>
              </a:rPr>
              <a:t>Orador</a:t>
            </a:r>
            <a:r>
              <a:rPr lang="en-US" sz="1600" dirty="0">
                <a:latin typeface="Georgia" panose="02040502050405020303" pitchFamily="18" charset="0"/>
              </a:rPr>
              <a:t> – C. </a:t>
            </a:r>
            <a:r>
              <a:rPr lang="en-US" sz="1600" dirty="0" err="1">
                <a:latin typeface="Georgia" panose="02040502050405020303" pitchFamily="18" charset="0"/>
              </a:rPr>
              <a:t>Corchado</a:t>
            </a:r>
            <a:r>
              <a:rPr lang="en-US" sz="1600" dirty="0">
                <a:latin typeface="Georgia" panose="02040502050405020303" pitchFamily="18" charset="0"/>
              </a:rPr>
              <a:t>, J. Deville, E. Gonzalez,</a:t>
            </a:r>
          </a:p>
          <a:p>
            <a:r>
              <a:rPr lang="en-US" sz="1600" dirty="0">
                <a:latin typeface="Georgia" panose="02040502050405020303" pitchFamily="18" charset="0"/>
              </a:rPr>
              <a:t>Y. Castellon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317419E-817B-4493-8C5A-43FF14A67ABC}"/>
              </a:ext>
            </a:extLst>
          </p:cNvPr>
          <p:cNvCxnSpPr/>
          <p:nvPr/>
        </p:nvCxnSpPr>
        <p:spPr>
          <a:xfrm>
            <a:off x="8697237" y="2082438"/>
            <a:ext cx="0" cy="51641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155BC0D-8B7C-48E2-940D-A4B52B0069B5}"/>
              </a:ext>
            </a:extLst>
          </p:cNvPr>
          <p:cNvSpPr/>
          <p:nvPr/>
        </p:nvSpPr>
        <p:spPr>
          <a:xfrm>
            <a:off x="529411" y="227237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i="1" u="sng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Oradores</a:t>
            </a:r>
            <a:r>
              <a:rPr lang="en-US" sz="3600" b="1" i="1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:</a:t>
            </a:r>
            <a:endParaRPr lang="en-US" sz="1400" dirty="0">
              <a:latin typeface="Georgia" panose="02040502050405020303" pitchFamily="18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88BAF3A-65BF-49D0-9D4B-997891B13AEF}"/>
              </a:ext>
            </a:extLst>
          </p:cNvPr>
          <p:cNvCxnSpPr/>
          <p:nvPr/>
        </p:nvCxnSpPr>
        <p:spPr>
          <a:xfrm>
            <a:off x="8697237" y="2993684"/>
            <a:ext cx="0" cy="51641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E86063ED-6710-40B2-B120-391F6B7D8DAA}"/>
              </a:ext>
            </a:extLst>
          </p:cNvPr>
          <p:cNvSpPr/>
          <p:nvPr/>
        </p:nvSpPr>
        <p:spPr>
          <a:xfrm>
            <a:off x="6205491" y="2944342"/>
            <a:ext cx="2491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4:00 p.m.-4:25 p.m. (25 </a:t>
            </a:r>
            <a:r>
              <a:rPr lang="en-US" sz="1600" dirty="0" err="1">
                <a:latin typeface="Georgia" panose="02040502050405020303" pitchFamily="18" charset="0"/>
              </a:rPr>
              <a:t>minutos</a:t>
            </a:r>
            <a:r>
              <a:rPr lang="en-US" sz="1600" dirty="0">
                <a:latin typeface="Georgia" panose="02040502050405020303" pitchFamily="18" charset="0"/>
              </a:rPr>
              <a:t>)</a:t>
            </a:r>
            <a:endParaRPr lang="en-US" sz="1400" dirty="0">
              <a:latin typeface="Georgia" panose="02040502050405020303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E81AA4-6D81-4A0D-81DE-7B2D2DFB4497}"/>
              </a:ext>
            </a:extLst>
          </p:cNvPr>
          <p:cNvCxnSpPr/>
          <p:nvPr/>
        </p:nvCxnSpPr>
        <p:spPr>
          <a:xfrm>
            <a:off x="8697237" y="3920839"/>
            <a:ext cx="0" cy="51641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7FD9182-012F-427F-9896-49F858B98A35}"/>
              </a:ext>
            </a:extLst>
          </p:cNvPr>
          <p:cNvSpPr txBox="1"/>
          <p:nvPr/>
        </p:nvSpPr>
        <p:spPr>
          <a:xfrm>
            <a:off x="8880034" y="2925321"/>
            <a:ext cx="2858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Georgia" panose="02040502050405020303" pitchFamily="18" charset="0"/>
              </a:rPr>
              <a:t>Sesión de Preguntas y Respuestas</a:t>
            </a:r>
          </a:p>
          <a:p>
            <a:r>
              <a:rPr lang="en-US" sz="1600" dirty="0">
                <a:latin typeface="Georgia" panose="02040502050405020303" pitchFamily="18" charset="0"/>
              </a:rPr>
              <a:t>– Yelba Castellon, MD, MPH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150794D-8D98-4206-8E98-101E4AA5CBBD}"/>
              </a:ext>
            </a:extLst>
          </p:cNvPr>
          <p:cNvSpPr txBox="1"/>
          <p:nvPr/>
        </p:nvSpPr>
        <p:spPr>
          <a:xfrm>
            <a:off x="8880034" y="3907925"/>
            <a:ext cx="2782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Palabras de Clausura</a:t>
            </a:r>
          </a:p>
          <a:p>
            <a:r>
              <a:rPr lang="en-US" sz="1600" dirty="0">
                <a:latin typeface="Georgia" panose="02040502050405020303" pitchFamily="18" charset="0"/>
              </a:rPr>
              <a:t>– Yelba Castellon, MD, MPH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205609B-727A-4453-B2ED-CC9C82F383EB}"/>
              </a:ext>
            </a:extLst>
          </p:cNvPr>
          <p:cNvSpPr/>
          <p:nvPr/>
        </p:nvSpPr>
        <p:spPr>
          <a:xfrm>
            <a:off x="6205491" y="3886658"/>
            <a:ext cx="2491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4:25 p.m.-4:30 p.m. (5 </a:t>
            </a:r>
            <a:r>
              <a:rPr lang="en-US" sz="1600" dirty="0" err="1">
                <a:latin typeface="Georgia" panose="02040502050405020303" pitchFamily="18" charset="0"/>
              </a:rPr>
              <a:t>minutos</a:t>
            </a:r>
            <a:r>
              <a:rPr lang="en-US" sz="1600" dirty="0">
                <a:latin typeface="Georgia" panose="02040502050405020303" pitchFamily="18" charset="0"/>
              </a:rPr>
              <a:t>)</a:t>
            </a:r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861EE9-66C9-4FC2-B902-171E4DAF4232}"/>
              </a:ext>
            </a:extLst>
          </p:cNvPr>
          <p:cNvSpPr txBox="1"/>
          <p:nvPr/>
        </p:nvSpPr>
        <p:spPr>
          <a:xfrm>
            <a:off x="529411" y="2925104"/>
            <a:ext cx="3942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anose="02040502050405020303" pitchFamily="18" charset="0"/>
              </a:rPr>
              <a:t>Claudia </a:t>
            </a:r>
            <a:r>
              <a:rPr lang="en-US" sz="1600" dirty="0" err="1">
                <a:latin typeface="Georgia" panose="02040502050405020303" pitchFamily="18" charset="0"/>
              </a:rPr>
              <a:t>Corchado</a:t>
            </a:r>
            <a:endParaRPr lang="en-US" sz="1600" dirty="0">
              <a:latin typeface="Georgia" panose="0204050205040502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anose="02040502050405020303" pitchFamily="18" charset="0"/>
              </a:rPr>
              <a:t>Jamie G. Deville, MD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anose="02040502050405020303" pitchFamily="18" charset="0"/>
              </a:rPr>
              <a:t>Eloisa Gonzalez, MD, MPH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Georgia" panose="02040502050405020303" pitchFamily="18" charset="0"/>
              </a:rPr>
              <a:t>Yelba M. Castellon-Lopez, MD, MPH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F32244A-E1FB-4D71-A27B-42A3E31FC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Oradores</a:t>
            </a:r>
            <a:r>
              <a:rPr kumimoji="0" lang="es-E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3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E77875C7-A4C2-40F3-BB2A-B56D09CDC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8" t="17424" r="7292" b="413"/>
          <a:stretch/>
        </p:blipFill>
        <p:spPr>
          <a:xfrm>
            <a:off x="6487359" y="3579290"/>
            <a:ext cx="1380286" cy="1310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C2CF2C-BE6D-4ADB-9851-D890CD7C6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45"/>
          <a:stretch/>
        </p:blipFill>
        <p:spPr>
          <a:xfrm>
            <a:off x="6487359" y="1623423"/>
            <a:ext cx="1380286" cy="1263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1312C6-2126-40D5-871A-601F8E251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8" t="12099" r="8562" b="27540"/>
          <a:stretch/>
        </p:blipFill>
        <p:spPr>
          <a:xfrm>
            <a:off x="747595" y="3589710"/>
            <a:ext cx="1326922" cy="1270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AC377-7C4D-4B94-8229-AC65C31C45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64" t="3389" r="29643" b="25702"/>
          <a:stretch/>
        </p:blipFill>
        <p:spPr>
          <a:xfrm>
            <a:off x="733112" y="1623423"/>
            <a:ext cx="1350886" cy="127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99BC7-4CAF-44B2-B3F9-AF3CE0EEF5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64235" y="1954985"/>
            <a:ext cx="2458059" cy="1167031"/>
          </a:xfrm>
        </p:spPr>
        <p:txBody>
          <a:bodyPr/>
          <a:lstStyle/>
          <a:p>
            <a:pPr algn="l"/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Profesor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Clínico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de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PediatríaDivisión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de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Enfermedades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Infecciosas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, UCLA</a:t>
            </a:r>
            <a:endParaRPr lang="en-US" sz="1200" b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A1A54E1-1F81-4007-A118-05442F9C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05" y="681927"/>
            <a:ext cx="6475855" cy="681990"/>
          </a:xfrm>
        </p:spPr>
        <p:txBody>
          <a:bodyPr>
            <a:noAutofit/>
          </a:bodyPr>
          <a:lstStyle/>
          <a:p>
            <a:r>
              <a:rPr lang="en-US" sz="4000" b="0" i="1" u="sng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Speaker Information</a:t>
            </a:r>
            <a:endParaRPr lang="en-US" b="0" i="1" u="sng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13167-2E38-4E34-956C-8FDCB42C3676}"/>
              </a:ext>
            </a:extLst>
          </p:cNvPr>
          <p:cNvSpPr/>
          <p:nvPr/>
        </p:nvSpPr>
        <p:spPr>
          <a:xfrm>
            <a:off x="7248" y="6819537"/>
            <a:ext cx="12184752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9C6D82-25B4-48BA-B20D-4E58BC61D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297761" y="-3217316"/>
            <a:ext cx="45719" cy="7279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87407A-C38C-44EB-B092-82333B9BFB02}"/>
              </a:ext>
            </a:extLst>
          </p:cNvPr>
          <p:cNvSpPr txBox="1"/>
          <p:nvPr/>
        </p:nvSpPr>
        <p:spPr>
          <a:xfrm>
            <a:off x="2212187" y="3506325"/>
            <a:ext cx="237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Claudia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Corchado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F7ADFE-441B-46E4-B67D-57116B2126CC}"/>
              </a:ext>
            </a:extLst>
          </p:cNvPr>
          <p:cNvSpPr txBox="1"/>
          <p:nvPr/>
        </p:nvSpPr>
        <p:spPr>
          <a:xfrm>
            <a:off x="7943735" y="3511389"/>
            <a:ext cx="309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Yelba M. Castellon-Lopez, MD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559A84-251C-441E-86C0-B6E82AD2A7E3}"/>
              </a:ext>
            </a:extLst>
          </p:cNvPr>
          <p:cNvSpPr txBox="1"/>
          <p:nvPr/>
        </p:nvSpPr>
        <p:spPr>
          <a:xfrm>
            <a:off x="7943735" y="1593822"/>
            <a:ext cx="309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Jamie G. Deville, MD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3831459-9D94-4111-8567-05C34D660D83}"/>
              </a:ext>
            </a:extLst>
          </p:cNvPr>
          <p:cNvSpPr txBox="1">
            <a:spLocks/>
          </p:cNvSpPr>
          <p:nvPr/>
        </p:nvSpPr>
        <p:spPr>
          <a:xfrm>
            <a:off x="7943735" y="4113927"/>
            <a:ext cx="3227084" cy="1167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Médico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Departamento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de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Medicina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Familiar, UCLA</a:t>
            </a:r>
            <a:endParaRPr lang="en-US" sz="1200" b="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092693-E5CB-468E-9623-F838493A70F1}"/>
              </a:ext>
            </a:extLst>
          </p:cNvPr>
          <p:cNvSpPr txBox="1"/>
          <p:nvPr/>
        </p:nvSpPr>
        <p:spPr>
          <a:xfrm>
            <a:off x="2226749" y="1566014"/>
            <a:ext cx="236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Eloisa Gonzalez, MD, MPH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EA2416-E57E-47A1-B0E3-5749F5ED4FE9}"/>
              </a:ext>
            </a:extLst>
          </p:cNvPr>
          <p:cNvSpPr txBox="1">
            <a:spLocks/>
          </p:cNvSpPr>
          <p:nvPr/>
        </p:nvSpPr>
        <p:spPr>
          <a:xfrm>
            <a:off x="2212187" y="2170331"/>
            <a:ext cx="2817013" cy="1167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Director, Salud Cardiovascular y Escolar, Departamento de Salud Pública del Condado de Los Ángeles</a:t>
            </a:r>
            <a:endParaRPr lang="en-US" sz="1200" b="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210A7F4-E6E8-4ED3-B1BC-6F6BB018B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984" y="2886828"/>
            <a:ext cx="1779117" cy="572401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999C025-ABD3-41C7-9B83-1E2DBF2EB82B}"/>
              </a:ext>
            </a:extLst>
          </p:cNvPr>
          <p:cNvSpPr txBox="1">
            <a:spLocks/>
          </p:cNvSpPr>
          <p:nvPr/>
        </p:nvSpPr>
        <p:spPr>
          <a:xfrm>
            <a:off x="2226749" y="3907226"/>
            <a:ext cx="2623354" cy="1167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Gerente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de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Programa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de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Cultiva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La </a:t>
            </a:r>
            <a:r>
              <a:rPr lang="en-US" sz="14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Salud-Condado</a:t>
            </a:r>
            <a:r>
              <a:rPr lang="en-US" sz="1400" b="0" dirty="0">
                <a:solidFill>
                  <a:schemeClr val="tx1"/>
                </a:solidFill>
                <a:latin typeface="Georgia" panose="02040502050405020303" pitchFamily="18" charset="0"/>
              </a:rPr>
              <a:t> de Merced</a:t>
            </a:r>
            <a:endParaRPr lang="en-US" sz="1200" b="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1CCE895-B317-43D6-AFD9-F9CDC18D1A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3719031" y="4547087"/>
            <a:ext cx="1500898" cy="7692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8114981-62C6-4E26-AE23-6D0AB12893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472" b="28846"/>
          <a:stretch/>
        </p:blipFill>
        <p:spPr>
          <a:xfrm>
            <a:off x="9193264" y="4680426"/>
            <a:ext cx="2089013" cy="5717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5B4528B-5CF5-449F-AD6E-C37CB7B36D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472" b="28846"/>
          <a:stretch/>
        </p:blipFill>
        <p:spPr>
          <a:xfrm>
            <a:off x="9193263" y="2790536"/>
            <a:ext cx="2089013" cy="5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6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>
            <a:extLst>
              <a:ext uri="{FF2B5EF4-FFF2-40B4-BE49-F238E27FC236}">
                <a16:creationId xmlns:a16="http://schemas.microsoft.com/office/drawing/2014/main" id="{2A58DDB1-2837-464B-89C7-C1EA35166EB1}"/>
              </a:ext>
            </a:extLst>
          </p:cNvPr>
          <p:cNvSpPr txBox="1">
            <a:spLocks/>
          </p:cNvSpPr>
          <p:nvPr/>
        </p:nvSpPr>
        <p:spPr>
          <a:xfrm>
            <a:off x="407305" y="423699"/>
            <a:ext cx="6475855" cy="681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i="1" u="sng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Discusiones</a:t>
            </a:r>
            <a:endParaRPr lang="en-US" b="0" i="1" u="sng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71CC0-13A0-4155-95D8-C9B6CB3A1415}"/>
              </a:ext>
            </a:extLst>
          </p:cNvPr>
          <p:cNvSpPr txBox="1"/>
          <p:nvPr/>
        </p:nvSpPr>
        <p:spPr>
          <a:xfrm>
            <a:off x="407305" y="1263419"/>
            <a:ext cx="435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01. ¿Se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acabó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la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pandemia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69979F-F7D1-4AB2-9828-C2901E4B333E}"/>
              </a:ext>
            </a:extLst>
          </p:cNvPr>
          <p:cNvSpPr txBox="1"/>
          <p:nvPr/>
        </p:nvSpPr>
        <p:spPr>
          <a:xfrm>
            <a:off x="407305" y="2862805"/>
            <a:ext cx="435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03.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Variantes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de COVID-19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0080D5-77DF-4251-B234-124848739D03}"/>
              </a:ext>
            </a:extLst>
          </p:cNvPr>
          <p:cNvSpPr txBox="1"/>
          <p:nvPr/>
        </p:nvSpPr>
        <p:spPr>
          <a:xfrm>
            <a:off x="407305" y="3581051"/>
            <a:ext cx="4528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04. 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Información de vacunación para adultos y niños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3861B-38C8-4CB7-83BD-560209715FA1}"/>
              </a:ext>
            </a:extLst>
          </p:cNvPr>
          <p:cNvSpPr txBox="1"/>
          <p:nvPr/>
        </p:nvSpPr>
        <p:spPr>
          <a:xfrm>
            <a:off x="407306" y="1867560"/>
            <a:ext cx="489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02. 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¿Cuál es el estado de COVID-19 en el condado de Los Ángeles?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82248C-6F60-4F40-AA1C-642466B35F97}"/>
              </a:ext>
            </a:extLst>
          </p:cNvPr>
          <p:cNvSpPr txBox="1"/>
          <p:nvPr/>
        </p:nvSpPr>
        <p:spPr>
          <a:xfrm>
            <a:off x="407305" y="4468717"/>
            <a:ext cx="509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05.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Alcance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comunitario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BEF97-A21D-4098-9A01-6AD24F771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68" r="10624"/>
          <a:stretch/>
        </p:blipFill>
        <p:spPr>
          <a:xfrm>
            <a:off x="6202541" y="0"/>
            <a:ext cx="5989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65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F89934-4A2E-499A-AC70-E58D440C0A5E}"/>
              </a:ext>
            </a:extLst>
          </p:cNvPr>
          <p:cNvSpPr txBox="1"/>
          <p:nvPr/>
        </p:nvSpPr>
        <p:spPr>
          <a:xfrm>
            <a:off x="623460" y="98888"/>
            <a:ext cx="631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Palabras de Clausura: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1BA1EC-AAFD-4BF9-A95C-E386A5E48076}"/>
              </a:ext>
            </a:extLst>
          </p:cNvPr>
          <p:cNvSpPr/>
          <p:nvPr/>
        </p:nvSpPr>
        <p:spPr>
          <a:xfrm>
            <a:off x="7248" y="6819537"/>
            <a:ext cx="12184752" cy="4571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23B5C-002D-4D9F-8E91-13E69A3F4DCD}"/>
              </a:ext>
            </a:extLst>
          </p:cNvPr>
          <p:cNvSpPr txBox="1"/>
          <p:nvPr/>
        </p:nvSpPr>
        <p:spPr>
          <a:xfrm>
            <a:off x="2543838" y="1071086"/>
            <a:ext cx="7376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Gracias! </a:t>
            </a:r>
            <a:r>
              <a:rPr lang="es-ES" dirty="0">
                <a:latin typeface="Georgia" panose="02040502050405020303" pitchFamily="18" charset="0"/>
              </a:rPr>
              <a:t>A los ponentes y asistentes que hicieron posible la “Cumbre Comunitaria COVID-19”!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E08131-3102-463F-91C4-3AAF1B5C674F}"/>
              </a:ext>
            </a:extLst>
          </p:cNvPr>
          <p:cNvSpPr/>
          <p:nvPr/>
        </p:nvSpPr>
        <p:spPr>
          <a:xfrm>
            <a:off x="526026" y="4547381"/>
            <a:ext cx="5042515" cy="27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29CC34-2D93-4F09-9E6F-1D6A7C986291}"/>
              </a:ext>
            </a:extLst>
          </p:cNvPr>
          <p:cNvCxnSpPr/>
          <p:nvPr/>
        </p:nvCxnSpPr>
        <p:spPr>
          <a:xfrm>
            <a:off x="322261" y="5814874"/>
            <a:ext cx="1142289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37ADF7-583D-4038-A13F-F736E3ED1DBD}"/>
              </a:ext>
            </a:extLst>
          </p:cNvPr>
          <p:cNvCxnSpPr/>
          <p:nvPr/>
        </p:nvCxnSpPr>
        <p:spPr>
          <a:xfrm>
            <a:off x="5978943" y="2932748"/>
            <a:ext cx="0" cy="170992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9DDC30D-75C5-4E98-841F-264F62F8B328}"/>
              </a:ext>
            </a:extLst>
          </p:cNvPr>
          <p:cNvSpPr/>
          <p:nvPr/>
        </p:nvSpPr>
        <p:spPr>
          <a:xfrm>
            <a:off x="6444201" y="2429729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Contact: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46A371-8C6B-452A-80B8-25EEE1938B77}"/>
              </a:ext>
            </a:extLst>
          </p:cNvPr>
          <p:cNvSpPr/>
          <p:nvPr/>
        </p:nvSpPr>
        <p:spPr>
          <a:xfrm>
            <a:off x="6444201" y="3025849"/>
            <a:ext cx="52217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Georgia" panose="02040502050405020303" pitchFamily="18" charset="0"/>
              </a:rPr>
              <a:t> Dilara Üsküp, PhD, PhD, </a:t>
            </a:r>
            <a:r>
              <a:rPr lang="en-US" sz="1400" dirty="0" err="1">
                <a:latin typeface="Georgia" panose="02040502050405020303" pitchFamily="18" charset="0"/>
              </a:rPr>
              <a:t>Investigadora</a:t>
            </a:r>
            <a:r>
              <a:rPr lang="en-US" sz="1400" dirty="0">
                <a:latin typeface="Georgia" panose="02040502050405020303" pitchFamily="18" charset="0"/>
              </a:rPr>
              <a:t> Co-</a:t>
            </a:r>
            <a:r>
              <a:rPr lang="en-US" sz="1400" dirty="0" err="1">
                <a:latin typeface="Georgia" panose="02040502050405020303" pitchFamily="18" charset="0"/>
              </a:rPr>
              <a:t>Directora</a:t>
            </a:r>
            <a:endParaRPr lang="en-US" sz="1400" dirty="0">
              <a:latin typeface="Georgia" panose="02040502050405020303" pitchFamily="18" charset="0"/>
            </a:endParaRPr>
          </a:p>
          <a:p>
            <a:r>
              <a:rPr lang="en-US" sz="1400" dirty="0">
                <a:latin typeface="Georgia" panose="02040502050405020303" pitchFamily="18" charset="0"/>
                <a:hlinkClick r:id="rId2"/>
              </a:rPr>
              <a:t>duskup@ucla.edu</a:t>
            </a:r>
            <a:r>
              <a:rPr lang="en-US" sz="1400" dirty="0">
                <a:latin typeface="Georgia" panose="02040502050405020303" pitchFamily="18" charset="0"/>
              </a:rPr>
              <a:t> </a:t>
            </a:r>
          </a:p>
          <a:p>
            <a:endParaRPr lang="en-US" sz="1400" dirty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Georgia" panose="02040502050405020303" pitchFamily="18" charset="0"/>
              </a:rPr>
              <a:t> Steve Shoptaw, PhD, , </a:t>
            </a:r>
            <a:r>
              <a:rPr lang="en-US" sz="1400" dirty="0" err="1">
                <a:latin typeface="Georgia" panose="02040502050405020303" pitchFamily="18" charset="0"/>
              </a:rPr>
              <a:t>Investigador</a:t>
            </a:r>
            <a:r>
              <a:rPr lang="en-US" sz="1400" dirty="0">
                <a:latin typeface="Georgia" panose="02040502050405020303" pitchFamily="18" charset="0"/>
              </a:rPr>
              <a:t> Co-Director </a:t>
            </a:r>
            <a:r>
              <a:rPr lang="en-US" sz="1400" dirty="0">
                <a:latin typeface="Georgia" panose="02040502050405020303" pitchFamily="18" charset="0"/>
                <a:hlinkClick r:id="rId3"/>
              </a:rPr>
              <a:t>sshoptaw@ucla.edu</a:t>
            </a:r>
            <a:endParaRPr lang="en-US" sz="1400" dirty="0">
              <a:latin typeface="Georgia" panose="02040502050405020303" pitchFamily="18" charset="0"/>
            </a:endParaRPr>
          </a:p>
          <a:p>
            <a:endParaRPr lang="en-US" sz="1400" dirty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Georgia" panose="02040502050405020303" pitchFamily="18" charset="0"/>
              </a:rPr>
              <a:t> Damilola Jolayemi, MSc, </a:t>
            </a:r>
            <a:r>
              <a:rPr lang="en-US" sz="1400" dirty="0" err="1">
                <a:latin typeface="Georgia" panose="02040502050405020303" pitchFamily="18" charset="0"/>
              </a:rPr>
              <a:t>Coordinador</a:t>
            </a:r>
            <a:r>
              <a:rPr lang="en-US" sz="1400" dirty="0">
                <a:latin typeface="Georgia" panose="02040502050405020303" pitchFamily="18" charset="0"/>
              </a:rPr>
              <a:t> del </a:t>
            </a:r>
            <a:r>
              <a:rPr lang="en-US" sz="1400" dirty="0" err="1">
                <a:latin typeface="Georgia" panose="02040502050405020303" pitchFamily="18" charset="0"/>
              </a:rPr>
              <a:t>proyecto</a:t>
            </a:r>
            <a:endParaRPr lang="en-US" sz="1400" dirty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Georgia" panose="02040502050405020303" pitchFamily="18" charset="0"/>
                <a:hlinkClick r:id="rId4"/>
              </a:rPr>
              <a:t>ojolayemi@mednet.ucla.edu</a:t>
            </a:r>
            <a:endParaRPr lang="en-US" sz="1400" dirty="0">
              <a:latin typeface="Georgia" panose="02040502050405020303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1D70703-3E0E-42FC-B9A5-4E5C1C0E3D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663" b="32477"/>
          <a:stretch/>
        </p:blipFill>
        <p:spPr>
          <a:xfrm>
            <a:off x="6877592" y="5850153"/>
            <a:ext cx="2476500" cy="7213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B32430-30F9-4185-9EB2-CBE0B883E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938" y="5916352"/>
            <a:ext cx="2454219" cy="7896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C4B4A4-2166-43C1-91AC-88A451D38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" y="5935885"/>
            <a:ext cx="2174271" cy="799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795355-1FDE-4B06-BCA2-889B5B36DDE2}"/>
              </a:ext>
            </a:extLst>
          </p:cNvPr>
          <p:cNvSpPr/>
          <p:nvPr/>
        </p:nvSpPr>
        <p:spPr>
          <a:xfrm>
            <a:off x="884655" y="2932748"/>
            <a:ext cx="4656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Georgia" panose="02040502050405020303" pitchFamily="18" charset="0"/>
              </a:rPr>
              <a:t>Tómese un momento para completar rápidamente esta breve </a:t>
            </a:r>
            <a:r>
              <a:rPr lang="es-ES" sz="1400" dirty="0">
                <a:latin typeface="Georgia" panose="02040502050405020303" pitchFamily="18" charset="0"/>
                <a:hlinkClick r:id="rId8"/>
              </a:rPr>
              <a:t>evaluación de la conferencia</a:t>
            </a:r>
            <a:r>
              <a:rPr lang="es-ES" sz="1400" dirty="0">
                <a:latin typeface="Georgia" panose="02040502050405020303" pitchFamily="18" charset="0"/>
              </a:rPr>
              <a:t>. La información nos ayudará a planificar programas y procesos futuros.</a:t>
            </a:r>
            <a:endParaRPr lang="en-US" sz="1400" dirty="0">
              <a:latin typeface="Georgia" panose="02040502050405020303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70AA97-5F44-40F1-B5E2-BA2268D59D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696"/>
          <a:stretch/>
        </p:blipFill>
        <p:spPr>
          <a:xfrm rot="10800000" flipH="1" flipV="1">
            <a:off x="4701799" y="5844893"/>
            <a:ext cx="2084152" cy="9325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5CB409-D9C5-4215-81DF-A16169FEA9AA}"/>
              </a:ext>
            </a:extLst>
          </p:cNvPr>
          <p:cNvSpPr/>
          <p:nvPr/>
        </p:nvSpPr>
        <p:spPr>
          <a:xfrm>
            <a:off x="884655" y="3829914"/>
            <a:ext cx="4656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Georgia" panose="02040502050405020303" pitchFamily="18" charset="0"/>
              </a:rPr>
              <a:t>Se podrá acceder a una copia de la grabación a través del sitio web de </a:t>
            </a:r>
            <a:r>
              <a:rPr lang="es-ES" sz="1400" dirty="0">
                <a:latin typeface="Georgia" panose="02040502050405020303" pitchFamily="18" charset="0"/>
                <a:hlinkClick r:id="rId10"/>
              </a:rPr>
              <a:t>CHIPTS</a:t>
            </a:r>
            <a:r>
              <a:rPr lang="es-ES" sz="1400" dirty="0">
                <a:latin typeface="Georgia" panose="02040502050405020303" pitchFamily="18" charset="0"/>
              </a:rPr>
              <a:t>, le enviaremos un recordatorio una vez que se publiquen los materiales.</a:t>
            </a:r>
            <a:endParaRPr lang="en-US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61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Title Slide">
  <a:themeElements>
    <a:clrScheme name="2020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0419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BC9128E-DE89-4568-AF9D-AA3D5CC42748}" vid="{2193F2F6-AAAB-4DBA-B25F-526DD6FB0AD4}"/>
    </a:ext>
  </a:extLst>
</a:theme>
</file>

<file path=ppt/theme/theme3.xml><?xml version="1.0" encoding="utf-8"?>
<a:theme xmlns:a="http://schemas.openxmlformats.org/drawingml/2006/main" name="Default no Figure #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BC9128E-DE89-4568-AF9D-AA3D5CC42748}" vid="{314878B3-9D8C-41C1-ADDB-465B242EB493}"/>
    </a:ext>
  </a:extLst>
</a:theme>
</file>

<file path=ppt/theme/theme4.xml><?xml version="1.0" encoding="utf-8"?>
<a:theme xmlns:a="http://schemas.openxmlformats.org/drawingml/2006/main" name="Blank">
  <a:themeElements>
    <a:clrScheme name="2019 KFF Colors">
      <a:dk1>
        <a:srgbClr val="333333"/>
      </a:dk1>
      <a:lt1>
        <a:sysClr val="window" lastClr="FFFFFF"/>
      </a:lt1>
      <a:dk2>
        <a:srgbClr val="F5821F"/>
      </a:dk2>
      <a:lt2>
        <a:srgbClr val="EE2C37"/>
      </a:lt2>
      <a:accent1>
        <a:srgbClr val="003C64"/>
      </a:accent1>
      <a:accent2>
        <a:srgbClr val="005996"/>
      </a:accent2>
      <a:accent3>
        <a:srgbClr val="0077C8"/>
      </a:accent3>
      <a:accent4>
        <a:srgbClr val="3CABFD"/>
      </a:accent4>
      <a:accent5>
        <a:srgbClr val="C1E6FF"/>
      </a:accent5>
      <a:accent6>
        <a:srgbClr val="00BC8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BC9128E-DE89-4568-AF9D-AA3D5CC42748}" vid="{10A48882-E3DE-4A4A-B59E-394254605A9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9B7651-08C1-49A1-AFE9-4E4CD342176D}">
  <ds:schemaRefs>
    <ds:schemaRef ds:uri="http://purl.org/dc/dcmitype/"/>
    <ds:schemaRef ds:uri="71af3243-3dd4-4a8d-8c0d-dd76da1f02a5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8E2C315-492F-482C-BE04-955377E16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437</Words>
  <Application>Microsoft Office PowerPoint</Application>
  <PresentationFormat>Widescreen</PresentationFormat>
  <Paragraphs>53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Century Gothic</vt:lpstr>
      <vt:lpstr>Georgia</vt:lpstr>
      <vt:lpstr>inherit</vt:lpstr>
      <vt:lpstr>Times New Roman</vt:lpstr>
      <vt:lpstr>Office Theme</vt:lpstr>
      <vt:lpstr>Title Slide</vt:lpstr>
      <vt:lpstr>Default no Figure #</vt:lpstr>
      <vt:lpstr>Blank</vt:lpstr>
      <vt:lpstr>Terminado la Pandemia?</vt:lpstr>
      <vt:lpstr>Agenda:</vt:lpstr>
      <vt:lpstr>Speaker Information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2021-05-20T16:21:52Z</dcterms:created>
  <dcterms:modified xsi:type="dcterms:W3CDTF">2021-08-04T18:26:59Z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