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docProps/core.xml" ContentType="application/vnd.openxmlformats-package.core-properties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84" r:id="rId1"/>
  </p:sldMasterIdLst>
  <p:notesMasterIdLst>
    <p:notesMasterId r:id="rId17"/>
  </p:notesMasterIdLst>
  <p:sldIdLst>
    <p:sldId id="256" r:id="rId2"/>
    <p:sldId id="325" r:id="rId3"/>
    <p:sldId id="307" r:id="rId4"/>
    <p:sldId id="308" r:id="rId5"/>
    <p:sldId id="309" r:id="rId6"/>
    <p:sldId id="310" r:id="rId7"/>
    <p:sldId id="311" r:id="rId8"/>
    <p:sldId id="327" r:id="rId9"/>
    <p:sldId id="326" r:id="rId10"/>
    <p:sldId id="314" r:id="rId11"/>
    <p:sldId id="312" r:id="rId12"/>
    <p:sldId id="321" r:id="rId13"/>
    <p:sldId id="313" r:id="rId14"/>
    <p:sldId id="316" r:id="rId15"/>
    <p:sldId id="32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0265" autoAdjust="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viewProps" Target="viewProps.xml"/><Relationship Id="rId4" Type="http://schemas.openxmlformats.org/officeDocument/2006/relationships/slide" Target="slides/slide3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C14B1-CE4E-4D1F-AAC4-32F877344182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FDF78-EC71-4BEC-AFA4-79932C1CB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016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BF58-50AA-204E-9235-41B524A4AEBE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D17E-2547-234E-9843-1A77DA037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BF58-50AA-204E-9235-41B524A4AEBE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D17E-2547-234E-9843-1A77DA037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BF58-50AA-204E-9235-41B524A4AEBE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D17E-2547-234E-9843-1A77DA037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BF58-50AA-204E-9235-41B524A4AEBE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D17E-2547-234E-9843-1A77DA037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BF58-50AA-204E-9235-41B524A4AEBE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D17E-2547-234E-9843-1A77DA037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BF58-50AA-204E-9235-41B524A4AEBE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D17E-2547-234E-9843-1A77DA037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BF58-50AA-204E-9235-41B524A4AEBE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D17E-2547-234E-9843-1A77DA037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BF58-50AA-204E-9235-41B524A4AEBE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D17E-2547-234E-9843-1A77DA037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BF58-50AA-204E-9235-41B524A4AEBE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D17E-2547-234E-9843-1A77DA037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BF58-50AA-204E-9235-41B524A4AEBE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D17E-2547-234E-9843-1A77DA037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BF58-50AA-204E-9235-41B524A4AEBE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D17E-2547-234E-9843-1A77DA037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2BF58-50AA-204E-9235-41B524A4AEBE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0D17E-2547-234E-9843-1A77DA037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4" Type="http://schemas.openxmlformats.org/officeDocument/2006/relationships/image" Target="../media/image5.png"/><Relationship Id="rId10" Type="http://schemas.openxmlformats.org/officeDocument/2006/relationships/image" Target="../media/image11.png"/><Relationship Id="rId5" Type="http://schemas.openxmlformats.org/officeDocument/2006/relationships/image" Target="../media/image6.png"/><Relationship Id="rId7" Type="http://schemas.openxmlformats.org/officeDocument/2006/relationships/image" Target="../media/image8.png"/><Relationship Id="rId11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9" Type="http://schemas.openxmlformats.org/officeDocument/2006/relationships/image" Target="../media/image10.png"/><Relationship Id="rId3" Type="http://schemas.openxmlformats.org/officeDocument/2006/relationships/image" Target="../media/image4.png"/><Relationship Id="rId6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hyperlink" Target="http://www.openmhealth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ohmage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270" y="200967"/>
            <a:ext cx="8121402" cy="3110815"/>
          </a:xfrm>
        </p:spPr>
        <p:txBody>
          <a:bodyPr>
            <a:normAutofit/>
          </a:bodyPr>
          <a:lstStyle/>
          <a:p>
            <a:r>
              <a:rPr lang="en-US" dirty="0" smtClean="0"/>
              <a:t>Mobile Phones for</a:t>
            </a:r>
            <a:r>
              <a:rPr lang="en-US" dirty="0" smtClean="0"/>
              <a:t> Self-monitoring &amp; Self-management among People Living with HIV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5085" y="4142695"/>
            <a:ext cx="6872465" cy="232752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Dallas </a:t>
            </a:r>
            <a:r>
              <a:rPr lang="en-US" dirty="0" err="1" smtClean="0"/>
              <a:t>Swendeman</a:t>
            </a:r>
            <a:r>
              <a:rPr lang="en-US" dirty="0" smtClean="0"/>
              <a:t>, PhD, MPH</a:t>
            </a:r>
          </a:p>
          <a:p>
            <a:r>
              <a:rPr lang="en-US" sz="2400" dirty="0" smtClean="0"/>
              <a:t>Assistant </a:t>
            </a:r>
            <a:r>
              <a:rPr lang="en-US" sz="2400" dirty="0" smtClean="0"/>
              <a:t>Professor &amp; </a:t>
            </a:r>
            <a:r>
              <a:rPr lang="en-US" sz="2400" dirty="0" smtClean="0"/>
              <a:t>Co-Director</a:t>
            </a:r>
            <a:endParaRPr lang="en-US" sz="2400" dirty="0" smtClean="0"/>
          </a:p>
          <a:p>
            <a:r>
              <a:rPr lang="en-US" sz="2400" dirty="0" smtClean="0"/>
              <a:t>Dept</a:t>
            </a:r>
            <a:r>
              <a:rPr lang="en-US" sz="2400" dirty="0" smtClean="0"/>
              <a:t>. Psychiatry &amp; </a:t>
            </a:r>
            <a:r>
              <a:rPr lang="en-US" sz="2400" dirty="0" err="1" smtClean="0"/>
              <a:t>Biobehavioral</a:t>
            </a:r>
            <a:r>
              <a:rPr lang="en-US" sz="2400" dirty="0" smtClean="0"/>
              <a:t> Sciences,</a:t>
            </a:r>
            <a:r>
              <a:rPr lang="en-US" sz="2400" dirty="0" smtClean="0"/>
              <a:t> UCLA</a:t>
            </a:r>
          </a:p>
          <a:p>
            <a:r>
              <a:rPr lang="en-US" sz="2400" dirty="0" smtClean="0"/>
              <a:t>Center for HIV Identification, Prevention &amp; Treatment Services</a:t>
            </a:r>
          </a:p>
          <a:p>
            <a:r>
              <a:rPr lang="en-US" sz="2400" dirty="0" smtClean="0"/>
              <a:t>Global Center for Children &amp; Families</a:t>
            </a:r>
            <a:endParaRPr lang="en-US" sz="2400" dirty="0" smtClean="0"/>
          </a:p>
          <a:p>
            <a:r>
              <a:rPr lang="en-US" sz="2400" dirty="0" err="1" smtClean="0"/>
              <a:t>dswendeman</a:t>
            </a:r>
            <a:r>
              <a:rPr lang="en-US" sz="2400" dirty="0" err="1" smtClean="0"/>
              <a:t>@mednet.ucla.edu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931862"/>
          </a:xfrm>
        </p:spPr>
        <p:txBody>
          <a:bodyPr/>
          <a:lstStyle/>
          <a:p>
            <a:r>
              <a:rPr lang="en-US" dirty="0" smtClean="0"/>
              <a:t>Smartphone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600"/>
            <a:ext cx="8229600" cy="54991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maximum options </a:t>
            </a:r>
          </a:p>
          <a:p>
            <a:pPr lvl="1"/>
            <a:r>
              <a:rPr lang="en-US" dirty="0" smtClean="0"/>
              <a:t> time, location/GPS, unobtrusive/background, etc.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more technically involved programming</a:t>
            </a:r>
          </a:p>
          <a:p>
            <a:pPr lvl="1"/>
            <a:r>
              <a:rPr lang="en-US" dirty="0" smtClean="0"/>
              <a:t>especially for unobtrusive data, battery life, etc.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App </a:t>
            </a:r>
            <a:r>
              <a:rPr lang="en-US" u="sng" dirty="0" smtClean="0"/>
              <a:t>incompatibility</a:t>
            </a:r>
            <a:r>
              <a:rPr lang="en-US" dirty="0" smtClean="0"/>
              <a:t> across phones </a:t>
            </a:r>
          </a:p>
          <a:p>
            <a:pPr lvl="1"/>
            <a:r>
              <a:rPr lang="en-US" dirty="0" smtClean="0"/>
              <a:t>even with same OS </a:t>
            </a:r>
            <a:r>
              <a:rPr lang="en-US" dirty="0"/>
              <a:t>(</a:t>
            </a:r>
            <a:r>
              <a:rPr lang="en-US" dirty="0" smtClean="0"/>
              <a:t>Android) not all devices will work</a:t>
            </a:r>
          </a:p>
          <a:p>
            <a:pPr lvl="1"/>
            <a:r>
              <a:rPr lang="en-US" dirty="0" smtClean="0"/>
              <a:t>most likely have to provide phones to participants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Researcher/Clinician </a:t>
            </a:r>
            <a:r>
              <a:rPr lang="en-US" dirty="0" err="1" smtClean="0"/>
              <a:t>authorable</a:t>
            </a:r>
            <a:r>
              <a:rPr lang="en-US" dirty="0" smtClean="0"/>
              <a:t> web-interfaces</a:t>
            </a:r>
          </a:p>
          <a:p>
            <a:pPr lvl="1"/>
            <a:r>
              <a:rPr lang="en-US" dirty="0" smtClean="0"/>
              <a:t>under development, e.g., </a:t>
            </a:r>
            <a:r>
              <a:rPr lang="en-US" dirty="0" err="1" smtClean="0"/>
              <a:t>Ohmage.org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SMS “Text-Messaging” &amp; IVR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3647"/>
          </a:xfrm>
        </p:spPr>
        <p:txBody>
          <a:bodyPr>
            <a:normAutofit/>
          </a:bodyPr>
          <a:lstStyle/>
          <a:p>
            <a:r>
              <a:rPr lang="en-US" dirty="0" smtClean="0"/>
              <a:t>Text-messaging (SMS)</a:t>
            </a:r>
          </a:p>
          <a:p>
            <a:r>
              <a:rPr lang="en-US" dirty="0" smtClean="0"/>
              <a:t>Interactive Voice Response (IVR) </a:t>
            </a:r>
          </a:p>
          <a:p>
            <a:r>
              <a:rPr lang="en-US" dirty="0" smtClean="0"/>
              <a:t>Multi-media Messaging (MMS)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universally available on all phones (except MMS)</a:t>
            </a:r>
          </a:p>
          <a:p>
            <a:pPr lvl="1"/>
            <a:r>
              <a:rPr lang="en-US" dirty="0" smtClean="0"/>
              <a:t>only time-stamped data and time-based prompts </a:t>
            </a:r>
          </a:p>
          <a:p>
            <a:pPr lvl="1"/>
            <a:r>
              <a:rPr lang="en-US" dirty="0" smtClean="0"/>
              <a:t>no GPS/location prompts or unobtrusive data</a:t>
            </a:r>
          </a:p>
          <a:p>
            <a:pPr lvl="1"/>
            <a:r>
              <a:rPr lang="en-US" dirty="0" smtClean="0"/>
              <a:t>need SMS/IVR back-end system &amp; programming for anything but small-scale SMS applications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Georgia" pitchFamily="18" charset="0"/>
              </a:rPr>
              <a:t>M0bile Web Framework (MWF)</a:t>
            </a:r>
            <a:endParaRPr lang="en-US" sz="4000" b="1" dirty="0" smtClean="0">
              <a:latin typeface="Georgia" pitchFamily="18" charset="0"/>
            </a:endParaRPr>
          </a:p>
        </p:txBody>
      </p:sp>
      <p:pic>
        <p:nvPicPr>
          <p:cNvPr id="8195" name="Picture 8" descr="C:\Documents and Settings\Rose\My Documents\ROSE\OIT - Project #N - MOBILE INITIATIVES\MobilizeLab2\IMG_38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2475" y="1828800"/>
            <a:ext cx="304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:\Documents and Settings\Rose\My Documents\ROSE\OIT - Project #N - MOBILE INITIATIVES\MobilizeLab2\IMG_38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2475" y="1828800"/>
            <a:ext cx="304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:\Documents and Settings\Rose\My Documents\ROSE\OIT - Project #N - MOBILE INITIATIVES\MobilizeLab2\IMG_38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28800"/>
            <a:ext cx="304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:\Documents and Settings\Rose\My Documents\ROSE\OIT - Project #N - MOBILE INITIATIVES\MobilizeLab2\IMG_38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28800"/>
            <a:ext cx="304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Documents and Settings\Rose\My Documents\ROSE\OIT - Project #N - MOBILE INITIATIVES\MobilizeLab2\IMG_381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28800"/>
            <a:ext cx="304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2475" y="1819275"/>
            <a:ext cx="304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:\Documents and Settings\Rose\My Documents\ROSE\OIT - Project #N - MOBILE INITIATIVES\MobilizeLab2\IMG_382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2475" y="1828800"/>
            <a:ext cx="304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2475" y="1819275"/>
            <a:ext cx="304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2475" y="1828800"/>
            <a:ext cx="29559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3738" y="1847850"/>
            <a:ext cx="31067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217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Web Framework (MWF)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450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New technology from UCLA (based on HTML-5)</a:t>
            </a:r>
          </a:p>
          <a:p>
            <a:r>
              <a:rPr lang="en-US" dirty="0"/>
              <a:t>works on any phone with </a:t>
            </a:r>
            <a:r>
              <a:rPr lang="en-US" dirty="0" smtClean="0"/>
              <a:t>a web </a:t>
            </a:r>
            <a:r>
              <a:rPr lang="en-US" dirty="0"/>
              <a:t>browser</a:t>
            </a:r>
          </a:p>
          <a:p>
            <a:r>
              <a:rPr lang="en-US" dirty="0" smtClean="0"/>
              <a:t>better user-interface (than “feature phones”)</a:t>
            </a:r>
          </a:p>
          <a:p>
            <a:r>
              <a:rPr lang="en-US" dirty="0" smtClean="0"/>
              <a:t>more easily programmable than apps </a:t>
            </a:r>
          </a:p>
          <a:p>
            <a:r>
              <a:rPr lang="en-US" dirty="0" smtClean="0"/>
              <a:t>time-stamped data &amp; time-based prompts</a:t>
            </a:r>
          </a:p>
          <a:p>
            <a:r>
              <a:rPr lang="en-US" dirty="0" smtClean="0"/>
              <a:t>GPS/location-based prompts and data</a:t>
            </a:r>
          </a:p>
          <a:p>
            <a:r>
              <a:rPr lang="en-US" dirty="0" smtClean="0"/>
              <a:t>Other unobtrusive data collection (maybe?)</a:t>
            </a:r>
          </a:p>
          <a:p>
            <a:r>
              <a:rPr lang="en-US" dirty="0" smtClean="0"/>
              <a:t>not yet universally available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Validity &amp; Reliability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4938"/>
            <a:ext cx="8407400" cy="50339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Major challenge recognized by </a:t>
            </a:r>
            <a:r>
              <a:rPr lang="en-US" dirty="0" err="1" smtClean="0"/>
              <a:t>mHealth</a:t>
            </a:r>
            <a:r>
              <a:rPr lang="en-US" dirty="0" smtClean="0"/>
              <a:t> innovators</a:t>
            </a:r>
          </a:p>
          <a:p>
            <a:r>
              <a:rPr lang="en-US" dirty="0" smtClean="0"/>
              <a:t>Lack of gold standards for EMA/ESM</a:t>
            </a:r>
          </a:p>
          <a:p>
            <a:r>
              <a:rPr lang="en-US" dirty="0" smtClean="0"/>
              <a:t>Limited examples of measures to draw upon</a:t>
            </a:r>
          </a:p>
          <a:p>
            <a:pPr lvl="1"/>
            <a:r>
              <a:rPr lang="en-US" dirty="0" smtClean="0"/>
              <a:t>most are very specific to a particular research question  </a:t>
            </a:r>
          </a:p>
          <a:p>
            <a:pPr lvl="1"/>
            <a:r>
              <a:rPr lang="en-US" dirty="0" smtClean="0"/>
              <a:t>e.g., how many dimensions of mood - chunking &amp; splitting issues</a:t>
            </a:r>
          </a:p>
          <a:p>
            <a:r>
              <a:rPr lang="en-US" dirty="0" smtClean="0"/>
              <a:t>Mixed-methods measurement development is an ideal approach</a:t>
            </a:r>
          </a:p>
          <a:p>
            <a:r>
              <a:rPr lang="en-US" dirty="0" smtClean="0"/>
              <a:t>Adapt current gold standard retrospective self-reports is quick and dirty approach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218"/>
            <a:ext cx="8229600" cy="984124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1342"/>
            <a:ext cx="8229600" cy="5363925"/>
          </a:xfrm>
        </p:spPr>
        <p:txBody>
          <a:bodyPr>
            <a:normAutofit/>
          </a:bodyPr>
          <a:lstStyle/>
          <a:p>
            <a:r>
              <a:rPr lang="en-US" dirty="0" smtClean="0"/>
              <a:t>Missing </a:t>
            </a:r>
            <a:r>
              <a:rPr lang="en-US" dirty="0" smtClean="0"/>
              <a:t>data, Multiple data sources</a:t>
            </a:r>
          </a:p>
          <a:p>
            <a:r>
              <a:rPr lang="en-US" dirty="0" smtClean="0"/>
              <a:t>Utilization, Utility, Compliance, Incentives</a:t>
            </a:r>
          </a:p>
          <a:p>
            <a:r>
              <a:rPr lang="en-US" dirty="0" smtClean="0"/>
              <a:t>Participatory approach for engagement versus consistently completing surveys</a:t>
            </a:r>
          </a:p>
          <a:p>
            <a:r>
              <a:rPr lang="en-US" dirty="0" smtClean="0"/>
              <a:t>Data access &amp; utility </a:t>
            </a:r>
          </a:p>
          <a:p>
            <a:pPr lvl="1"/>
            <a:r>
              <a:rPr lang="en-US" dirty="0" smtClean="0"/>
              <a:t>real-time processing, visualization, &amp; feedback</a:t>
            </a:r>
          </a:p>
          <a:p>
            <a:r>
              <a:rPr lang="en-US" dirty="0" smtClean="0"/>
              <a:t>Rapid improvements since study start</a:t>
            </a:r>
          </a:p>
          <a:p>
            <a:r>
              <a:rPr lang="en-US" dirty="0" smtClean="0"/>
              <a:t>How to Analyze Data?  Stats &amp; mixed methods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7524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22" y="-11238"/>
            <a:ext cx="8952609" cy="68893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2267" y="2148506"/>
            <a:ext cx="5602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3"/>
              </a:rPr>
              <a:t>www.ohmage.org</a:t>
            </a:r>
            <a:r>
              <a:rPr lang="en-US" sz="2400" dirty="0" smtClean="0"/>
              <a:t> &amp; </a:t>
            </a:r>
            <a:r>
              <a:rPr lang="en-US" sz="2400" dirty="0" smtClean="0">
                <a:hlinkClick r:id="rId4"/>
              </a:rPr>
              <a:t>www.openmhealth.org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218"/>
            <a:ext cx="8229600" cy="791343"/>
          </a:xfrm>
        </p:spPr>
        <p:txBody>
          <a:bodyPr>
            <a:normAutofit/>
          </a:bodyPr>
          <a:lstStyle/>
          <a:p>
            <a:r>
              <a:rPr lang="en-US" dirty="0" smtClean="0"/>
              <a:t>Methods: 3 related disciplines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0520"/>
            <a:ext cx="8229600" cy="5691552"/>
          </a:xfrm>
        </p:spPr>
        <p:txBody>
          <a:bodyPr>
            <a:normAutofit/>
          </a:bodyPr>
          <a:lstStyle/>
          <a:p>
            <a:r>
              <a:rPr lang="en-US" dirty="0" smtClean="0"/>
              <a:t>Experience Sampling Method (ESM) </a:t>
            </a:r>
            <a:endParaRPr lang="en-US" dirty="0" smtClean="0"/>
          </a:p>
          <a:p>
            <a:pPr lvl="1"/>
            <a:r>
              <a:rPr lang="en-US" dirty="0" smtClean="0"/>
              <a:t>Psychology (</a:t>
            </a:r>
            <a:r>
              <a:rPr lang="en-US" dirty="0" err="1" smtClean="0"/>
              <a:t>Hektner</a:t>
            </a:r>
            <a:r>
              <a:rPr lang="en-US" dirty="0" smtClean="0"/>
              <a:t>, Schmidt, </a:t>
            </a:r>
            <a:r>
              <a:rPr lang="en-US" dirty="0" err="1" smtClean="0"/>
              <a:t>Csikszentmihalyi</a:t>
            </a:r>
            <a:r>
              <a:rPr lang="en-US" dirty="0" smtClean="0"/>
              <a:t>)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Ecological Momentary Assessment (EMA) </a:t>
            </a:r>
          </a:p>
          <a:p>
            <a:pPr lvl="1"/>
            <a:r>
              <a:rPr lang="en-US" dirty="0" smtClean="0"/>
              <a:t>Psychology (Stone, </a:t>
            </a:r>
            <a:r>
              <a:rPr lang="en-US" dirty="0" err="1" smtClean="0"/>
              <a:t>Shiffman</a:t>
            </a:r>
            <a:r>
              <a:rPr lang="en-US" dirty="0" smtClean="0"/>
              <a:t>, Smyth)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Ambulatory Assessment</a:t>
            </a:r>
          </a:p>
          <a:p>
            <a:pPr lvl="1"/>
            <a:r>
              <a:rPr lang="en-US" dirty="0" smtClean="0"/>
              <a:t>medicine /</a:t>
            </a:r>
            <a:r>
              <a:rPr lang="en-US" dirty="0" smtClean="0"/>
              <a:t> </a:t>
            </a:r>
            <a:r>
              <a:rPr lang="en-US" dirty="0" smtClean="0"/>
              <a:t>E</a:t>
            </a:r>
            <a:r>
              <a:rPr lang="en-US" dirty="0" smtClean="0"/>
              <a:t>urope</a:t>
            </a:r>
            <a:r>
              <a:rPr lang="en-US" dirty="0" smtClean="0"/>
              <a:t>, biomarkers (</a:t>
            </a:r>
            <a:r>
              <a:rPr lang="en-US" dirty="0" err="1" smtClean="0"/>
              <a:t>cortisol</a:t>
            </a:r>
            <a:r>
              <a:rPr lang="en-US" dirty="0" smtClean="0"/>
              <a:t>, </a:t>
            </a:r>
            <a:r>
              <a:rPr lang="en-US" dirty="0" err="1" smtClean="0"/>
              <a:t>bp</a:t>
            </a:r>
            <a:r>
              <a:rPr lang="en-US" dirty="0" smtClean="0"/>
              <a:t>, etc.)</a:t>
            </a:r>
          </a:p>
          <a:p>
            <a:pPr lvl="6">
              <a:buNone/>
            </a:pPr>
            <a:endParaRPr lang="en-US" dirty="0" smtClean="0"/>
          </a:p>
          <a:p>
            <a:r>
              <a:rPr lang="en-US" i="1" dirty="0" smtClean="0"/>
              <a:t>Reactivity?</a:t>
            </a:r>
            <a:r>
              <a:rPr lang="en-US" dirty="0" smtClean="0"/>
              <a:t> – Nuisance or Opportunity? </a:t>
            </a:r>
          </a:p>
          <a:p>
            <a:pPr lvl="1"/>
            <a:r>
              <a:rPr lang="en-US" b="1" i="1" dirty="0" smtClean="0">
                <a:solidFill>
                  <a:srgbClr val="008000"/>
                </a:solidFill>
              </a:rPr>
              <a:t>EMI  (Ecological Momentary Intervention)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Participant-involved/generated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Self-report surveys</a:t>
            </a:r>
          </a:p>
          <a:p>
            <a:endParaRPr lang="en-US" dirty="0" smtClean="0"/>
          </a:p>
          <a:p>
            <a:r>
              <a:rPr lang="en-US" dirty="0" smtClean="0"/>
              <a:t>Brief open-ended reports &amp; "annotations"</a:t>
            </a:r>
          </a:p>
          <a:p>
            <a:endParaRPr lang="en-US" dirty="0" smtClean="0"/>
          </a:p>
          <a:p>
            <a:r>
              <a:rPr lang="en-US" dirty="0" smtClean="0"/>
              <a:t>Digital still images, video, audio &amp; associated annotations</a:t>
            </a:r>
          </a:p>
          <a:p>
            <a:endParaRPr lang="en-US" dirty="0" smtClean="0"/>
          </a:p>
          <a:p>
            <a:r>
              <a:rPr lang="en-US" dirty="0" smtClean="0"/>
              <a:t>EVERYTHING</a:t>
            </a:r>
            <a:r>
              <a:rPr lang="en-US" dirty="0" smtClean="0"/>
              <a:t> time</a:t>
            </a:r>
            <a:r>
              <a:rPr lang="en-US" dirty="0" smtClean="0"/>
              <a:t>-stamped and, </a:t>
            </a:r>
            <a:r>
              <a:rPr lang="en-US" dirty="0" smtClean="0"/>
              <a:t>when appropriate</a:t>
            </a:r>
            <a:r>
              <a:rPr lang="en-US" dirty="0" smtClean="0"/>
              <a:t>, location-</a:t>
            </a:r>
            <a:r>
              <a:rPr lang="en-US" dirty="0" smtClean="0"/>
              <a:t>stamped (on </a:t>
            </a:r>
            <a:r>
              <a:rPr lang="en-US" dirty="0" err="1" smtClean="0"/>
              <a:t>smartphones</a:t>
            </a:r>
            <a:r>
              <a:rPr lang="en-US" dirty="0" smtClean="0"/>
              <a:t>)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938"/>
            <a:ext cx="8229600" cy="969962"/>
          </a:xfrm>
        </p:spPr>
        <p:txBody>
          <a:bodyPr/>
          <a:lstStyle/>
          <a:p>
            <a:r>
              <a:rPr lang="en-US" dirty="0" smtClean="0"/>
              <a:t>Unobtrusive &amp; low-burden data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8"/>
            <a:ext cx="8229600" cy="5275262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on </a:t>
            </a:r>
            <a:r>
              <a:rPr lang="en-US" dirty="0" err="1" smtClean="0"/>
              <a:t>Smartphones</a:t>
            </a:r>
            <a:r>
              <a:rPr lang="en-US" dirty="0" smtClean="0"/>
              <a:t> and similar devices:</a:t>
            </a:r>
          </a:p>
          <a:p>
            <a:pPr lvl="1"/>
            <a:r>
              <a:rPr lang="en-US" dirty="0" smtClean="0"/>
              <a:t>Location (GPS, cell tower &amp; </a:t>
            </a:r>
            <a:r>
              <a:rPr lang="en-US" dirty="0" err="1" smtClean="0"/>
              <a:t>wifi</a:t>
            </a:r>
            <a:r>
              <a:rPr lang="en-US" dirty="0" smtClean="0"/>
              <a:t> triangulation)</a:t>
            </a:r>
          </a:p>
          <a:p>
            <a:pPr lvl="2"/>
            <a:r>
              <a:rPr lang="en-US" dirty="0" smtClean="0"/>
              <a:t>infer mobility &amp; location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Accelerometers </a:t>
            </a:r>
          </a:p>
          <a:p>
            <a:pPr lvl="2"/>
            <a:r>
              <a:rPr lang="en-US" dirty="0" smtClean="0"/>
              <a:t>infer activity (movement, exercise, </a:t>
            </a:r>
            <a:r>
              <a:rPr lang="en-US" dirty="0" smtClean="0"/>
              <a:t>sleep, </a:t>
            </a:r>
            <a:r>
              <a:rPr lang="en-US" dirty="0" smtClean="0"/>
              <a:t>etc.)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Call </a:t>
            </a:r>
            <a:r>
              <a:rPr lang="en-US" dirty="0" smtClean="0"/>
              <a:t>logs &amp;  SMS (text-message) logs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Peripheral devices – biosensors, blood sugar, etc.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Sampling/Triggering </a:t>
            </a:r>
            <a:r>
              <a:rPr lang="en-US" dirty="0" smtClean="0"/>
              <a:t>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8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Participant initiated</a:t>
            </a:r>
          </a:p>
          <a:p>
            <a:endParaRPr lang="en-US" dirty="0" smtClean="0"/>
          </a:p>
          <a:p>
            <a:r>
              <a:rPr lang="en-US" dirty="0" smtClean="0"/>
              <a:t>Time-based prompts</a:t>
            </a:r>
          </a:p>
          <a:p>
            <a:endParaRPr lang="en-US" dirty="0" smtClean="0"/>
          </a:p>
          <a:p>
            <a:r>
              <a:rPr lang="en-US" dirty="0" smtClean="0"/>
              <a:t>Location-based prompts</a:t>
            </a:r>
          </a:p>
          <a:p>
            <a:endParaRPr lang="en-US" dirty="0" smtClean="0"/>
          </a:p>
          <a:p>
            <a:r>
              <a:rPr lang="en-US" dirty="0" smtClean="0"/>
              <a:t>Other sensor data-based prompting 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Accelerometers, Blue-tooth &amp; </a:t>
            </a:r>
            <a:r>
              <a:rPr lang="en-US" dirty="0" err="1" smtClean="0"/>
              <a:t>Wifi</a:t>
            </a:r>
            <a:r>
              <a:rPr lang="en-US" dirty="0" smtClean="0"/>
              <a:t>, </a:t>
            </a:r>
            <a:r>
              <a:rPr lang="en-US" dirty="0" smtClean="0"/>
              <a:t>Peripherals, others?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Random prompts </a:t>
            </a:r>
          </a:p>
          <a:p>
            <a:pPr lvl="1"/>
            <a:r>
              <a:rPr lang="en-US" dirty="0" smtClean="0"/>
              <a:t>Also linked to other data, including other data sources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Sampling 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015301"/>
          </a:xfrm>
        </p:spPr>
        <p:txBody>
          <a:bodyPr>
            <a:normAutofit/>
          </a:bodyPr>
          <a:lstStyle/>
          <a:p>
            <a:r>
              <a:rPr lang="en-US" dirty="0" smtClean="0"/>
              <a:t>Anticipate frequency of "</a:t>
            </a:r>
            <a:r>
              <a:rPr lang="en-US" dirty="0" smtClean="0"/>
              <a:t>experience” :</a:t>
            </a:r>
            <a:endParaRPr lang="en-US" dirty="0" smtClean="0"/>
          </a:p>
          <a:p>
            <a:pPr lvl="1"/>
            <a:r>
              <a:rPr lang="en-US" dirty="0" smtClean="0"/>
              <a:t>In the moment / EMA </a:t>
            </a:r>
          </a:p>
          <a:p>
            <a:pPr lvl="1"/>
            <a:r>
              <a:rPr lang="en-US" dirty="0" smtClean="0"/>
              <a:t>Multiple times per day “near experience”</a:t>
            </a:r>
          </a:p>
          <a:p>
            <a:pPr lvl="1"/>
            <a:r>
              <a:rPr lang="en-US" dirty="0" smtClean="0"/>
              <a:t>Daily "diary" - once per day</a:t>
            </a:r>
          </a:p>
          <a:p>
            <a:pPr lvl="1"/>
            <a:r>
              <a:rPr lang="en-US" dirty="0" smtClean="0"/>
              <a:t>Weekly or more – short-term retrospective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Adaptive</a:t>
            </a:r>
            <a:r>
              <a:rPr lang="en-US" dirty="0" smtClean="0"/>
              <a:t> in some way? </a:t>
            </a:r>
          </a:p>
          <a:p>
            <a:pPr lvl="2"/>
            <a:r>
              <a:rPr lang="en-US" dirty="0" smtClean="0"/>
              <a:t>e.g., if lot of "no" reports then reduce frequency of prompts, or if “yes” increase frequency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068"/>
            <a:ext cx="8229600" cy="947989"/>
          </a:xfrm>
        </p:spPr>
        <p:txBody>
          <a:bodyPr>
            <a:normAutofit/>
          </a:bodyPr>
          <a:lstStyle/>
          <a:p>
            <a:r>
              <a:rPr lang="en-US" dirty="0" smtClean="0"/>
              <a:t>PLH in L.A. (completed this week)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4750"/>
            <a:ext cx="8229600" cy="548629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50 PLH randomly assigned to: </a:t>
            </a:r>
          </a:p>
          <a:p>
            <a:pPr lvl="1"/>
            <a:r>
              <a:rPr lang="en-US" dirty="0" smtClean="0"/>
              <a:t>2/3 </a:t>
            </a:r>
            <a:r>
              <a:rPr lang="en-US" dirty="0" err="1" smtClean="0"/>
              <a:t>smartphones</a:t>
            </a:r>
            <a:r>
              <a:rPr lang="en-US" dirty="0" smtClean="0"/>
              <a:t> </a:t>
            </a:r>
            <a:r>
              <a:rPr lang="en-US" dirty="0" err="1" smtClean="0"/>
              <a:t>w</a:t>
            </a:r>
            <a:r>
              <a:rPr lang="en-US" dirty="0" smtClean="0"/>
              <a:t>/ daily surveys over 6-weeks</a:t>
            </a:r>
          </a:p>
          <a:p>
            <a:pPr lvl="1"/>
            <a:r>
              <a:rPr lang="en-US" dirty="0" smtClean="0"/>
              <a:t>1/3 web-surveys only every two-weeks (control)</a:t>
            </a:r>
          </a:p>
          <a:p>
            <a:r>
              <a:rPr lang="en-US" dirty="0" smtClean="0"/>
              <a:t>Goals – user experience, feasibility, validity, reliability, benefits?</a:t>
            </a:r>
          </a:p>
          <a:p>
            <a:r>
              <a:rPr lang="en-US" dirty="0" smtClean="0"/>
              <a:t>Measures</a:t>
            </a:r>
          </a:p>
          <a:p>
            <a:pPr lvl="1"/>
            <a:r>
              <a:rPr lang="en-US" dirty="0" smtClean="0"/>
              <a:t>Medication, Sexual Behaviors, ATOD use 1/day</a:t>
            </a:r>
          </a:p>
          <a:p>
            <a:pPr lvl="1"/>
            <a:r>
              <a:rPr lang="en-US" dirty="0" smtClean="0"/>
              <a:t>Depression, Anxiety, Fatigue, Energy 4x/day</a:t>
            </a:r>
          </a:p>
          <a:p>
            <a:pPr lvl="1"/>
            <a:r>
              <a:rPr lang="en-US" dirty="0" smtClean="0"/>
              <a:t>“Participatory” Stressful-events &amp; Photo diary</a:t>
            </a:r>
          </a:p>
          <a:p>
            <a:r>
              <a:rPr lang="en-US" dirty="0" smtClean="0"/>
              <a:t>Visualization on website</a:t>
            </a:r>
          </a:p>
          <a:p>
            <a:r>
              <a:rPr lang="en-US" dirty="0" smtClean="0"/>
              <a:t>Next phase </a:t>
            </a:r>
          </a:p>
          <a:p>
            <a:pPr lvl="1"/>
            <a:r>
              <a:rPr lang="en-US" dirty="0" smtClean="0"/>
              <a:t>Methamphetamine Using MSM in outpatient </a:t>
            </a:r>
            <a:r>
              <a:rPr lang="en-US" dirty="0" err="1" smtClean="0"/>
              <a:t>tx</a:t>
            </a:r>
            <a:endParaRPr lang="en-US" dirty="0" smtClean="0"/>
          </a:p>
          <a:p>
            <a:pPr lvl="1"/>
            <a:r>
              <a:rPr lang="en-US" dirty="0" err="1" smtClean="0"/>
              <a:t>Viz</a:t>
            </a:r>
            <a:r>
              <a:rPr lang="en-US" dirty="0" smtClean="0"/>
              <a:t> on phone</a:t>
            </a:r>
            <a:r>
              <a:rPr lang="en-US" dirty="0" smtClean="0"/>
              <a:t>, Goal setting, share data </a:t>
            </a:r>
            <a:r>
              <a:rPr lang="en-US" dirty="0" err="1" smtClean="0"/>
              <a:t>w</a:t>
            </a:r>
            <a:r>
              <a:rPr lang="en-US" dirty="0" smtClean="0"/>
              <a:t>/Counselor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21" y="0"/>
            <a:ext cx="8911919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1405</TotalTime>
  <Words>796</Words>
  <Application>Microsoft Macintosh PowerPoint</Application>
  <PresentationFormat>On-screen Show (4:3)</PresentationFormat>
  <Paragraphs>121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Mobile Phones for Self-monitoring &amp; Self-management among People Living with HIV</vt:lpstr>
      <vt:lpstr>Slide 2</vt:lpstr>
      <vt:lpstr>Methods: 3 related disciplines</vt:lpstr>
      <vt:lpstr>Participant-involved/generated data</vt:lpstr>
      <vt:lpstr>Unobtrusive &amp; low-burden data </vt:lpstr>
      <vt:lpstr>Sampling/Triggering Schemes</vt:lpstr>
      <vt:lpstr>Sampling Frequency</vt:lpstr>
      <vt:lpstr>PLH in L.A. (completed this week)</vt:lpstr>
      <vt:lpstr>Slide 9</vt:lpstr>
      <vt:lpstr>Smartphone Apps</vt:lpstr>
      <vt:lpstr>SMS “Text-Messaging” &amp; IVR</vt:lpstr>
      <vt:lpstr>M0bile Web Framework (MWF)</vt:lpstr>
      <vt:lpstr>Mobile Web Framework (MWF)</vt:lpstr>
      <vt:lpstr>Validity &amp; Reliability Challenges</vt:lpstr>
      <vt:lpstr>Challenges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mHealth for Reproductive Health April 2, 2012 Fielding School of Public Health, UCLA</dc:title>
  <dc:creator>Dallas</dc:creator>
  <cp:lastModifiedBy>Dallas</cp:lastModifiedBy>
  <cp:revision>29</cp:revision>
  <dcterms:created xsi:type="dcterms:W3CDTF">2012-07-24T17:09:12Z</dcterms:created>
  <dcterms:modified xsi:type="dcterms:W3CDTF">2012-07-24T18:13:50Z</dcterms:modified>
</cp:coreProperties>
</file>