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16"/>
  </p:notesMasterIdLst>
  <p:handoutMasterIdLst>
    <p:handoutMasterId r:id="rId17"/>
  </p:handoutMasterIdLst>
  <p:sldIdLst>
    <p:sldId id="256" r:id="rId2"/>
    <p:sldId id="311" r:id="rId3"/>
    <p:sldId id="322" r:id="rId4"/>
    <p:sldId id="316" r:id="rId5"/>
    <p:sldId id="315" r:id="rId6"/>
    <p:sldId id="309" r:id="rId7"/>
    <p:sldId id="308" r:id="rId8"/>
    <p:sldId id="304" r:id="rId9"/>
    <p:sldId id="306" r:id="rId10"/>
    <p:sldId id="312" r:id="rId11"/>
    <p:sldId id="303" r:id="rId12"/>
    <p:sldId id="313" r:id="rId13"/>
    <p:sldId id="314" r:id="rId14"/>
    <p:sldId id="27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8C27D465-A708-804B-9786-6EBAD6757E5F}">
          <p14:sldIdLst>
            <p14:sldId id="256"/>
            <p14:sldId id="311"/>
            <p14:sldId id="322"/>
            <p14:sldId id="316"/>
            <p14:sldId id="315"/>
            <p14:sldId id="309"/>
            <p14:sldId id="308"/>
            <p14:sldId id="304"/>
            <p14:sldId id="306"/>
            <p14:sldId id="312"/>
            <p14:sldId id="303"/>
            <p14:sldId id="313"/>
            <p14:sldId id="314"/>
            <p14:sldId id="278"/>
          </p14:sldIdLst>
        </p14:section>
        <p14:section name="MAYBE" id="{F90280E7-FA70-7744-9FC7-C2FBD2EE0B2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oshanna Scholar" initials="SS" lastIdx="3" clrIdx="0">
    <p:extLst/>
  </p:cmAuthor>
  <p:cmAuthor id="2" name="Shoshanna Scholar" initials="SS [2]" lastIdx="1" clrIdx="1">
    <p:extLst/>
  </p:cmAuthor>
  <p:cmAuthor id="3" name="Shoshanna Scholar" initials="SS [3]" lastIdx="1" clrIdx="2">
    <p:extLst/>
  </p:cmAuthor>
  <p:cmAuthor id="4" name="Shoshanna Scholar" initials="SS [4]"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4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82"/>
    <p:restoredTop sz="93874"/>
  </p:normalViewPr>
  <p:slideViewPr>
    <p:cSldViewPr snapToGrid="0" snapToObjects="1">
      <p:cViewPr>
        <p:scale>
          <a:sx n="80" d="100"/>
          <a:sy n="80" d="100"/>
        </p:scale>
        <p:origin x="1016" y="184"/>
      </p:cViewPr>
      <p:guideLst/>
    </p:cSldViewPr>
  </p:slideViewPr>
  <p:notesTextViewPr>
    <p:cViewPr>
      <p:scale>
        <a:sx n="1" d="1"/>
        <a:sy n="1" d="1"/>
      </p:scale>
      <p:origin x="0" y="0"/>
    </p:cViewPr>
  </p:notesTextViewPr>
  <p:sorterViewPr>
    <p:cViewPr>
      <p:scale>
        <a:sx n="152" d="100"/>
        <a:sy n="152"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6C988A-B60F-5D41-8FA0-29598818C8F2}" type="datetimeFigureOut">
              <a:rPr lang="en-US" smtClean="0"/>
              <a:t>9/23/18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5AF80C-BB31-9347-987E-1C474B8294DF}" type="slidenum">
              <a:rPr lang="en-US" smtClean="0"/>
              <a:t>‹#›</a:t>
            </a:fld>
            <a:endParaRPr lang="en-US"/>
          </a:p>
        </p:txBody>
      </p:sp>
    </p:spTree>
    <p:extLst>
      <p:ext uri="{BB962C8B-B14F-4D97-AF65-F5344CB8AC3E}">
        <p14:creationId xmlns:p14="http://schemas.microsoft.com/office/powerpoint/2010/main" val="1697144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F9F9D-9BDE-1C44-8A50-D01D10F154BD}" type="datetimeFigureOut">
              <a:rPr lang="en-US" smtClean="0"/>
              <a:t>9/23/18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26FDE3-79FA-AE4C-BD69-632D6F79C21A}" type="slidenum">
              <a:rPr lang="en-US" smtClean="0"/>
              <a:t>‹#›</a:t>
            </a:fld>
            <a:endParaRPr lang="en-US"/>
          </a:p>
        </p:txBody>
      </p:sp>
    </p:spTree>
    <p:extLst>
      <p:ext uri="{BB962C8B-B14F-4D97-AF65-F5344CB8AC3E}">
        <p14:creationId xmlns:p14="http://schemas.microsoft.com/office/powerpoint/2010/main" val="1884661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js.gov/" TargetMode="External"/><Relationship Id="rId4" Type="http://schemas.openxmlformats.org/officeDocument/2006/relationships/hyperlink" Target="http://bjs.ojp.usdoj.gov/content/pub/pdf/hivp10.pdf"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26FDE3-79FA-AE4C-BD69-632D6F79C21A}" type="slidenum">
              <a:rPr lang="en-US" smtClean="0"/>
              <a:t>1</a:t>
            </a:fld>
            <a:endParaRPr lang="en-US"/>
          </a:p>
        </p:txBody>
      </p:sp>
    </p:spTree>
    <p:extLst>
      <p:ext uri="{BB962C8B-B14F-4D97-AF65-F5344CB8AC3E}">
        <p14:creationId xmlns:p14="http://schemas.microsoft.com/office/powerpoint/2010/main" val="687217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SF </a:t>
            </a:r>
          </a:p>
          <a:p>
            <a:r>
              <a:rPr lang="en-US" sz="1200" b="0" i="0" kern="1200" dirty="0" smtClean="0">
                <a:solidFill>
                  <a:schemeClr val="tx1"/>
                </a:solidFill>
                <a:effectLst/>
                <a:latin typeface="+mn-lt"/>
                <a:ea typeface="+mn-ea"/>
                <a:cs typeface="+mn-cs"/>
              </a:rPr>
              <a:t>23% Overdosed</a:t>
            </a:r>
            <a:r>
              <a:rPr lang="en-US" sz="1200" b="0" i="0" kern="1200" baseline="0" dirty="0" smtClean="0">
                <a:solidFill>
                  <a:schemeClr val="tx1"/>
                </a:solidFill>
                <a:effectLst/>
                <a:latin typeface="+mn-lt"/>
                <a:ea typeface="+mn-ea"/>
                <a:cs typeface="+mn-cs"/>
              </a:rPr>
              <a:t> in the past </a:t>
            </a:r>
          </a:p>
          <a:p>
            <a:r>
              <a:rPr lang="en-US" sz="1200" b="0" i="0" kern="1200" baseline="0" dirty="0" smtClean="0">
                <a:solidFill>
                  <a:schemeClr val="tx1"/>
                </a:solidFill>
                <a:effectLst/>
                <a:latin typeface="+mn-lt"/>
                <a:ea typeface="+mn-ea"/>
                <a:cs typeface="+mn-cs"/>
              </a:rPr>
              <a:t>61% Witnessed an overdoses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9B86399-2BBA-1441-B6DF-87E12A8349EE}" type="slidenum">
              <a:rPr lang="en-US" smtClean="0"/>
              <a:t>12</a:t>
            </a:fld>
            <a:endParaRPr lang="en-US"/>
          </a:p>
        </p:txBody>
      </p:sp>
    </p:spTree>
    <p:extLst>
      <p:ext uri="{BB962C8B-B14F-4D97-AF65-F5344CB8AC3E}">
        <p14:creationId xmlns:p14="http://schemas.microsoft.com/office/powerpoint/2010/main" val="872959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26FDE3-79FA-AE4C-BD69-632D6F79C21A}" type="slidenum">
              <a:rPr lang="en-US" smtClean="0"/>
              <a:t>14</a:t>
            </a:fld>
            <a:endParaRPr lang="en-US"/>
          </a:p>
        </p:txBody>
      </p:sp>
    </p:spTree>
    <p:extLst>
      <p:ext uri="{BB962C8B-B14F-4D97-AF65-F5344CB8AC3E}">
        <p14:creationId xmlns:p14="http://schemas.microsoft.com/office/powerpoint/2010/main" val="124741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sz="1200" dirty="0" smtClean="0">
                <a:solidFill>
                  <a:prstClr val="black"/>
                </a:solidFill>
                <a:latin typeface="Calibri" charset="0"/>
                <a:ea typeface="Calibri" charset="0"/>
                <a:cs typeface="Calibri" charset="0"/>
              </a:rPr>
              <a:t>SUD: https://</a:t>
            </a:r>
            <a:r>
              <a:rPr lang="en-US" sz="1200" dirty="0" err="1" smtClean="0">
                <a:solidFill>
                  <a:prstClr val="black"/>
                </a:solidFill>
                <a:latin typeface="Calibri" charset="0"/>
                <a:ea typeface="Calibri" charset="0"/>
                <a:cs typeface="Calibri" charset="0"/>
              </a:rPr>
              <a:t>www.bjs.gov</a:t>
            </a:r>
            <a:r>
              <a:rPr lang="en-US" sz="1200" dirty="0" smtClean="0">
                <a:solidFill>
                  <a:prstClr val="black"/>
                </a:solidFill>
                <a:latin typeface="Calibri" charset="0"/>
                <a:ea typeface="Calibri" charset="0"/>
                <a:cs typeface="Calibri" charset="0"/>
              </a:rPr>
              <a:t>/content/pub/pdf/dudaspji0709.pdf</a:t>
            </a:r>
          </a:p>
          <a:p>
            <a:pPr marL="0" indent="0" fontAlgn="base">
              <a:buNone/>
            </a:pPr>
            <a:endParaRPr lang="en-US" sz="1200" dirty="0" smtClean="0">
              <a:solidFill>
                <a:prstClr val="black"/>
              </a:solidFill>
              <a:latin typeface="Calibri" charset="0"/>
              <a:ea typeface="Calibri" charset="0"/>
              <a:cs typeface="Calibri" charset="0"/>
            </a:endParaRPr>
          </a:p>
          <a:p>
            <a:pPr marL="0" indent="0" fontAlgn="base">
              <a:buNone/>
            </a:pPr>
            <a:endParaRPr lang="en-US" sz="1200" dirty="0" smtClean="0">
              <a:solidFill>
                <a:prstClr val="black"/>
              </a:solidFill>
              <a:latin typeface="Calibri" charset="0"/>
              <a:ea typeface="Calibri" charset="0"/>
              <a:cs typeface="Calibri" charset="0"/>
            </a:endParaRPr>
          </a:p>
          <a:p>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Drug Use, Dependence, and Abuse Among State Prisoners and Jail Inmates, 2007-2009 </a:t>
            </a:r>
            <a:r>
              <a:rPr lang="en-US" sz="1200" b="0" i="0" kern="1200" dirty="0" smtClean="0">
                <a:solidFill>
                  <a:schemeClr val="tx1"/>
                </a:solidFill>
                <a:effectLst/>
                <a:latin typeface="+mn-lt"/>
                <a:ea typeface="+mn-ea"/>
                <a:cs typeface="+mn-cs"/>
              </a:rPr>
              <a:t>(NCJ 250546), was written by BJS statisticians Jennifer Bronson and Jessica Stroop, and Stephanie Zimmer and Marcus </a:t>
            </a:r>
            <a:r>
              <a:rPr lang="en-US" sz="1200" b="0" i="0" kern="1200" dirty="0" err="1" smtClean="0">
                <a:solidFill>
                  <a:schemeClr val="tx1"/>
                </a:solidFill>
                <a:effectLst/>
                <a:latin typeface="+mn-lt"/>
                <a:ea typeface="+mn-ea"/>
                <a:cs typeface="+mn-cs"/>
              </a:rPr>
              <a:t>Berzofsky</a:t>
            </a:r>
            <a:r>
              <a:rPr lang="en-US" sz="1200" b="0" i="0" kern="1200" dirty="0" smtClean="0">
                <a:solidFill>
                  <a:schemeClr val="tx1"/>
                </a:solidFill>
                <a:effectLst/>
                <a:latin typeface="+mn-lt"/>
                <a:ea typeface="+mn-ea"/>
                <a:cs typeface="+mn-cs"/>
              </a:rPr>
              <a:t> of RTI International. The report, related documents and additional information about BJS’s statistical publications and programs can be found on the BJS website at </a:t>
            </a:r>
            <a:r>
              <a:rPr lang="en-US" sz="1200" b="0" i="0" u="none" strike="noStrike" kern="1200" dirty="0" smtClean="0">
                <a:solidFill>
                  <a:schemeClr val="tx1"/>
                </a:solidFill>
                <a:effectLst/>
                <a:latin typeface="+mn-lt"/>
                <a:ea typeface="+mn-ea"/>
                <a:cs typeface="+mn-cs"/>
                <a:hlinkClick r:id="rId3"/>
              </a:rPr>
              <a:t>www.bjs.gov</a:t>
            </a:r>
            <a:r>
              <a:rPr lang="en-US" sz="1200" b="0" i="0" kern="1200" dirty="0" smtClean="0">
                <a:solidFill>
                  <a:schemeClr val="tx1"/>
                </a:solidFill>
                <a:effectLst/>
                <a:latin typeface="+mn-lt"/>
                <a:ea typeface="+mn-ea"/>
                <a:cs typeface="+mn-cs"/>
              </a:rPr>
              <a:t>.</a:t>
            </a:r>
          </a:p>
          <a:p>
            <a:pPr marL="0" indent="0" fontAlgn="base">
              <a:buNone/>
            </a:pPr>
            <a:endParaRPr lang="en-US" sz="1200" dirty="0" smtClean="0">
              <a:solidFill>
                <a:prstClr val="black"/>
              </a:solidFill>
              <a:latin typeface="Calibri" charset="0"/>
              <a:ea typeface="Calibri" charset="0"/>
              <a:cs typeface="Calibri" charset="0"/>
            </a:endParaRPr>
          </a:p>
          <a:p>
            <a:pPr marL="0" indent="0" fontAlgn="base">
              <a:buNone/>
            </a:pPr>
            <a:endParaRPr lang="en-US" sz="1200" dirty="0" smtClean="0">
              <a:solidFill>
                <a:prstClr val="black"/>
              </a:solidFill>
              <a:latin typeface="Calibri" charset="0"/>
              <a:ea typeface="Calibri" charset="0"/>
              <a:cs typeface="Calibri" charset="0"/>
            </a:endParaRPr>
          </a:p>
          <a:p>
            <a:r>
              <a:rPr lang="en-US" sz="1200" b="0" i="0" kern="1200" dirty="0" smtClean="0">
                <a:solidFill>
                  <a:schemeClr val="tx1"/>
                </a:solidFill>
                <a:effectLst/>
                <a:latin typeface="+mn-lt"/>
                <a:ea typeface="+mn-ea"/>
                <a:cs typeface="+mn-cs"/>
              </a:rPr>
              <a:t>HIV:</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Maruschak</a:t>
            </a:r>
            <a:r>
              <a:rPr lang="en-US" sz="1200" b="0" i="0" kern="1200" dirty="0" smtClean="0">
                <a:solidFill>
                  <a:schemeClr val="tx1"/>
                </a:solidFill>
                <a:effectLst/>
                <a:latin typeface="+mn-lt"/>
                <a:ea typeface="+mn-ea"/>
                <a:cs typeface="+mn-cs"/>
              </a:rPr>
              <a:t> L. HIV in Prisons, 2001–2010. Washington, D.C: US Department of Justice, Bureau of Justice Statistics; [accessed 9/18/12, 2012.]. Report No: NCJ 238877;</a:t>
            </a:r>
            <a:r>
              <a:rPr lang="en-US" sz="1200" b="0" i="0" kern="1200" dirty="0" smtClean="0">
                <a:solidFill>
                  <a:schemeClr val="tx1"/>
                </a:solidFill>
                <a:effectLst/>
                <a:latin typeface="+mn-lt"/>
                <a:ea typeface="+mn-ea"/>
                <a:cs typeface="+mn-cs"/>
                <a:hlinkClick r:id="rId4"/>
              </a:rPr>
              <a:t>http://bjs.ojp.usdoj.gov/content/pub/pdf/hivp10.pdf</a:t>
            </a:r>
            <a:r>
              <a:rPr lang="en-US" sz="1200" b="0" i="0" kern="1200" dirty="0" smtClean="0">
                <a:solidFill>
                  <a:schemeClr val="tx1"/>
                </a:solidFill>
                <a:effectLst/>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C726FDE3-79FA-AE4C-BD69-632D6F79C21A}" type="slidenum">
              <a:rPr lang="en-US" smtClean="0"/>
              <a:t>4</a:t>
            </a:fld>
            <a:endParaRPr lang="en-US"/>
          </a:p>
        </p:txBody>
      </p:sp>
    </p:spTree>
    <p:extLst>
      <p:ext uri="{BB962C8B-B14F-4D97-AF65-F5344CB8AC3E}">
        <p14:creationId xmlns:p14="http://schemas.microsoft.com/office/powerpoint/2010/main" val="1480761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fontAlgn="base">
              <a:buNone/>
            </a:pPr>
            <a:endParaRPr lang="en-US" sz="1200" dirty="0" smtClean="0">
              <a:solidFill>
                <a:prstClr val="black"/>
              </a:solidFill>
              <a:latin typeface="Calibri" charset="0"/>
              <a:ea typeface="Calibri" charset="0"/>
              <a:cs typeface="Calibri" charset="0"/>
            </a:endParaRPr>
          </a:p>
          <a:p>
            <a:pPr marL="0" indent="0" fontAlgn="base">
              <a:buNone/>
            </a:pPr>
            <a:endParaRPr lang="en-US" sz="1200" dirty="0" smtClean="0">
              <a:solidFill>
                <a:prstClr val="black"/>
              </a:solidFill>
              <a:latin typeface="Calibri" charset="0"/>
              <a:ea typeface="Calibri" charset="0"/>
              <a:cs typeface="Calibri" charset="0"/>
            </a:endParaRPr>
          </a:p>
          <a:p>
            <a:pPr marL="0" indent="0" fontAlgn="base">
              <a:buNone/>
            </a:pPr>
            <a:endParaRPr lang="en-US" sz="1200" dirty="0" smtClean="0">
              <a:solidFill>
                <a:prstClr val="black"/>
              </a:solidFill>
              <a:latin typeface="Calibri" charset="0"/>
              <a:ea typeface="Calibri" charset="0"/>
              <a:cs typeface="Calibri" charset="0"/>
            </a:endParaRPr>
          </a:p>
          <a:p>
            <a:endParaRPr lang="en-US" dirty="0"/>
          </a:p>
        </p:txBody>
      </p:sp>
      <p:sp>
        <p:nvSpPr>
          <p:cNvPr id="4" name="Slide Number Placeholder 3"/>
          <p:cNvSpPr>
            <a:spLocks noGrp="1"/>
          </p:cNvSpPr>
          <p:nvPr>
            <p:ph type="sldNum" sz="quarter" idx="10"/>
          </p:nvPr>
        </p:nvSpPr>
        <p:spPr/>
        <p:txBody>
          <a:bodyPr/>
          <a:lstStyle/>
          <a:p>
            <a:fld id="{888DB12C-9F03-4E66-A42E-24FCA32F2B9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44479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26FDE3-79FA-AE4C-BD69-632D6F79C21A}" type="slidenum">
              <a:rPr lang="en-US" smtClean="0"/>
              <a:t>6</a:t>
            </a:fld>
            <a:endParaRPr lang="en-US"/>
          </a:p>
        </p:txBody>
      </p:sp>
    </p:spTree>
    <p:extLst>
      <p:ext uri="{BB962C8B-B14F-4D97-AF65-F5344CB8AC3E}">
        <p14:creationId xmlns:p14="http://schemas.microsoft.com/office/powerpoint/2010/main" val="1902640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 studies have shown that people</a:t>
            </a:r>
            <a:r>
              <a:rPr lang="en-US" baseline="0" dirty="0" smtClean="0"/>
              <a:t> exiting jail and prison and re-entering the community experience very high rates of fatal opioid overdose. </a:t>
            </a:r>
            <a:r>
              <a:rPr lang="en-US" baseline="0" dirty="0" smtClean="0"/>
              <a:t>Ingrid </a:t>
            </a:r>
            <a:r>
              <a:rPr lang="en-US" baseline="0" dirty="0" smtClean="0"/>
              <a:t>Binswanger, has conducted several studies of mortality among former inmates in Washington State, and found overdose was the leading cause of death in that population, and that the two weeks immediately following release were the highest risk period; during those two weeks released inmates had a 129 times higher risk of overdose than the general population.</a:t>
            </a:r>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t>7</a:t>
            </a:fld>
            <a:endParaRPr lang="en-US"/>
          </a:p>
        </p:txBody>
      </p:sp>
    </p:spTree>
    <p:extLst>
      <p:ext uri="{BB962C8B-B14F-4D97-AF65-F5344CB8AC3E}">
        <p14:creationId xmlns:p14="http://schemas.microsoft.com/office/powerpoint/2010/main" val="2087176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fontAlgn="base">
              <a:buNone/>
            </a:pPr>
            <a:endParaRPr lang="en-US" sz="1200" dirty="0" smtClean="0">
              <a:solidFill>
                <a:prstClr val="black"/>
              </a:solidFill>
              <a:latin typeface="Calibri" charset="0"/>
              <a:ea typeface="Calibri" charset="0"/>
              <a:cs typeface="Calibri" charset="0"/>
            </a:endParaRPr>
          </a:p>
          <a:p>
            <a:pPr marL="0" indent="0" fontAlgn="base">
              <a:buNone/>
            </a:pPr>
            <a:endParaRPr lang="en-US" sz="1200" dirty="0" smtClean="0">
              <a:solidFill>
                <a:prstClr val="black"/>
              </a:solidFill>
              <a:latin typeface="Calibri" charset="0"/>
              <a:ea typeface="Calibri" charset="0"/>
              <a:cs typeface="Calibri" charset="0"/>
            </a:endParaRPr>
          </a:p>
          <a:p>
            <a:pPr marL="0" indent="0" fontAlgn="base">
              <a:buNone/>
            </a:pPr>
            <a:endParaRPr lang="en-US" sz="1200" dirty="0" smtClean="0">
              <a:solidFill>
                <a:prstClr val="black"/>
              </a:solidFill>
              <a:latin typeface="Calibri" charset="0"/>
              <a:ea typeface="Calibri" charset="0"/>
              <a:cs typeface="Calibri" charset="0"/>
            </a:endParaRPr>
          </a:p>
          <a:p>
            <a:endParaRPr lang="en-US" dirty="0"/>
          </a:p>
        </p:txBody>
      </p:sp>
      <p:sp>
        <p:nvSpPr>
          <p:cNvPr id="4" name="Slide Number Placeholder 3"/>
          <p:cNvSpPr>
            <a:spLocks noGrp="1"/>
          </p:cNvSpPr>
          <p:nvPr>
            <p:ph type="sldNum" sz="quarter" idx="10"/>
          </p:nvPr>
        </p:nvSpPr>
        <p:spPr/>
        <p:txBody>
          <a:bodyPr/>
          <a:lstStyle/>
          <a:p>
            <a:fld id="{888DB12C-9F03-4E66-A42E-24FCA32F2B93}"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539785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fontAlgn="base">
              <a:buNone/>
            </a:pPr>
            <a:endParaRPr lang="en-US" sz="1200" dirty="0" smtClean="0">
              <a:solidFill>
                <a:prstClr val="black"/>
              </a:solidFill>
              <a:latin typeface="Calibri" charset="0"/>
              <a:ea typeface="Calibri" charset="0"/>
              <a:cs typeface="Calibri" charset="0"/>
            </a:endParaRPr>
          </a:p>
          <a:p>
            <a:pPr marL="0" indent="0" fontAlgn="base">
              <a:buNone/>
            </a:pPr>
            <a:endParaRPr lang="en-US" sz="1200" dirty="0" smtClean="0">
              <a:solidFill>
                <a:prstClr val="black"/>
              </a:solidFill>
              <a:latin typeface="Calibri" charset="0"/>
              <a:ea typeface="Calibri" charset="0"/>
              <a:cs typeface="Calibri" charset="0"/>
            </a:endParaRPr>
          </a:p>
          <a:p>
            <a:pPr marL="0" indent="0" fontAlgn="base">
              <a:buNone/>
            </a:pPr>
            <a:endParaRPr lang="en-US" sz="1200" dirty="0" smtClean="0">
              <a:solidFill>
                <a:prstClr val="black"/>
              </a:solidFill>
              <a:latin typeface="Calibri" charset="0"/>
              <a:ea typeface="Calibri" charset="0"/>
              <a:cs typeface="Calibri" charset="0"/>
            </a:endParaRPr>
          </a:p>
          <a:p>
            <a:endParaRPr lang="en-US" dirty="0"/>
          </a:p>
        </p:txBody>
      </p:sp>
      <p:sp>
        <p:nvSpPr>
          <p:cNvPr id="4" name="Slide Number Placeholder 3"/>
          <p:cNvSpPr>
            <a:spLocks noGrp="1"/>
          </p:cNvSpPr>
          <p:nvPr>
            <p:ph type="sldNum" sz="quarter" idx="10"/>
          </p:nvPr>
        </p:nvSpPr>
        <p:spPr/>
        <p:txBody>
          <a:bodyPr/>
          <a:lstStyle/>
          <a:p>
            <a:fld id="{888DB12C-9F03-4E66-A42E-24FCA32F2B93}"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768306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B86399-2BBA-1441-B6DF-87E12A8349EE}" type="slidenum">
              <a:rPr lang="en-US" smtClean="0"/>
              <a:t>10</a:t>
            </a:fld>
            <a:endParaRPr lang="en-US"/>
          </a:p>
        </p:txBody>
      </p:sp>
    </p:spTree>
    <p:extLst>
      <p:ext uri="{BB962C8B-B14F-4D97-AF65-F5344CB8AC3E}">
        <p14:creationId xmlns:p14="http://schemas.microsoft.com/office/powerpoint/2010/main" val="533123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California Department of Public Health:  80 units of naloxone for distribution to inmates</a:t>
            </a:r>
          </a:p>
          <a:p>
            <a:endParaRPr lang="en-US" dirty="0" smtClean="0"/>
          </a:p>
          <a:p>
            <a:pPr marL="0" indent="0" fontAlgn="base">
              <a:buNone/>
            </a:pPr>
            <a:endParaRPr lang="en-US" sz="1200" dirty="0" smtClean="0">
              <a:solidFill>
                <a:prstClr val="black"/>
              </a:solidFill>
              <a:latin typeface="Calibri" charset="0"/>
              <a:ea typeface="Calibri" charset="0"/>
              <a:cs typeface="Calibri" charset="0"/>
            </a:endParaRPr>
          </a:p>
          <a:p>
            <a:pPr marL="0" indent="0" fontAlgn="base">
              <a:buNone/>
            </a:pPr>
            <a:endParaRPr lang="en-US" sz="1200" dirty="0" smtClean="0">
              <a:solidFill>
                <a:prstClr val="black"/>
              </a:solidFill>
              <a:latin typeface="Calibri" charset="0"/>
              <a:ea typeface="Calibri" charset="0"/>
              <a:cs typeface="Calibri" charset="0"/>
            </a:endParaRPr>
          </a:p>
          <a:p>
            <a:pPr marL="0" indent="0" fontAlgn="base">
              <a:buNone/>
            </a:pPr>
            <a:endParaRPr lang="en-US" sz="1200" dirty="0" smtClean="0">
              <a:solidFill>
                <a:prstClr val="black"/>
              </a:solidFill>
              <a:latin typeface="Calibri" charset="0"/>
              <a:ea typeface="Calibri" charset="0"/>
              <a:cs typeface="Calibri" charset="0"/>
            </a:endParaRPr>
          </a:p>
          <a:p>
            <a:endParaRPr lang="en-US" dirty="0"/>
          </a:p>
        </p:txBody>
      </p:sp>
      <p:sp>
        <p:nvSpPr>
          <p:cNvPr id="4" name="Slide Number Placeholder 3"/>
          <p:cNvSpPr>
            <a:spLocks noGrp="1"/>
          </p:cNvSpPr>
          <p:nvPr>
            <p:ph type="sldNum" sz="quarter" idx="10"/>
          </p:nvPr>
        </p:nvSpPr>
        <p:spPr/>
        <p:txBody>
          <a:bodyPr/>
          <a:lstStyle/>
          <a:p>
            <a:fld id="{888DB12C-9F03-4E66-A42E-24FCA32F2B9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57834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909ECCB-C722-2D4C-96B0-35A408BF8E4B}" type="datetimeFigureOut">
              <a:rPr lang="en-US" smtClean="0"/>
              <a:t>9/23/18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69EC4B-BFF9-B948-B77F-3647E083AD81}" type="slidenum">
              <a:rPr lang="en-US" smtClean="0"/>
              <a:t>‹#›</a:t>
            </a:fld>
            <a:endParaRPr lang="en-US"/>
          </a:p>
        </p:txBody>
      </p:sp>
    </p:spTree>
    <p:extLst>
      <p:ext uri="{BB962C8B-B14F-4D97-AF65-F5344CB8AC3E}">
        <p14:creationId xmlns:p14="http://schemas.microsoft.com/office/powerpoint/2010/main" val="378469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909ECCB-C722-2D4C-96B0-35A408BF8E4B}" type="datetimeFigureOut">
              <a:rPr lang="en-US" smtClean="0"/>
              <a:t>9/23/18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69EC4B-BFF9-B948-B77F-3647E083AD81}" type="slidenum">
              <a:rPr lang="en-US" smtClean="0"/>
              <a:t>‹#›</a:t>
            </a:fld>
            <a:endParaRPr lang="en-US"/>
          </a:p>
        </p:txBody>
      </p:sp>
    </p:spTree>
    <p:extLst>
      <p:ext uri="{BB962C8B-B14F-4D97-AF65-F5344CB8AC3E}">
        <p14:creationId xmlns:p14="http://schemas.microsoft.com/office/powerpoint/2010/main" val="1965421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909ECCB-C722-2D4C-96B0-35A408BF8E4B}" type="datetimeFigureOut">
              <a:rPr lang="en-US" smtClean="0"/>
              <a:t>9/23/18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69EC4B-BFF9-B948-B77F-3647E083AD81}" type="slidenum">
              <a:rPr lang="en-US" smtClean="0"/>
              <a:t>‹#›</a:t>
            </a:fld>
            <a:endParaRPr lang="en-US"/>
          </a:p>
        </p:txBody>
      </p:sp>
    </p:spTree>
    <p:extLst>
      <p:ext uri="{BB962C8B-B14F-4D97-AF65-F5344CB8AC3E}">
        <p14:creationId xmlns:p14="http://schemas.microsoft.com/office/powerpoint/2010/main" val="216588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25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99081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553202"/>
            <a:ext cx="2133600" cy="365125"/>
          </a:xfrm>
        </p:spPr>
        <p:txBody>
          <a:bodyPr/>
          <a:lstStyle>
            <a:lvl1pPr>
              <a:defRPr sz="750">
                <a:latin typeface="+mn-lt"/>
              </a:defRPr>
            </a:lvl1pPr>
          </a:lstStyle>
          <a:p>
            <a:fld id="{6909ECCB-C722-2D4C-96B0-35A408BF8E4B}" type="datetimeFigureOut">
              <a:rPr lang="en-US" smtClean="0"/>
              <a:t>9/23/18</a:t>
            </a:fld>
            <a:endParaRPr lang="en-US"/>
          </a:p>
        </p:txBody>
      </p:sp>
      <p:sp>
        <p:nvSpPr>
          <p:cNvPr id="5" name="Footer Placeholder 4"/>
          <p:cNvSpPr>
            <a:spLocks noGrp="1"/>
          </p:cNvSpPr>
          <p:nvPr>
            <p:ph type="ftr" sz="quarter" idx="11"/>
          </p:nvPr>
        </p:nvSpPr>
        <p:spPr>
          <a:xfrm>
            <a:off x="3124200" y="6553202"/>
            <a:ext cx="2895600" cy="365125"/>
          </a:xfrm>
        </p:spPr>
        <p:txBody>
          <a:bodyPr/>
          <a:lstStyle>
            <a:lvl1pPr>
              <a:defRPr sz="750">
                <a:latin typeface="+mn-lt"/>
              </a:defRPr>
            </a:lvl1pPr>
          </a:lstStyle>
          <a:p>
            <a:endParaRPr lang="en-US"/>
          </a:p>
        </p:txBody>
      </p:sp>
      <p:sp>
        <p:nvSpPr>
          <p:cNvPr id="6" name="Slide Number Placeholder 5"/>
          <p:cNvSpPr>
            <a:spLocks noGrp="1"/>
          </p:cNvSpPr>
          <p:nvPr>
            <p:ph type="sldNum" sz="quarter" idx="12"/>
          </p:nvPr>
        </p:nvSpPr>
        <p:spPr>
          <a:xfrm>
            <a:off x="6553200" y="6553202"/>
            <a:ext cx="2133600" cy="365125"/>
          </a:xfrm>
        </p:spPr>
        <p:txBody>
          <a:bodyPr/>
          <a:lstStyle>
            <a:lvl1pPr>
              <a:defRPr sz="750" smtClean="0">
                <a:latin typeface="Calibri" panose="020F0502020204030204" pitchFamily="34" charset="0"/>
              </a:defRPr>
            </a:lvl1pPr>
          </a:lstStyle>
          <a:p>
            <a:fld id="{6569EC4B-BFF9-B948-B77F-3647E083AD81}" type="slidenum">
              <a:rPr lang="en-US" smtClean="0"/>
              <a:t>‹#›</a:t>
            </a:fld>
            <a:endParaRPr lang="en-US"/>
          </a:p>
        </p:txBody>
      </p:sp>
    </p:spTree>
    <p:extLst>
      <p:ext uri="{BB962C8B-B14F-4D97-AF65-F5344CB8AC3E}">
        <p14:creationId xmlns:p14="http://schemas.microsoft.com/office/powerpoint/2010/main" val="27202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909ECCB-C722-2D4C-96B0-35A408BF8E4B}" type="datetimeFigureOut">
              <a:rPr lang="en-US" smtClean="0"/>
              <a:t>9/23/18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69EC4B-BFF9-B948-B77F-3647E083AD81}" type="slidenum">
              <a:rPr lang="en-US" smtClean="0"/>
              <a:t>‹#›</a:t>
            </a:fld>
            <a:endParaRPr lang="en-US"/>
          </a:p>
        </p:txBody>
      </p:sp>
    </p:spTree>
    <p:extLst>
      <p:ext uri="{BB962C8B-B14F-4D97-AF65-F5344CB8AC3E}">
        <p14:creationId xmlns:p14="http://schemas.microsoft.com/office/powerpoint/2010/main" val="488663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909ECCB-C722-2D4C-96B0-35A408BF8E4B}" type="datetimeFigureOut">
              <a:rPr lang="en-US" smtClean="0"/>
              <a:t>9/23/18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569EC4B-BFF9-B948-B77F-3647E083AD81}" type="slidenum">
              <a:rPr lang="en-US" smtClean="0"/>
              <a:t>‹#›</a:t>
            </a:fld>
            <a:endParaRPr lang="en-US"/>
          </a:p>
        </p:txBody>
      </p:sp>
    </p:spTree>
    <p:extLst>
      <p:ext uri="{BB962C8B-B14F-4D97-AF65-F5344CB8AC3E}">
        <p14:creationId xmlns:p14="http://schemas.microsoft.com/office/powerpoint/2010/main" val="2033505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909ECCB-C722-2D4C-96B0-35A408BF8E4B}" type="datetimeFigureOut">
              <a:rPr lang="en-US" smtClean="0"/>
              <a:t>9/23/18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569EC4B-BFF9-B948-B77F-3647E083AD81}" type="slidenum">
              <a:rPr lang="en-US" smtClean="0"/>
              <a:t>‹#›</a:t>
            </a:fld>
            <a:endParaRPr lang="en-US"/>
          </a:p>
        </p:txBody>
      </p:sp>
    </p:spTree>
    <p:extLst>
      <p:ext uri="{BB962C8B-B14F-4D97-AF65-F5344CB8AC3E}">
        <p14:creationId xmlns:p14="http://schemas.microsoft.com/office/powerpoint/2010/main" val="2977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909ECCB-C722-2D4C-96B0-35A408BF8E4B}" type="datetimeFigureOut">
              <a:rPr lang="en-US" smtClean="0"/>
              <a:t>9/23/18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6569EC4B-BFF9-B948-B77F-3647E083AD81}" type="slidenum">
              <a:rPr lang="en-US" smtClean="0"/>
              <a:t>‹#›</a:t>
            </a:fld>
            <a:endParaRPr lang="en-US"/>
          </a:p>
        </p:txBody>
      </p:sp>
    </p:spTree>
    <p:extLst>
      <p:ext uri="{BB962C8B-B14F-4D97-AF65-F5344CB8AC3E}">
        <p14:creationId xmlns:p14="http://schemas.microsoft.com/office/powerpoint/2010/main" val="34536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909ECCB-C722-2D4C-96B0-35A408BF8E4B}" type="datetimeFigureOut">
              <a:rPr lang="en-US" smtClean="0"/>
              <a:t>9/23/18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569EC4B-BFF9-B948-B77F-3647E083AD81}" type="slidenum">
              <a:rPr lang="en-US" smtClean="0"/>
              <a:t>‹#›</a:t>
            </a:fld>
            <a:endParaRPr lang="en-US"/>
          </a:p>
        </p:txBody>
      </p:sp>
    </p:spTree>
    <p:extLst>
      <p:ext uri="{BB962C8B-B14F-4D97-AF65-F5344CB8AC3E}">
        <p14:creationId xmlns:p14="http://schemas.microsoft.com/office/powerpoint/2010/main" val="25767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909ECCB-C722-2D4C-96B0-35A408BF8E4B}" type="datetimeFigureOut">
              <a:rPr lang="en-US" smtClean="0"/>
              <a:t>9/23/18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569EC4B-BFF9-B948-B77F-3647E083AD81}" type="slidenum">
              <a:rPr lang="en-US" smtClean="0"/>
              <a:t>‹#›</a:t>
            </a:fld>
            <a:endParaRPr lang="en-US"/>
          </a:p>
        </p:txBody>
      </p:sp>
    </p:spTree>
    <p:extLst>
      <p:ext uri="{BB962C8B-B14F-4D97-AF65-F5344CB8AC3E}">
        <p14:creationId xmlns:p14="http://schemas.microsoft.com/office/powerpoint/2010/main" val="991810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909ECCB-C722-2D4C-96B0-35A408BF8E4B}" type="datetimeFigureOut">
              <a:rPr lang="en-US" smtClean="0"/>
              <a:t>9/23/18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569EC4B-BFF9-B948-B77F-3647E083AD81}" type="slidenum">
              <a:rPr lang="en-US" smtClean="0"/>
              <a:t>‹#›</a:t>
            </a:fld>
            <a:endParaRPr lang="en-US"/>
          </a:p>
        </p:txBody>
      </p:sp>
    </p:spTree>
    <p:extLst>
      <p:ext uri="{BB962C8B-B14F-4D97-AF65-F5344CB8AC3E}">
        <p14:creationId xmlns:p14="http://schemas.microsoft.com/office/powerpoint/2010/main" val="13927400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latin typeface="Garamond" panose="02020404030301010803" pitchFamily="18" charset="0"/>
              </a:defRPr>
            </a:lvl1pPr>
          </a:lstStyle>
          <a:p>
            <a:fld id="{6909ECCB-C722-2D4C-96B0-35A408BF8E4B}" type="datetimeFigureOut">
              <a:rPr lang="en-US" smtClean="0"/>
              <a:t>9/23/18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latin typeface="Garamond" panose="02020404030301010803" pitchFamily="18" charset="0"/>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latin typeface="Garamond" panose="02020404030301010803" pitchFamily="18" charset="0"/>
              </a:defRPr>
            </a:lvl1pPr>
          </a:lstStyle>
          <a:p>
            <a:fld id="{6569EC4B-BFF9-B948-B77F-3647E083AD81}" type="slidenum">
              <a:rPr lang="en-US" smtClean="0"/>
              <a:t>‹#›</a:t>
            </a:fld>
            <a:endParaRPr lang="en-US"/>
          </a:p>
        </p:txBody>
      </p:sp>
    </p:spTree>
    <p:extLst>
      <p:ext uri="{BB962C8B-B14F-4D97-AF65-F5344CB8AC3E}">
        <p14:creationId xmlns:p14="http://schemas.microsoft.com/office/powerpoint/2010/main" val="134459349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83" r:id="rId13"/>
  </p:sldLayoutIdLst>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mailto:sscholar@dhs.lacounty.gov" TargetMode="External"/><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7680" y="928515"/>
            <a:ext cx="8168640" cy="2148871"/>
          </a:xfrm>
        </p:spPr>
        <p:txBody>
          <a:bodyPr/>
          <a:lstStyle/>
          <a:p>
            <a:pPr defTabSz="457200">
              <a:defRPr/>
            </a:pPr>
            <a:r>
              <a:rPr lang="en-US" sz="5400" dirty="0" smtClean="0">
                <a:solidFill>
                  <a:schemeClr val="bg1"/>
                </a:solidFill>
              </a:rPr>
              <a:t>DHS: LAC Jail Overdose Prevention Program</a:t>
            </a:r>
            <a:endParaRPr lang="en-US" sz="5400" dirty="0">
              <a:solidFill>
                <a:schemeClr val="bg1"/>
              </a:solidFill>
              <a:effectLst>
                <a:outerShdw blurRad="38100" dist="38100" dir="2700000" algn="tl">
                  <a:srgbClr val="000000">
                    <a:alpha val="43137"/>
                  </a:srgbClr>
                </a:outerShdw>
              </a:effectLst>
            </a:endParaRPr>
          </a:p>
        </p:txBody>
      </p:sp>
      <p:grpSp>
        <p:nvGrpSpPr>
          <p:cNvPr id="15" name="Group 14"/>
          <p:cNvGrpSpPr/>
          <p:nvPr/>
        </p:nvGrpSpPr>
        <p:grpSpPr>
          <a:xfrm>
            <a:off x="0" y="5650344"/>
            <a:ext cx="9144000" cy="1166812"/>
            <a:chOff x="0" y="5691188"/>
            <a:chExt cx="9144000" cy="1166812"/>
          </a:xfrm>
        </p:grpSpPr>
        <p:grpSp>
          <p:nvGrpSpPr>
            <p:cNvPr id="16" name="Group 15"/>
            <p:cNvGrpSpPr/>
            <p:nvPr/>
          </p:nvGrpSpPr>
          <p:grpSpPr>
            <a:xfrm>
              <a:off x="0" y="5691188"/>
              <a:ext cx="9144000" cy="1166812"/>
              <a:chOff x="0" y="5691188"/>
              <a:chExt cx="9144000" cy="1166812"/>
            </a:xfrm>
          </p:grpSpPr>
          <p:sp>
            <p:nvSpPr>
              <p:cNvPr id="18" name="Rectangle 17"/>
              <p:cNvSpPr/>
              <p:nvPr/>
            </p:nvSpPr>
            <p:spPr>
              <a:xfrm>
                <a:off x="0" y="5691188"/>
                <a:ext cx="9144000" cy="1166812"/>
              </a:xfrm>
              <a:prstGeom prst="rect">
                <a:avLst/>
              </a:prstGeom>
              <a:solidFill>
                <a:srgbClr val="152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0" y="5724525"/>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6021388"/>
                <a:ext cx="612775" cy="614362"/>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9475" y="5922963"/>
                <a:ext cx="2590800" cy="812800"/>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141" y="5923810"/>
              <a:ext cx="2588217" cy="757527"/>
            </a:xfrm>
            <a:prstGeom prst="rect">
              <a:avLst/>
            </a:prstGeom>
          </p:spPr>
        </p:pic>
      </p:grpSp>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70275" y="3088473"/>
            <a:ext cx="2059165" cy="555649"/>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3"/>
          <p:cNvSpPr>
            <a:spLocks noGrp="1"/>
          </p:cNvSpPr>
          <p:nvPr>
            <p:ph type="subTitle" idx="1"/>
          </p:nvPr>
        </p:nvSpPr>
        <p:spPr>
          <a:xfrm>
            <a:off x="0" y="3969234"/>
            <a:ext cx="9144000" cy="1681109"/>
          </a:xfrm>
        </p:spPr>
        <p:txBody>
          <a:bodyPr/>
          <a:lstStyle/>
          <a:p>
            <a:r>
              <a:rPr lang="en-US" b="1" dirty="0" smtClean="0">
                <a:solidFill>
                  <a:schemeClr val="bg1"/>
                </a:solidFill>
              </a:rPr>
              <a:t>Opioids </a:t>
            </a:r>
            <a:r>
              <a:rPr lang="en-US" b="1" dirty="0">
                <a:solidFill>
                  <a:schemeClr val="bg1"/>
                </a:solidFill>
              </a:rPr>
              <a:t>and HIV in Los </a:t>
            </a:r>
            <a:r>
              <a:rPr lang="en-US" b="1" dirty="0" smtClean="0">
                <a:solidFill>
                  <a:schemeClr val="bg1"/>
                </a:solidFill>
              </a:rPr>
              <a:t>Angeles</a:t>
            </a:r>
          </a:p>
          <a:p>
            <a:r>
              <a:rPr lang="en-US" b="1" dirty="0" smtClean="0">
                <a:solidFill>
                  <a:schemeClr val="bg1"/>
                </a:solidFill>
              </a:rPr>
              <a:t>Monday</a:t>
            </a:r>
            <a:r>
              <a:rPr lang="en-US" b="1" dirty="0">
                <a:solidFill>
                  <a:schemeClr val="bg1"/>
                </a:solidFill>
              </a:rPr>
              <a:t>, September 24, </a:t>
            </a:r>
            <a:r>
              <a:rPr lang="en-US" b="1" dirty="0" smtClean="0">
                <a:solidFill>
                  <a:schemeClr val="bg1"/>
                </a:solidFill>
              </a:rPr>
              <a:t>2018</a:t>
            </a:r>
            <a:endParaRPr lang="en-US" dirty="0">
              <a:solidFill>
                <a:schemeClr val="bg1"/>
              </a:solidFill>
            </a:endParaRPr>
          </a:p>
        </p:txBody>
      </p:sp>
    </p:spTree>
    <p:extLst>
      <p:ext uri="{BB962C8B-B14F-4D97-AF65-F5344CB8AC3E}">
        <p14:creationId xmlns:p14="http://schemas.microsoft.com/office/powerpoint/2010/main" val="760313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solidFill>
                  <a:schemeClr val="accent2">
                    <a:lumMod val="75000"/>
                  </a:schemeClr>
                </a:solidFill>
              </a:rPr>
              <a:t>Other Jail Programs</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pPr marL="0" indent="0">
              <a:buNone/>
            </a:pPr>
            <a:r>
              <a:rPr lang="en-US" dirty="0" smtClean="0"/>
              <a:t>Similar Models: New York, SF, Chicago, Pittsburg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65727275"/>
              </p:ext>
            </p:extLst>
          </p:nvPr>
        </p:nvGraphicFramePr>
        <p:xfrm>
          <a:off x="667262" y="2224215"/>
          <a:ext cx="7434000" cy="2553626"/>
        </p:xfrm>
        <a:graphic>
          <a:graphicData uri="http://schemas.openxmlformats.org/drawingml/2006/table">
            <a:tbl>
              <a:tblPr firstRow="1" bandRow="1">
                <a:tableStyleId>{5C22544A-7EE6-4342-B048-85BDC9FD1C3A}</a:tableStyleId>
              </a:tblPr>
              <a:tblGrid>
                <a:gridCol w="3717000"/>
                <a:gridCol w="3717000"/>
              </a:tblGrid>
              <a:tr h="591539">
                <a:tc>
                  <a:txBody>
                    <a:bodyPr/>
                    <a:lstStyle/>
                    <a:p>
                      <a:r>
                        <a:rPr lang="en-US" sz="2100" dirty="0" smtClean="0"/>
                        <a:t>OPR Education</a:t>
                      </a:r>
                      <a:r>
                        <a:rPr lang="en-US" sz="2100" baseline="0" dirty="0" smtClean="0"/>
                        <a:t> Modalities</a:t>
                      </a:r>
                      <a:endParaRPr lang="en-US" sz="2100" dirty="0"/>
                    </a:p>
                  </a:txBody>
                  <a:tcPr/>
                </a:tc>
                <a:tc>
                  <a:txBody>
                    <a:bodyPr/>
                    <a:lstStyle/>
                    <a:p>
                      <a:r>
                        <a:rPr lang="en-US" sz="2100" dirty="0" smtClean="0"/>
                        <a:t>Naloxone</a:t>
                      </a:r>
                      <a:r>
                        <a:rPr lang="en-US" sz="2100" baseline="0" dirty="0" smtClean="0"/>
                        <a:t> Distribution</a:t>
                      </a:r>
                      <a:endParaRPr lang="en-US" sz="2100" dirty="0"/>
                    </a:p>
                  </a:txBody>
                  <a:tcPr/>
                </a:tc>
              </a:tr>
              <a:tr h="1932708">
                <a:tc>
                  <a:txBody>
                    <a:bodyPr/>
                    <a:lstStyle/>
                    <a:p>
                      <a:pPr>
                        <a:lnSpc>
                          <a:spcPct val="150000"/>
                        </a:lnSpc>
                      </a:pPr>
                      <a:r>
                        <a:rPr lang="en-US" sz="2100" dirty="0" smtClean="0"/>
                        <a:t>1:1</a:t>
                      </a:r>
                    </a:p>
                    <a:p>
                      <a:pPr>
                        <a:lnSpc>
                          <a:spcPct val="150000"/>
                        </a:lnSpc>
                      </a:pPr>
                      <a:r>
                        <a:rPr lang="en-US" sz="2100" dirty="0" smtClean="0"/>
                        <a:t>Groups</a:t>
                      </a:r>
                    </a:p>
                    <a:p>
                      <a:pPr>
                        <a:lnSpc>
                          <a:spcPct val="150000"/>
                        </a:lnSpc>
                      </a:pPr>
                      <a:r>
                        <a:rPr lang="en-US" sz="2100" dirty="0" smtClean="0"/>
                        <a:t>Video</a:t>
                      </a:r>
                    </a:p>
                    <a:p>
                      <a:pPr>
                        <a:lnSpc>
                          <a:spcPct val="150000"/>
                        </a:lnSpc>
                      </a:pPr>
                      <a:r>
                        <a:rPr lang="en-US" sz="2100" dirty="0" smtClean="0"/>
                        <a:t>Pharmacist</a:t>
                      </a:r>
                      <a:endParaRPr lang="en-US" sz="2100" dirty="0"/>
                    </a:p>
                  </a:txBody>
                  <a:tcPr/>
                </a:tc>
                <a:tc>
                  <a:txBody>
                    <a:bodyPr/>
                    <a:lstStyle/>
                    <a:p>
                      <a:pPr>
                        <a:lnSpc>
                          <a:spcPct val="150000"/>
                        </a:lnSpc>
                      </a:pPr>
                      <a:r>
                        <a:rPr lang="en-US" sz="2100" dirty="0" smtClean="0"/>
                        <a:t>Belongings</a:t>
                      </a:r>
                    </a:p>
                    <a:p>
                      <a:pPr>
                        <a:lnSpc>
                          <a:spcPct val="150000"/>
                        </a:lnSpc>
                      </a:pPr>
                      <a:r>
                        <a:rPr lang="en-US" sz="2100" dirty="0" smtClean="0"/>
                        <a:t>Pharmacy </a:t>
                      </a:r>
                    </a:p>
                    <a:p>
                      <a:pPr>
                        <a:lnSpc>
                          <a:spcPct val="150000"/>
                        </a:lnSpc>
                      </a:pPr>
                      <a:r>
                        <a:rPr lang="en-US" sz="2100" dirty="0" smtClean="0"/>
                        <a:t>Community</a:t>
                      </a:r>
                      <a:r>
                        <a:rPr lang="en-US" sz="2100" baseline="0" dirty="0" smtClean="0"/>
                        <a:t> Referral</a:t>
                      </a:r>
                      <a:endParaRPr lang="en-US" sz="2100" dirty="0"/>
                    </a:p>
                  </a:txBody>
                  <a:tcPr/>
                </a:tc>
              </a:tr>
            </a:tbl>
          </a:graphicData>
        </a:graphic>
      </p:graphicFrame>
      <p:grpSp>
        <p:nvGrpSpPr>
          <p:cNvPr id="6" name="Group 5"/>
          <p:cNvGrpSpPr/>
          <p:nvPr/>
        </p:nvGrpSpPr>
        <p:grpSpPr>
          <a:xfrm>
            <a:off x="0" y="5691188"/>
            <a:ext cx="9144000" cy="1166812"/>
            <a:chOff x="0" y="5691188"/>
            <a:chExt cx="9144000" cy="1166812"/>
          </a:xfrm>
        </p:grpSpPr>
        <p:grpSp>
          <p:nvGrpSpPr>
            <p:cNvPr id="7" name="Group 6"/>
            <p:cNvGrpSpPr/>
            <p:nvPr/>
          </p:nvGrpSpPr>
          <p:grpSpPr>
            <a:xfrm>
              <a:off x="0" y="5691188"/>
              <a:ext cx="9144000" cy="1166812"/>
              <a:chOff x="0" y="5691188"/>
              <a:chExt cx="9144000" cy="1166812"/>
            </a:xfrm>
          </p:grpSpPr>
          <p:sp>
            <p:nvSpPr>
              <p:cNvPr id="9" name="Rectangle 8"/>
              <p:cNvSpPr/>
              <p:nvPr/>
            </p:nvSpPr>
            <p:spPr>
              <a:xfrm>
                <a:off x="0" y="5691188"/>
                <a:ext cx="9144000" cy="1166812"/>
              </a:xfrm>
              <a:prstGeom prst="rect">
                <a:avLst/>
              </a:prstGeom>
              <a:solidFill>
                <a:srgbClr val="152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0" y="5724525"/>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6021388"/>
                <a:ext cx="612775" cy="614362"/>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9475" y="5922963"/>
                <a:ext cx="2590800" cy="812800"/>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141" y="5923810"/>
              <a:ext cx="2588217" cy="757527"/>
            </a:xfrm>
            <a:prstGeom prst="rect">
              <a:avLst/>
            </a:prstGeom>
          </p:spPr>
        </p:pic>
      </p:grpSp>
    </p:spTree>
    <p:extLst>
      <p:ext uri="{BB962C8B-B14F-4D97-AF65-F5344CB8AC3E}">
        <p14:creationId xmlns:p14="http://schemas.microsoft.com/office/powerpoint/2010/main" val="1530115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 y="334537"/>
            <a:ext cx="9144000" cy="65759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3600" dirty="0" smtClean="0">
                <a:solidFill>
                  <a:schemeClr val="accent2">
                    <a:lumMod val="75000"/>
                  </a:schemeClr>
                </a:solidFill>
              </a:rPr>
              <a:t>LAC Jail OPR Program</a:t>
            </a:r>
            <a:endParaRPr lang="en-US" sz="3600" dirty="0">
              <a:solidFill>
                <a:schemeClr val="accent2">
                  <a:lumMod val="75000"/>
                </a:schemeClr>
              </a:solidFill>
            </a:endParaRPr>
          </a:p>
        </p:txBody>
      </p:sp>
      <p:sp>
        <p:nvSpPr>
          <p:cNvPr id="4" name="Content Placeholder 2"/>
          <p:cNvSpPr txBox="1">
            <a:spLocks/>
          </p:cNvSpPr>
          <p:nvPr/>
        </p:nvSpPr>
        <p:spPr>
          <a:xfrm>
            <a:off x="266700" y="1547026"/>
            <a:ext cx="8742657" cy="4237098"/>
          </a:xfrm>
          <a:prstGeom prst="rect">
            <a:avLst/>
          </a:prstGeom>
        </p:spPr>
        <p:txBody>
          <a:bodyPr numCol="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endParaRPr lang="en-US" sz="2400" dirty="0" smtClean="0">
              <a:solidFill>
                <a:prstClr val="black"/>
              </a:solidFill>
              <a:latin typeface="Calibri" charset="0"/>
              <a:ea typeface="Calibri" charset="0"/>
              <a:cs typeface="Calibri" charset="0"/>
            </a:endParaRPr>
          </a:p>
        </p:txBody>
      </p:sp>
      <p:grpSp>
        <p:nvGrpSpPr>
          <p:cNvPr id="15" name="Group 14"/>
          <p:cNvGrpSpPr/>
          <p:nvPr/>
        </p:nvGrpSpPr>
        <p:grpSpPr>
          <a:xfrm>
            <a:off x="0" y="5691188"/>
            <a:ext cx="9144000" cy="1166812"/>
            <a:chOff x="0" y="5691188"/>
            <a:chExt cx="9144000" cy="1166812"/>
          </a:xfrm>
        </p:grpSpPr>
        <p:grpSp>
          <p:nvGrpSpPr>
            <p:cNvPr id="5" name="Group 4"/>
            <p:cNvGrpSpPr/>
            <p:nvPr/>
          </p:nvGrpSpPr>
          <p:grpSpPr>
            <a:xfrm>
              <a:off x="0" y="5691188"/>
              <a:ext cx="9144000" cy="1166812"/>
              <a:chOff x="0" y="5691188"/>
              <a:chExt cx="9144000" cy="1166812"/>
            </a:xfrm>
          </p:grpSpPr>
          <p:sp>
            <p:nvSpPr>
              <p:cNvPr id="6" name="Rectangle 5"/>
              <p:cNvSpPr/>
              <p:nvPr/>
            </p:nvSpPr>
            <p:spPr>
              <a:xfrm>
                <a:off x="0" y="5691188"/>
                <a:ext cx="9144000" cy="1166812"/>
              </a:xfrm>
              <a:prstGeom prst="rect">
                <a:avLst/>
              </a:prstGeom>
              <a:solidFill>
                <a:srgbClr val="152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5724525"/>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6021388"/>
                <a:ext cx="612775" cy="614362"/>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9475" y="5922963"/>
                <a:ext cx="2590800" cy="812800"/>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141" y="5923810"/>
              <a:ext cx="2588217" cy="757527"/>
            </a:xfrm>
            <a:prstGeom prst="rect">
              <a:avLst/>
            </a:prstGeom>
          </p:spPr>
        </p:pic>
      </p:gr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2507" y="1566473"/>
            <a:ext cx="4698131" cy="2651856"/>
          </a:xfrm>
          <a:prstGeom prst="rect">
            <a:avLst/>
          </a:prstGeom>
        </p:spPr>
      </p:pic>
      <p:sp>
        <p:nvSpPr>
          <p:cNvPr id="14" name="TextBox 13"/>
          <p:cNvSpPr txBox="1"/>
          <p:nvPr/>
        </p:nvSpPr>
        <p:spPr>
          <a:xfrm>
            <a:off x="4334086" y="4223952"/>
            <a:ext cx="4696850" cy="492443"/>
          </a:xfrm>
          <a:prstGeom prst="rect">
            <a:avLst/>
          </a:prstGeom>
          <a:solidFill>
            <a:schemeClr val="tx1"/>
          </a:solidFill>
        </p:spPr>
        <p:txBody>
          <a:bodyPr wrap="square" rtlCol="0">
            <a:spAutoFit/>
          </a:bodyPr>
          <a:lstStyle/>
          <a:p>
            <a:r>
              <a:rPr lang="en-US" sz="2600" dirty="0" smtClean="0">
                <a:solidFill>
                  <a:schemeClr val="bg1"/>
                </a:solidFill>
              </a:rPr>
              <a:t>STAYING ALIVE ON THE OUTSIDE</a:t>
            </a:r>
            <a:endParaRPr lang="en-US" sz="2600" dirty="0">
              <a:solidFill>
                <a:schemeClr val="bg1"/>
              </a:solidFill>
            </a:endParaRPr>
          </a:p>
        </p:txBody>
      </p:sp>
      <p:sp>
        <p:nvSpPr>
          <p:cNvPr id="16" name="TextBox 15"/>
          <p:cNvSpPr txBox="1"/>
          <p:nvPr/>
        </p:nvSpPr>
        <p:spPr>
          <a:xfrm>
            <a:off x="132058" y="1130967"/>
            <a:ext cx="4180450" cy="4798100"/>
          </a:xfrm>
          <a:prstGeom prst="rect">
            <a:avLst/>
          </a:prstGeom>
          <a:noFill/>
        </p:spPr>
        <p:txBody>
          <a:bodyPr wrap="square" rtlCol="0">
            <a:spAutoFit/>
          </a:bodyPr>
          <a:lstStyle/>
          <a:p>
            <a:r>
              <a:rPr lang="en-US" sz="2100" dirty="0" smtClean="0"/>
              <a:t>VIDEO: Staying Alive on the Outside</a:t>
            </a:r>
          </a:p>
          <a:p>
            <a:r>
              <a:rPr lang="en-US" sz="2100" dirty="0" smtClean="0"/>
              <a:t>1; 5 min; 15-20 min</a:t>
            </a:r>
          </a:p>
          <a:p>
            <a:endParaRPr lang="en-US" sz="2100" dirty="0"/>
          </a:p>
          <a:p>
            <a:r>
              <a:rPr lang="en-US" sz="2100" dirty="0" smtClean="0"/>
              <a:t>Group training</a:t>
            </a:r>
          </a:p>
          <a:p>
            <a:endParaRPr lang="en-US" sz="2100" dirty="0"/>
          </a:p>
          <a:p>
            <a:r>
              <a:rPr lang="en-US" sz="2100" dirty="0" smtClean="0"/>
              <a:t>Ongoing needs assessment</a:t>
            </a:r>
          </a:p>
          <a:p>
            <a:endParaRPr lang="en-US" sz="2100" dirty="0"/>
          </a:p>
          <a:p>
            <a:r>
              <a:rPr lang="en-US" sz="2100" dirty="0" smtClean="0"/>
              <a:t>Whole Person Care enrollment</a:t>
            </a:r>
          </a:p>
          <a:p>
            <a:endParaRPr lang="en-US" sz="2100" dirty="0"/>
          </a:p>
          <a:p>
            <a:r>
              <a:rPr lang="en-US" sz="2100" dirty="0" smtClean="0"/>
              <a:t>Transitional Care</a:t>
            </a:r>
          </a:p>
          <a:p>
            <a:endParaRPr lang="en-US" sz="2100" dirty="0"/>
          </a:p>
          <a:p>
            <a:r>
              <a:rPr lang="en-US" sz="2100" dirty="0" smtClean="0"/>
              <a:t>Release Meds </a:t>
            </a:r>
            <a:r>
              <a:rPr lang="mr-IN" sz="2100" dirty="0" smtClean="0"/>
              <a:t>–</a:t>
            </a:r>
            <a:r>
              <a:rPr lang="en-US" sz="2100" dirty="0" smtClean="0"/>
              <a:t> Pharmacy</a:t>
            </a:r>
          </a:p>
          <a:p>
            <a:endParaRPr lang="en-US" sz="2100" dirty="0"/>
          </a:p>
          <a:p>
            <a:r>
              <a:rPr lang="en-US" sz="2100" dirty="0" smtClean="0"/>
              <a:t>Community Referral</a:t>
            </a:r>
          </a:p>
        </p:txBody>
      </p:sp>
    </p:spTree>
    <p:extLst>
      <p:ext uri="{BB962C8B-B14F-4D97-AF65-F5344CB8AC3E}">
        <p14:creationId xmlns:p14="http://schemas.microsoft.com/office/powerpoint/2010/main" val="1248122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LAC Jail OPR Launched at CRDF 9/18 &amp; 9/20</a:t>
            </a:r>
            <a:endParaRPr lang="en-US" dirty="0">
              <a:solidFill>
                <a:schemeClr val="accent2">
                  <a:lumMod val="75000"/>
                </a:schemeClr>
              </a:solidFill>
            </a:endParaRPr>
          </a:p>
        </p:txBody>
      </p:sp>
      <p:sp>
        <p:nvSpPr>
          <p:cNvPr id="3" name="Content Placeholder 2"/>
          <p:cNvSpPr>
            <a:spLocks noGrp="1"/>
          </p:cNvSpPr>
          <p:nvPr>
            <p:ph idx="1"/>
          </p:nvPr>
        </p:nvSpPr>
        <p:spPr>
          <a:xfrm>
            <a:off x="321276" y="1417638"/>
            <a:ext cx="8365524" cy="4525963"/>
          </a:xfrm>
        </p:spPr>
        <p:txBody>
          <a:bodyPr/>
          <a:lstStyle/>
          <a:p>
            <a:pPr marL="0" indent="0">
              <a:buNone/>
            </a:pPr>
            <a:r>
              <a:rPr lang="en-US" dirty="0" smtClean="0"/>
              <a:t>26 Women trained; 25 opted to receive Naloxone on release</a:t>
            </a:r>
          </a:p>
          <a:p>
            <a:pPr marL="342900" lvl="1" indent="0">
              <a:lnSpc>
                <a:spcPct val="200000"/>
              </a:lnSpc>
              <a:buNone/>
            </a:pPr>
            <a:r>
              <a:rPr lang="en-US" dirty="0" smtClean="0"/>
              <a:t>36% overdosed </a:t>
            </a:r>
            <a:r>
              <a:rPr lang="en-US" dirty="0"/>
              <a:t>in the past </a:t>
            </a:r>
            <a:r>
              <a:rPr lang="en-US" dirty="0" smtClean="0"/>
              <a:t> </a:t>
            </a:r>
          </a:p>
          <a:p>
            <a:pPr marL="342900" lvl="1" indent="0">
              <a:lnSpc>
                <a:spcPct val="200000"/>
              </a:lnSpc>
              <a:buNone/>
            </a:pPr>
            <a:r>
              <a:rPr lang="en-US" dirty="0" smtClean="0"/>
              <a:t>48% have witnessed an overdose </a:t>
            </a:r>
          </a:p>
          <a:p>
            <a:pPr marL="342900" lvl="1" indent="0">
              <a:lnSpc>
                <a:spcPct val="200000"/>
              </a:lnSpc>
              <a:buNone/>
            </a:pPr>
            <a:r>
              <a:rPr lang="en-US" dirty="0" smtClean="0"/>
              <a:t>38% </a:t>
            </a:r>
            <a:r>
              <a:rPr lang="en-US" dirty="0"/>
              <a:t>are at risk of an overdose</a:t>
            </a:r>
          </a:p>
          <a:p>
            <a:pPr marL="342900" lvl="1" indent="0">
              <a:lnSpc>
                <a:spcPct val="200000"/>
              </a:lnSpc>
              <a:buNone/>
            </a:pPr>
            <a:r>
              <a:rPr lang="en-US" dirty="0" smtClean="0"/>
              <a:t>68% </a:t>
            </a:r>
            <a:r>
              <a:rPr lang="en-US" dirty="0"/>
              <a:t> </a:t>
            </a:r>
            <a:r>
              <a:rPr lang="en-US" dirty="0" smtClean="0"/>
              <a:t>know someone at </a:t>
            </a:r>
            <a:r>
              <a:rPr lang="en-US" dirty="0"/>
              <a:t>risk </a:t>
            </a:r>
            <a:r>
              <a:rPr lang="en-US" dirty="0" smtClean="0"/>
              <a:t>of OD</a:t>
            </a:r>
          </a:p>
          <a:p>
            <a:endParaRPr lang="en-US" dirty="0"/>
          </a:p>
        </p:txBody>
      </p:sp>
      <p:grpSp>
        <p:nvGrpSpPr>
          <p:cNvPr id="4" name="Group 3"/>
          <p:cNvGrpSpPr/>
          <p:nvPr/>
        </p:nvGrpSpPr>
        <p:grpSpPr>
          <a:xfrm>
            <a:off x="0" y="5691188"/>
            <a:ext cx="9144000" cy="1166812"/>
            <a:chOff x="0" y="5691188"/>
            <a:chExt cx="9144000" cy="1166812"/>
          </a:xfrm>
        </p:grpSpPr>
        <p:grpSp>
          <p:nvGrpSpPr>
            <p:cNvPr id="5" name="Group 4"/>
            <p:cNvGrpSpPr/>
            <p:nvPr/>
          </p:nvGrpSpPr>
          <p:grpSpPr>
            <a:xfrm>
              <a:off x="0" y="5691188"/>
              <a:ext cx="9144000" cy="1166812"/>
              <a:chOff x="0" y="5691188"/>
              <a:chExt cx="9144000" cy="1166812"/>
            </a:xfrm>
          </p:grpSpPr>
          <p:sp>
            <p:nvSpPr>
              <p:cNvPr id="7" name="Rectangle 6"/>
              <p:cNvSpPr/>
              <p:nvPr/>
            </p:nvSpPr>
            <p:spPr>
              <a:xfrm>
                <a:off x="0" y="5691188"/>
                <a:ext cx="9144000" cy="1166812"/>
              </a:xfrm>
              <a:prstGeom prst="rect">
                <a:avLst/>
              </a:prstGeom>
              <a:solidFill>
                <a:srgbClr val="152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0" y="5724525"/>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6021388"/>
                <a:ext cx="612775" cy="614362"/>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9475" y="5922963"/>
                <a:ext cx="2590800" cy="812800"/>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141" y="5923810"/>
              <a:ext cx="2588217" cy="757527"/>
            </a:xfrm>
            <a:prstGeom prst="rect">
              <a:avLst/>
            </a:prstGeom>
          </p:spPr>
        </p:pic>
      </p:grpSp>
    </p:spTree>
    <p:extLst>
      <p:ext uri="{BB962C8B-B14F-4D97-AF65-F5344CB8AC3E}">
        <p14:creationId xmlns:p14="http://schemas.microsoft.com/office/powerpoint/2010/main" val="1937604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42" y="-192504"/>
            <a:ext cx="8649992" cy="1883194"/>
          </a:xfrm>
        </p:spPr>
        <p:txBody>
          <a:bodyPr/>
          <a:lstStyle/>
          <a:p>
            <a:r>
              <a:rPr lang="en-US" dirty="0" smtClean="0">
                <a:solidFill>
                  <a:schemeClr val="accent2">
                    <a:lumMod val="75000"/>
                  </a:schemeClr>
                </a:solidFill>
              </a:rPr>
              <a:t>Vision &amp; Challenges</a:t>
            </a:r>
            <a:endParaRPr lang="en-US" dirty="0">
              <a:solidFill>
                <a:schemeClr val="accent2">
                  <a:lumMod val="75000"/>
                </a:schemeClr>
              </a:solidFill>
            </a:endParaRPr>
          </a:p>
        </p:txBody>
      </p:sp>
      <p:sp>
        <p:nvSpPr>
          <p:cNvPr id="3" name="Content Placeholder 2"/>
          <p:cNvSpPr>
            <a:spLocks noGrp="1"/>
          </p:cNvSpPr>
          <p:nvPr>
            <p:ph idx="1"/>
          </p:nvPr>
        </p:nvSpPr>
        <p:spPr>
          <a:xfrm>
            <a:off x="184042" y="1026695"/>
            <a:ext cx="8649992" cy="5099470"/>
          </a:xfrm>
        </p:spPr>
        <p:txBody>
          <a:bodyPr>
            <a:normAutofit/>
          </a:bodyPr>
          <a:lstStyle/>
          <a:p>
            <a:endParaRPr lang="en-US" sz="2100" b="1" u="sng" dirty="0" smtClean="0"/>
          </a:p>
          <a:p>
            <a:r>
              <a:rPr lang="en-US" sz="2100" b="1" u="sng" dirty="0" smtClean="0"/>
              <a:t>SCALE</a:t>
            </a:r>
          </a:p>
          <a:p>
            <a:endParaRPr lang="en-US" sz="2100" b="1" u="sng" dirty="0" smtClean="0"/>
          </a:p>
          <a:p>
            <a:r>
              <a:rPr lang="en-US" sz="2100" dirty="0" smtClean="0"/>
              <a:t>Some DHS touch points for CJ involved people</a:t>
            </a:r>
          </a:p>
          <a:p>
            <a:pPr lvl="2"/>
            <a:r>
              <a:rPr lang="en-US" sz="2100" dirty="0" smtClean="0"/>
              <a:t>Jail and Transition Teams</a:t>
            </a:r>
          </a:p>
          <a:p>
            <a:pPr lvl="2"/>
            <a:r>
              <a:rPr lang="en-US" sz="2100" dirty="0" smtClean="0"/>
              <a:t>Homeless Outreach Teams (Multi Disciplinary Teams)</a:t>
            </a:r>
          </a:p>
          <a:p>
            <a:pPr lvl="2"/>
            <a:r>
              <a:rPr lang="en-US" sz="2100" dirty="0" smtClean="0"/>
              <a:t>Interim &amp; Permanent Housing Sites</a:t>
            </a:r>
          </a:p>
          <a:p>
            <a:pPr lvl="2"/>
            <a:r>
              <a:rPr lang="en-US" sz="2100" dirty="0" smtClean="0"/>
              <a:t>Intensive Case Management Services</a:t>
            </a:r>
          </a:p>
          <a:p>
            <a:pPr lvl="2"/>
            <a:r>
              <a:rPr lang="en-US" sz="2100" dirty="0" smtClean="0"/>
              <a:t>Probation Centers</a:t>
            </a:r>
          </a:p>
          <a:p>
            <a:pPr lvl="2"/>
            <a:r>
              <a:rPr lang="en-US" sz="2100" dirty="0" smtClean="0"/>
              <a:t>Community Diversion: Law Enforcement Assisted Diversion (LEAD)</a:t>
            </a:r>
          </a:p>
        </p:txBody>
      </p:sp>
      <p:grpSp>
        <p:nvGrpSpPr>
          <p:cNvPr id="4" name="Group 3"/>
          <p:cNvGrpSpPr/>
          <p:nvPr/>
        </p:nvGrpSpPr>
        <p:grpSpPr>
          <a:xfrm>
            <a:off x="0" y="5691188"/>
            <a:ext cx="9144000" cy="1166812"/>
            <a:chOff x="0" y="5691188"/>
            <a:chExt cx="9144000" cy="1166812"/>
          </a:xfrm>
        </p:grpSpPr>
        <p:grpSp>
          <p:nvGrpSpPr>
            <p:cNvPr id="5" name="Group 4"/>
            <p:cNvGrpSpPr/>
            <p:nvPr/>
          </p:nvGrpSpPr>
          <p:grpSpPr>
            <a:xfrm>
              <a:off x="0" y="5691188"/>
              <a:ext cx="9144000" cy="1166812"/>
              <a:chOff x="0" y="5691188"/>
              <a:chExt cx="9144000" cy="1166812"/>
            </a:xfrm>
          </p:grpSpPr>
          <p:sp>
            <p:nvSpPr>
              <p:cNvPr id="7" name="Rectangle 6"/>
              <p:cNvSpPr/>
              <p:nvPr/>
            </p:nvSpPr>
            <p:spPr>
              <a:xfrm>
                <a:off x="0" y="5691188"/>
                <a:ext cx="9144000" cy="1166812"/>
              </a:xfrm>
              <a:prstGeom prst="rect">
                <a:avLst/>
              </a:prstGeom>
              <a:solidFill>
                <a:srgbClr val="152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0" y="5724525"/>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 y="6021388"/>
                <a:ext cx="612775" cy="614362"/>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9475" y="5922963"/>
                <a:ext cx="2590800" cy="812800"/>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141" y="5923810"/>
              <a:ext cx="2588217" cy="757527"/>
            </a:xfrm>
            <a:prstGeom prst="rect">
              <a:avLst/>
            </a:prstGeom>
          </p:spPr>
        </p:pic>
      </p:grpSp>
    </p:spTree>
    <p:extLst>
      <p:ext uri="{BB962C8B-B14F-4D97-AF65-F5344CB8AC3E}">
        <p14:creationId xmlns:p14="http://schemas.microsoft.com/office/powerpoint/2010/main" val="223536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9533" y="1511423"/>
            <a:ext cx="7255565" cy="993911"/>
          </a:xfrm>
        </p:spPr>
        <p:txBody>
          <a:bodyPr>
            <a:noAutofit/>
          </a:bodyPr>
          <a:lstStyle/>
          <a:p>
            <a:pPr algn="ctr"/>
            <a:r>
              <a:rPr lang="en-US" sz="5400" b="0" cap="none" dirty="0" smtClean="0">
                <a:solidFill>
                  <a:schemeClr val="bg1"/>
                </a:solidFill>
              </a:rPr>
              <a:t>Thank you</a:t>
            </a:r>
            <a:br>
              <a:rPr lang="en-US" sz="5400" b="0" cap="none" dirty="0" smtClean="0">
                <a:solidFill>
                  <a:schemeClr val="bg1"/>
                </a:solidFill>
              </a:rPr>
            </a:br>
            <a:r>
              <a:rPr lang="en-US" sz="5400" b="0" dirty="0" smtClean="0">
                <a:solidFill>
                  <a:schemeClr val="bg1"/>
                </a:solidFill>
              </a:rPr>
              <a:t/>
            </a:r>
            <a:br>
              <a:rPr lang="en-US" sz="5400" b="0" dirty="0" smtClean="0">
                <a:solidFill>
                  <a:schemeClr val="bg1"/>
                </a:solidFill>
              </a:rPr>
            </a:br>
            <a:endParaRPr lang="en-US" sz="5400" b="0" dirty="0">
              <a:solidFill>
                <a:schemeClr val="bg1"/>
              </a:solidFill>
            </a:endParaRPr>
          </a:p>
        </p:txBody>
      </p:sp>
      <p:sp>
        <p:nvSpPr>
          <p:cNvPr id="4" name="Subtitle 2"/>
          <p:cNvSpPr txBox="1">
            <a:spLocks/>
          </p:cNvSpPr>
          <p:nvPr/>
        </p:nvSpPr>
        <p:spPr>
          <a:xfrm>
            <a:off x="1197665" y="3518115"/>
            <a:ext cx="6808304" cy="1746761"/>
          </a:xfrm>
          <a:prstGeom prst="rect">
            <a:avLst/>
          </a:prstGeom>
        </p:spPr>
        <p:txBody>
          <a:bodyPr vert="horz" lIns="68580" tIns="34290" rIns="68580" bIns="34290" rtlCol="0">
            <a:normAutofit fontScale="85000" lnSpcReduction="2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ctr"/>
            <a:r>
              <a:rPr lang="en-US" dirty="0" smtClean="0">
                <a:solidFill>
                  <a:schemeClr val="bg1"/>
                </a:solidFill>
                <a:latin typeface="+mj-lt"/>
              </a:rPr>
              <a:t>Shoshanna </a:t>
            </a:r>
            <a:r>
              <a:rPr lang="en-US" dirty="0" smtClean="0">
                <a:solidFill>
                  <a:schemeClr val="bg1"/>
                </a:solidFill>
                <a:latin typeface="+mj-lt"/>
              </a:rPr>
              <a:t>Scholar</a:t>
            </a:r>
          </a:p>
          <a:p>
            <a:pPr algn="ctr"/>
            <a:r>
              <a:rPr lang="en-US" dirty="0" smtClean="0">
                <a:solidFill>
                  <a:schemeClr val="bg1"/>
                </a:solidFill>
                <a:latin typeface="+mj-lt"/>
              </a:rPr>
              <a:t>Director of Community Based Diversion</a:t>
            </a:r>
            <a:endParaRPr lang="en-US" dirty="0" smtClean="0">
              <a:solidFill>
                <a:schemeClr val="bg1"/>
              </a:solidFill>
              <a:latin typeface="+mj-lt"/>
            </a:endParaRPr>
          </a:p>
          <a:p>
            <a:pPr algn="ctr"/>
            <a:r>
              <a:rPr lang="en-US" dirty="0" smtClean="0">
                <a:solidFill>
                  <a:schemeClr val="bg1"/>
                </a:solidFill>
                <a:latin typeface="+mj-lt"/>
              </a:rPr>
              <a:t>Office of Diversion and Reentry</a:t>
            </a:r>
          </a:p>
          <a:p>
            <a:pPr algn="ctr"/>
            <a:r>
              <a:rPr lang="en-US" dirty="0" smtClean="0">
                <a:solidFill>
                  <a:schemeClr val="tx2">
                    <a:lumMod val="75000"/>
                  </a:schemeClr>
                </a:solidFill>
                <a:latin typeface="+mj-lt"/>
                <a:hlinkClick r:id="rId3"/>
              </a:rPr>
              <a:t>sscholar@dhs.lacounty.gov</a:t>
            </a:r>
            <a:endParaRPr lang="en-US" dirty="0" smtClean="0">
              <a:solidFill>
                <a:schemeClr val="tx2">
                  <a:lumMod val="75000"/>
                </a:schemeClr>
              </a:solidFill>
              <a:latin typeface="+mj-lt"/>
            </a:endParaRPr>
          </a:p>
          <a:p>
            <a:pPr algn="ctr"/>
            <a:r>
              <a:rPr lang="en-US" dirty="0" smtClean="0">
                <a:solidFill>
                  <a:schemeClr val="bg1"/>
                </a:solidFill>
                <a:latin typeface="+mj-lt"/>
              </a:rPr>
              <a:t>323.505.2443</a:t>
            </a:r>
            <a:endParaRPr lang="en-US" dirty="0">
              <a:solidFill>
                <a:schemeClr val="bg1"/>
              </a:solidFill>
              <a:latin typeface="+mj-l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51749" y="2786307"/>
            <a:ext cx="1100137" cy="296863"/>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0" y="5691188"/>
            <a:ext cx="9144000" cy="1166812"/>
            <a:chOff x="0" y="5691188"/>
            <a:chExt cx="9144000" cy="1166812"/>
          </a:xfrm>
        </p:grpSpPr>
        <p:grpSp>
          <p:nvGrpSpPr>
            <p:cNvPr id="7" name="Group 6"/>
            <p:cNvGrpSpPr/>
            <p:nvPr/>
          </p:nvGrpSpPr>
          <p:grpSpPr>
            <a:xfrm>
              <a:off x="0" y="5691188"/>
              <a:ext cx="9144000" cy="1166812"/>
              <a:chOff x="0" y="5691188"/>
              <a:chExt cx="9144000" cy="1166812"/>
            </a:xfrm>
          </p:grpSpPr>
          <p:sp>
            <p:nvSpPr>
              <p:cNvPr id="9" name="Rectangle 8"/>
              <p:cNvSpPr/>
              <p:nvPr/>
            </p:nvSpPr>
            <p:spPr>
              <a:xfrm>
                <a:off x="0" y="5691188"/>
                <a:ext cx="9144000" cy="1166812"/>
              </a:xfrm>
              <a:prstGeom prst="rect">
                <a:avLst/>
              </a:prstGeom>
              <a:solidFill>
                <a:srgbClr val="152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0" y="5724525"/>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6700" y="6021388"/>
                <a:ext cx="612775" cy="614362"/>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79475" y="5922963"/>
                <a:ext cx="2590800" cy="812800"/>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1141" y="5923810"/>
              <a:ext cx="2588217" cy="757527"/>
            </a:xfrm>
            <a:prstGeom prst="rect">
              <a:avLst/>
            </a:prstGeom>
          </p:spPr>
        </p:pic>
      </p:grpSp>
    </p:spTree>
    <p:extLst>
      <p:ext uri="{BB962C8B-B14F-4D97-AF65-F5344CB8AC3E}">
        <p14:creationId xmlns:p14="http://schemas.microsoft.com/office/powerpoint/2010/main" val="1285859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Outline</a:t>
            </a:r>
            <a:endParaRPr lang="en-US" dirty="0">
              <a:solidFill>
                <a:schemeClr val="accent2">
                  <a:lumMod val="75000"/>
                </a:schemeClr>
              </a:solidFill>
            </a:endParaRPr>
          </a:p>
        </p:txBody>
      </p:sp>
      <p:sp>
        <p:nvSpPr>
          <p:cNvPr id="3" name="Content Placeholder 2"/>
          <p:cNvSpPr>
            <a:spLocks noGrp="1"/>
          </p:cNvSpPr>
          <p:nvPr>
            <p:ph idx="1"/>
          </p:nvPr>
        </p:nvSpPr>
        <p:spPr>
          <a:xfrm>
            <a:off x="457200" y="1600203"/>
            <a:ext cx="8552158" cy="3794124"/>
          </a:xfrm>
        </p:spPr>
        <p:txBody>
          <a:bodyPr/>
          <a:lstStyle/>
          <a:p>
            <a:r>
              <a:rPr lang="en-US" dirty="0" smtClean="0"/>
              <a:t>National: Incarcerated HIV, Substance Use Disorder</a:t>
            </a:r>
          </a:p>
          <a:p>
            <a:r>
              <a:rPr lang="en-US" dirty="0" smtClean="0"/>
              <a:t>LA County Jails: HIV, SUD</a:t>
            </a:r>
          </a:p>
          <a:p>
            <a:r>
              <a:rPr lang="en-US" dirty="0" smtClean="0"/>
              <a:t>Reentry Risk Profile: North Carolina, Washington State</a:t>
            </a:r>
          </a:p>
          <a:p>
            <a:r>
              <a:rPr lang="en-US" dirty="0" smtClean="0"/>
              <a:t>LAC Jail Overdose Prevention Response (OPR) Needs Assessment</a:t>
            </a:r>
          </a:p>
          <a:p>
            <a:r>
              <a:rPr lang="en-US" dirty="0" smtClean="0"/>
              <a:t>LAC OPR Program Model</a:t>
            </a:r>
            <a:endParaRPr lang="en-US" dirty="0"/>
          </a:p>
          <a:p>
            <a:r>
              <a:rPr lang="en-US" dirty="0" smtClean="0"/>
              <a:t>First week </a:t>
            </a:r>
          </a:p>
          <a:p>
            <a:r>
              <a:rPr lang="en-US" dirty="0" smtClean="0"/>
              <a:t>What’s Next</a:t>
            </a:r>
          </a:p>
          <a:p>
            <a:endParaRPr lang="en-US" dirty="0" smtClean="0"/>
          </a:p>
          <a:p>
            <a:endParaRPr lang="en-US" dirty="0"/>
          </a:p>
        </p:txBody>
      </p:sp>
      <p:grpSp>
        <p:nvGrpSpPr>
          <p:cNvPr id="5" name="Group 4"/>
          <p:cNvGrpSpPr/>
          <p:nvPr/>
        </p:nvGrpSpPr>
        <p:grpSpPr>
          <a:xfrm>
            <a:off x="0" y="5691188"/>
            <a:ext cx="9144000" cy="1166812"/>
            <a:chOff x="0" y="5691188"/>
            <a:chExt cx="9144000" cy="1166812"/>
          </a:xfrm>
        </p:grpSpPr>
        <p:grpSp>
          <p:nvGrpSpPr>
            <p:cNvPr id="6" name="Group 5"/>
            <p:cNvGrpSpPr/>
            <p:nvPr/>
          </p:nvGrpSpPr>
          <p:grpSpPr>
            <a:xfrm>
              <a:off x="0" y="5691188"/>
              <a:ext cx="9144000" cy="1166812"/>
              <a:chOff x="0" y="5691188"/>
              <a:chExt cx="9144000" cy="1166812"/>
            </a:xfrm>
          </p:grpSpPr>
          <p:sp>
            <p:nvSpPr>
              <p:cNvPr id="8" name="Rectangle 7"/>
              <p:cNvSpPr/>
              <p:nvPr/>
            </p:nvSpPr>
            <p:spPr>
              <a:xfrm>
                <a:off x="0" y="5691188"/>
                <a:ext cx="9144000" cy="1166812"/>
              </a:xfrm>
              <a:prstGeom prst="rect">
                <a:avLst/>
              </a:prstGeom>
              <a:solidFill>
                <a:srgbClr val="152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p:cNvCxnSpPr/>
              <p:nvPr/>
            </p:nvCxnSpPr>
            <p:spPr>
              <a:xfrm>
                <a:off x="0" y="5724525"/>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 y="6021388"/>
                <a:ext cx="612775" cy="614362"/>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9475" y="5922963"/>
                <a:ext cx="2590800" cy="812800"/>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141" y="5923810"/>
              <a:ext cx="2588217" cy="757527"/>
            </a:xfrm>
            <a:prstGeom prst="rect">
              <a:avLst/>
            </a:prstGeom>
          </p:spPr>
        </p:pic>
      </p:grpSp>
    </p:spTree>
    <p:extLst>
      <p:ext uri="{BB962C8B-B14F-4D97-AF65-F5344CB8AC3E}">
        <p14:creationId xmlns:p14="http://schemas.microsoft.com/office/powerpoint/2010/main" val="1706778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Partners</a:t>
            </a:r>
            <a:endParaRPr lang="en-US" dirty="0">
              <a:solidFill>
                <a:schemeClr val="accent2">
                  <a:lumMod val="75000"/>
                </a:schemeClr>
              </a:solidFill>
            </a:endParaRPr>
          </a:p>
        </p:txBody>
      </p:sp>
      <p:sp>
        <p:nvSpPr>
          <p:cNvPr id="3" name="Content Placeholder 2"/>
          <p:cNvSpPr>
            <a:spLocks noGrp="1"/>
          </p:cNvSpPr>
          <p:nvPr>
            <p:ph idx="1"/>
          </p:nvPr>
        </p:nvSpPr>
        <p:spPr>
          <a:xfrm>
            <a:off x="266700" y="1090864"/>
            <a:ext cx="8420100" cy="5035302"/>
          </a:xfrm>
        </p:spPr>
        <p:txBody>
          <a:bodyPr/>
          <a:lstStyle/>
          <a:p>
            <a:pPr>
              <a:lnSpc>
                <a:spcPct val="150000"/>
              </a:lnSpc>
            </a:pPr>
            <a:r>
              <a:rPr lang="en-US" dirty="0"/>
              <a:t>Los Angeles County Sherriff’s Department</a:t>
            </a:r>
          </a:p>
          <a:p>
            <a:pPr>
              <a:lnSpc>
                <a:spcPct val="150000"/>
              </a:lnSpc>
            </a:pPr>
            <a:r>
              <a:rPr lang="en-US" dirty="0" smtClean="0"/>
              <a:t>Department of Public Health: Substance Abuse Prevention and Control, </a:t>
            </a:r>
            <a:r>
              <a:rPr lang="en-US" dirty="0" err="1" smtClean="0"/>
              <a:t>SafeMed</a:t>
            </a:r>
            <a:r>
              <a:rPr lang="en-US" dirty="0" smtClean="0"/>
              <a:t> LA</a:t>
            </a:r>
          </a:p>
          <a:p>
            <a:pPr>
              <a:lnSpc>
                <a:spcPct val="150000"/>
              </a:lnSpc>
            </a:pPr>
            <a:r>
              <a:rPr lang="en-US" dirty="0" smtClean="0"/>
              <a:t>DHS </a:t>
            </a:r>
            <a:r>
              <a:rPr lang="en-US" dirty="0"/>
              <a:t>Partners: Correctional Health Services, Whole Person Care, Office of Diversion and Reentry, Housing for Health</a:t>
            </a:r>
          </a:p>
          <a:p>
            <a:pPr>
              <a:lnSpc>
                <a:spcPct val="150000"/>
              </a:lnSpc>
            </a:pPr>
            <a:r>
              <a:rPr lang="en-US" dirty="0" smtClean="0"/>
              <a:t>LA County HEART Collaborative</a:t>
            </a:r>
          </a:p>
          <a:p>
            <a:pPr>
              <a:lnSpc>
                <a:spcPct val="150000"/>
              </a:lnSpc>
            </a:pPr>
            <a:r>
              <a:rPr lang="en-US" dirty="0" smtClean="0"/>
              <a:t>California Department of Public Health</a:t>
            </a:r>
          </a:p>
        </p:txBody>
      </p:sp>
      <p:grpSp>
        <p:nvGrpSpPr>
          <p:cNvPr id="5" name="Group 4"/>
          <p:cNvGrpSpPr/>
          <p:nvPr/>
        </p:nvGrpSpPr>
        <p:grpSpPr>
          <a:xfrm>
            <a:off x="0" y="5691188"/>
            <a:ext cx="9144000" cy="1166812"/>
            <a:chOff x="0" y="5691188"/>
            <a:chExt cx="9144000" cy="1166812"/>
          </a:xfrm>
        </p:grpSpPr>
        <p:grpSp>
          <p:nvGrpSpPr>
            <p:cNvPr id="6" name="Group 5"/>
            <p:cNvGrpSpPr/>
            <p:nvPr/>
          </p:nvGrpSpPr>
          <p:grpSpPr>
            <a:xfrm>
              <a:off x="0" y="5691188"/>
              <a:ext cx="9144000" cy="1166812"/>
              <a:chOff x="0" y="5691188"/>
              <a:chExt cx="9144000" cy="1166812"/>
            </a:xfrm>
          </p:grpSpPr>
          <p:sp>
            <p:nvSpPr>
              <p:cNvPr id="8" name="Rectangle 7"/>
              <p:cNvSpPr/>
              <p:nvPr/>
            </p:nvSpPr>
            <p:spPr>
              <a:xfrm>
                <a:off x="0" y="5691188"/>
                <a:ext cx="9144000" cy="1166812"/>
              </a:xfrm>
              <a:prstGeom prst="rect">
                <a:avLst/>
              </a:prstGeom>
              <a:solidFill>
                <a:srgbClr val="152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p:cNvCxnSpPr/>
              <p:nvPr/>
            </p:nvCxnSpPr>
            <p:spPr>
              <a:xfrm>
                <a:off x="0" y="5724525"/>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 y="6021388"/>
                <a:ext cx="612775" cy="614362"/>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9475" y="5922963"/>
                <a:ext cx="2590800" cy="812800"/>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141" y="5923810"/>
              <a:ext cx="2588217" cy="757527"/>
            </a:xfrm>
            <a:prstGeom prst="rect">
              <a:avLst/>
            </a:prstGeom>
          </p:spPr>
        </p:pic>
      </p:grpSp>
    </p:spTree>
    <p:extLst>
      <p:ext uri="{BB962C8B-B14F-4D97-AF65-F5344CB8AC3E}">
        <p14:creationId xmlns:p14="http://schemas.microsoft.com/office/powerpoint/2010/main" val="665774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2">
                    <a:lumMod val="75000"/>
                  </a:schemeClr>
                </a:solidFill>
              </a:rPr>
              <a:t>Incarcerated People: </a:t>
            </a:r>
            <a:r>
              <a:rPr lang="en-US" sz="3200" dirty="0">
                <a:solidFill>
                  <a:schemeClr val="accent2">
                    <a:lumMod val="75000"/>
                  </a:schemeClr>
                </a:solidFill>
              </a:rPr>
              <a:t>HIV and </a:t>
            </a:r>
            <a:r>
              <a:rPr lang="en-US" sz="3200" dirty="0" smtClean="0">
                <a:solidFill>
                  <a:schemeClr val="accent2">
                    <a:lumMod val="75000"/>
                  </a:schemeClr>
                </a:solidFill>
              </a:rPr>
              <a:t>SUD</a:t>
            </a:r>
            <a:endParaRPr lang="en-US" dirty="0">
              <a:solidFill>
                <a:schemeClr val="accent2">
                  <a:lumMod val="75000"/>
                </a:schemeClr>
              </a:solidFill>
            </a:endParaRPr>
          </a:p>
        </p:txBody>
      </p:sp>
      <p:sp>
        <p:nvSpPr>
          <p:cNvPr id="3" name="Text Placeholder 2"/>
          <p:cNvSpPr>
            <a:spLocks noGrp="1"/>
          </p:cNvSpPr>
          <p:nvPr>
            <p:ph type="body" idx="1"/>
          </p:nvPr>
        </p:nvSpPr>
        <p:spPr>
          <a:xfrm>
            <a:off x="457200" y="1374693"/>
            <a:ext cx="4040188" cy="639762"/>
          </a:xfrm>
        </p:spPr>
        <p:txBody>
          <a:bodyPr/>
          <a:lstStyle/>
          <a:p>
            <a:r>
              <a:rPr lang="en-US" sz="2100" dirty="0" smtClean="0"/>
              <a:t>Substance Use Disorder (2007-2009)</a:t>
            </a:r>
            <a:endParaRPr lang="en-US" sz="2100" dirty="0"/>
          </a:p>
        </p:txBody>
      </p:sp>
      <p:sp>
        <p:nvSpPr>
          <p:cNvPr id="4" name="Content Placeholder 3"/>
          <p:cNvSpPr>
            <a:spLocks noGrp="1"/>
          </p:cNvSpPr>
          <p:nvPr>
            <p:ph sz="half" idx="2"/>
          </p:nvPr>
        </p:nvSpPr>
        <p:spPr>
          <a:xfrm>
            <a:off x="457200" y="2030497"/>
            <a:ext cx="4040188" cy="3951288"/>
          </a:xfrm>
        </p:spPr>
        <p:txBody>
          <a:bodyPr/>
          <a:lstStyle/>
          <a:p>
            <a:endParaRPr lang="en-US" sz="2100" dirty="0"/>
          </a:p>
          <a:p>
            <a:r>
              <a:rPr lang="en-US" sz="2100" dirty="0"/>
              <a:t>58% of state prisoners and </a:t>
            </a:r>
            <a:r>
              <a:rPr lang="en-US" sz="2100" dirty="0" smtClean="0"/>
              <a:t>63% </a:t>
            </a:r>
            <a:r>
              <a:rPr lang="en-US" sz="2100" dirty="0"/>
              <a:t>of sentenced jail inmates met the criteria for drug dependence or abuse. </a:t>
            </a:r>
          </a:p>
          <a:p>
            <a:endParaRPr lang="en-US" sz="2100" dirty="0"/>
          </a:p>
          <a:p>
            <a:r>
              <a:rPr lang="en-US" sz="2100" dirty="0"/>
              <a:t>10 to </a:t>
            </a:r>
            <a:r>
              <a:rPr lang="en-US" sz="2100" dirty="0" smtClean="0"/>
              <a:t>12x </a:t>
            </a:r>
            <a:r>
              <a:rPr lang="en-US" sz="2100" dirty="0"/>
              <a:t>higher than U.S. adult population </a:t>
            </a:r>
            <a:r>
              <a:rPr lang="en-US" sz="2100" dirty="0" smtClean="0"/>
              <a:t>with </a:t>
            </a:r>
            <a:r>
              <a:rPr lang="en-US" sz="2100" dirty="0"/>
              <a:t>similar </a:t>
            </a:r>
            <a:r>
              <a:rPr lang="en-US" sz="2100" dirty="0" smtClean="0"/>
              <a:t>demographic background who met these SUD criteria.</a:t>
            </a:r>
            <a:endParaRPr lang="en-US" sz="2100" dirty="0"/>
          </a:p>
          <a:p>
            <a:endParaRPr lang="en-US" sz="2100" dirty="0"/>
          </a:p>
          <a:p>
            <a:endParaRPr lang="en-US" sz="2100" dirty="0"/>
          </a:p>
        </p:txBody>
      </p:sp>
      <p:sp>
        <p:nvSpPr>
          <p:cNvPr id="5" name="Text Placeholder 4"/>
          <p:cNvSpPr>
            <a:spLocks noGrp="1"/>
          </p:cNvSpPr>
          <p:nvPr>
            <p:ph type="body" sz="quarter" idx="3"/>
          </p:nvPr>
        </p:nvSpPr>
        <p:spPr>
          <a:xfrm>
            <a:off x="4645026" y="1310525"/>
            <a:ext cx="4041775" cy="639762"/>
          </a:xfrm>
        </p:spPr>
        <p:txBody>
          <a:bodyPr/>
          <a:lstStyle/>
          <a:p>
            <a:r>
              <a:rPr lang="en-US" sz="2100" dirty="0" smtClean="0"/>
              <a:t>HIV </a:t>
            </a:r>
            <a:r>
              <a:rPr lang="en-US" sz="2100" dirty="0"/>
              <a:t>(</a:t>
            </a:r>
            <a:r>
              <a:rPr lang="en-US" sz="2100" dirty="0" smtClean="0"/>
              <a:t>2001-2010</a:t>
            </a:r>
            <a:r>
              <a:rPr lang="en-US" sz="2100" dirty="0"/>
              <a:t>)</a:t>
            </a:r>
            <a:endParaRPr lang="en-US" sz="2100" dirty="0" smtClean="0"/>
          </a:p>
        </p:txBody>
      </p:sp>
      <p:sp>
        <p:nvSpPr>
          <p:cNvPr id="6" name="Content Placeholder 5"/>
          <p:cNvSpPr>
            <a:spLocks noGrp="1"/>
          </p:cNvSpPr>
          <p:nvPr>
            <p:ph sz="quarter" idx="4"/>
          </p:nvPr>
        </p:nvSpPr>
        <p:spPr>
          <a:xfrm>
            <a:off x="4645026" y="2078623"/>
            <a:ext cx="4041775" cy="3951288"/>
          </a:xfrm>
        </p:spPr>
        <p:txBody>
          <a:bodyPr/>
          <a:lstStyle/>
          <a:p>
            <a:endParaRPr lang="en-US" sz="2100" dirty="0" smtClean="0"/>
          </a:p>
          <a:p>
            <a:r>
              <a:rPr lang="en-US" sz="2100" dirty="0" smtClean="0"/>
              <a:t>HIV </a:t>
            </a:r>
            <a:r>
              <a:rPr lang="en-US" sz="2100" dirty="0" err="1"/>
              <a:t>seroprevalence</a:t>
            </a:r>
            <a:r>
              <a:rPr lang="en-US" sz="2100" dirty="0"/>
              <a:t> among incarcerated individuals is 1.5%.</a:t>
            </a:r>
          </a:p>
          <a:p>
            <a:endParaRPr lang="en-US" sz="2100" dirty="0"/>
          </a:p>
          <a:p>
            <a:r>
              <a:rPr lang="en-US" sz="2100" dirty="0"/>
              <a:t>Approximately </a:t>
            </a:r>
            <a:r>
              <a:rPr lang="en-US" sz="2100" dirty="0" smtClean="0"/>
              <a:t>3x greater </a:t>
            </a:r>
            <a:r>
              <a:rPr lang="en-US" sz="2100" dirty="0"/>
              <a:t>than among the general U.S. population</a:t>
            </a:r>
            <a:r>
              <a:rPr lang="en-US" sz="2100" dirty="0" smtClean="0"/>
              <a:t>.</a:t>
            </a:r>
            <a:endParaRPr lang="en-US" sz="2100" dirty="0"/>
          </a:p>
          <a:p>
            <a:endParaRPr lang="en-US" sz="2100" dirty="0"/>
          </a:p>
        </p:txBody>
      </p:sp>
      <p:grpSp>
        <p:nvGrpSpPr>
          <p:cNvPr id="7" name="Group 6"/>
          <p:cNvGrpSpPr/>
          <p:nvPr/>
        </p:nvGrpSpPr>
        <p:grpSpPr>
          <a:xfrm>
            <a:off x="0" y="5691188"/>
            <a:ext cx="9144000" cy="1166812"/>
            <a:chOff x="0" y="5691188"/>
            <a:chExt cx="9144000" cy="1166812"/>
          </a:xfrm>
        </p:grpSpPr>
        <p:grpSp>
          <p:nvGrpSpPr>
            <p:cNvPr id="8" name="Group 7"/>
            <p:cNvGrpSpPr/>
            <p:nvPr/>
          </p:nvGrpSpPr>
          <p:grpSpPr>
            <a:xfrm>
              <a:off x="0" y="5691188"/>
              <a:ext cx="9144000" cy="1166812"/>
              <a:chOff x="0" y="5691188"/>
              <a:chExt cx="9144000" cy="1166812"/>
            </a:xfrm>
          </p:grpSpPr>
          <p:sp>
            <p:nvSpPr>
              <p:cNvPr id="10" name="Rectangle 9"/>
              <p:cNvSpPr/>
              <p:nvPr/>
            </p:nvSpPr>
            <p:spPr>
              <a:xfrm>
                <a:off x="0" y="5691188"/>
                <a:ext cx="9144000" cy="1166812"/>
              </a:xfrm>
              <a:prstGeom prst="rect">
                <a:avLst/>
              </a:prstGeom>
              <a:solidFill>
                <a:srgbClr val="152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a:off x="0" y="5724525"/>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6021388"/>
                <a:ext cx="612775" cy="614362"/>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9475" y="5922963"/>
                <a:ext cx="2590800" cy="812800"/>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141" y="5923810"/>
              <a:ext cx="2588217" cy="757527"/>
            </a:xfrm>
            <a:prstGeom prst="rect">
              <a:avLst/>
            </a:prstGeom>
          </p:spPr>
        </p:pic>
      </p:grpSp>
    </p:spTree>
    <p:extLst>
      <p:ext uri="{BB962C8B-B14F-4D97-AF65-F5344CB8AC3E}">
        <p14:creationId xmlns:p14="http://schemas.microsoft.com/office/powerpoint/2010/main" val="1571240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48215" y="334537"/>
            <a:ext cx="6667035" cy="65759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3600" dirty="0" smtClean="0">
                <a:solidFill>
                  <a:schemeClr val="accent2">
                    <a:lumMod val="75000"/>
                  </a:schemeClr>
                </a:solidFill>
              </a:rPr>
              <a:t>LA County Jails</a:t>
            </a:r>
            <a:endParaRPr lang="en-US" sz="3600" dirty="0">
              <a:solidFill>
                <a:schemeClr val="accent2">
                  <a:lumMod val="75000"/>
                </a:schemeClr>
              </a:solidFill>
            </a:endParaRPr>
          </a:p>
        </p:txBody>
      </p:sp>
      <p:sp>
        <p:nvSpPr>
          <p:cNvPr id="4" name="Content Placeholder 2"/>
          <p:cNvSpPr txBox="1">
            <a:spLocks/>
          </p:cNvSpPr>
          <p:nvPr/>
        </p:nvSpPr>
        <p:spPr>
          <a:xfrm>
            <a:off x="266700" y="1547026"/>
            <a:ext cx="8742657" cy="4237098"/>
          </a:xfrm>
          <a:prstGeom prst="rect">
            <a:avLst/>
          </a:prstGeom>
        </p:spPr>
        <p:txBody>
          <a:bodyPr numCol="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endParaRPr lang="en-US" sz="2400" dirty="0" smtClean="0">
              <a:solidFill>
                <a:prstClr val="black"/>
              </a:solidFill>
              <a:latin typeface="Calibri" charset="0"/>
              <a:ea typeface="Calibri" charset="0"/>
              <a:cs typeface="Calibri" charset="0"/>
            </a:endParaRPr>
          </a:p>
        </p:txBody>
      </p:sp>
      <p:grpSp>
        <p:nvGrpSpPr>
          <p:cNvPr id="15" name="Group 14"/>
          <p:cNvGrpSpPr/>
          <p:nvPr/>
        </p:nvGrpSpPr>
        <p:grpSpPr>
          <a:xfrm>
            <a:off x="0" y="5691188"/>
            <a:ext cx="9144000" cy="1166812"/>
            <a:chOff x="0" y="5691188"/>
            <a:chExt cx="9144000" cy="1166812"/>
          </a:xfrm>
        </p:grpSpPr>
        <p:grpSp>
          <p:nvGrpSpPr>
            <p:cNvPr id="5" name="Group 4"/>
            <p:cNvGrpSpPr/>
            <p:nvPr/>
          </p:nvGrpSpPr>
          <p:grpSpPr>
            <a:xfrm>
              <a:off x="0" y="5691188"/>
              <a:ext cx="9144000" cy="1166812"/>
              <a:chOff x="0" y="5691188"/>
              <a:chExt cx="9144000" cy="1166812"/>
            </a:xfrm>
          </p:grpSpPr>
          <p:sp>
            <p:nvSpPr>
              <p:cNvPr id="6" name="Rectangle 5"/>
              <p:cNvSpPr/>
              <p:nvPr/>
            </p:nvSpPr>
            <p:spPr>
              <a:xfrm>
                <a:off x="0" y="5691188"/>
                <a:ext cx="9144000" cy="1166812"/>
              </a:xfrm>
              <a:prstGeom prst="rect">
                <a:avLst/>
              </a:prstGeom>
              <a:solidFill>
                <a:srgbClr val="152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5724525"/>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6021388"/>
                <a:ext cx="612775" cy="614362"/>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9475" y="5922963"/>
                <a:ext cx="2590800" cy="812800"/>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141" y="5923810"/>
              <a:ext cx="2588217" cy="757527"/>
            </a:xfrm>
            <a:prstGeom prst="rect">
              <a:avLst/>
            </a:prstGeom>
          </p:spPr>
        </p:pic>
      </p:grpSp>
      <p:sp>
        <p:nvSpPr>
          <p:cNvPr id="10" name="TextBox 9"/>
          <p:cNvSpPr txBox="1"/>
          <p:nvPr/>
        </p:nvSpPr>
        <p:spPr>
          <a:xfrm>
            <a:off x="443408" y="1122936"/>
            <a:ext cx="7978697" cy="3785652"/>
          </a:xfrm>
          <a:prstGeom prst="rect">
            <a:avLst/>
          </a:prstGeom>
          <a:noFill/>
        </p:spPr>
        <p:txBody>
          <a:bodyPr wrap="square" rtlCol="0">
            <a:spAutoFit/>
          </a:bodyPr>
          <a:lstStyle/>
          <a:p>
            <a:r>
              <a:rPr lang="en-US" sz="2400" dirty="0" smtClean="0"/>
              <a:t>2017 </a:t>
            </a:r>
            <a:r>
              <a:rPr lang="en-US" sz="2400" dirty="0"/>
              <a:t>-  110,941 bookings </a:t>
            </a:r>
            <a:r>
              <a:rPr lang="en-US" sz="2400" dirty="0" smtClean="0"/>
              <a:t>(multiple bookings; 1/3 </a:t>
            </a:r>
            <a:r>
              <a:rPr lang="en-US" sz="2400" dirty="0"/>
              <a:t>of arrests</a:t>
            </a:r>
            <a:r>
              <a:rPr lang="en-US" sz="2400" dirty="0" smtClean="0"/>
              <a:t>)</a:t>
            </a:r>
          </a:p>
          <a:p>
            <a:endParaRPr lang="en-US" sz="2400" dirty="0" smtClean="0"/>
          </a:p>
          <a:p>
            <a:r>
              <a:rPr lang="en-US" sz="2400" dirty="0" smtClean="0"/>
              <a:t>17,120 average daily census (2018)</a:t>
            </a:r>
          </a:p>
          <a:p>
            <a:endParaRPr lang="en-US" sz="2400" dirty="0" smtClean="0"/>
          </a:p>
          <a:p>
            <a:r>
              <a:rPr lang="en-US" sz="2400" dirty="0"/>
              <a:t>2.5-3% HIV+ = 471 people (DHS/ CHS estimate)</a:t>
            </a:r>
          </a:p>
          <a:p>
            <a:endParaRPr lang="en-US" sz="2400" dirty="0" smtClean="0"/>
          </a:p>
          <a:p>
            <a:r>
              <a:rPr lang="en-US" sz="2400" dirty="0" smtClean="0"/>
              <a:t>68% SUD = 11,641 people (national %; local data soon)</a:t>
            </a:r>
          </a:p>
          <a:p>
            <a:pPr marL="285750" indent="-285750">
              <a:buFontTx/>
              <a:buChar char="-"/>
            </a:pPr>
            <a:endParaRPr lang="en-US" sz="2400" dirty="0" smtClean="0"/>
          </a:p>
          <a:p>
            <a:endParaRPr lang="en-US" sz="2400" dirty="0" smtClean="0"/>
          </a:p>
          <a:p>
            <a:r>
              <a:rPr lang="en-US" sz="2400" dirty="0" smtClean="0"/>
              <a:t> </a:t>
            </a:r>
          </a:p>
        </p:txBody>
      </p:sp>
    </p:spTree>
    <p:extLst>
      <p:ext uri="{BB962C8B-B14F-4D97-AF65-F5344CB8AC3E}">
        <p14:creationId xmlns:p14="http://schemas.microsoft.com/office/powerpoint/2010/main" val="1338566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1537855"/>
            <a:ext cx="8440882" cy="4431983"/>
          </a:xfrm>
          <a:prstGeom prst="rect">
            <a:avLst/>
          </a:prstGeom>
        </p:spPr>
        <p:txBody>
          <a:bodyPr wrap="square">
            <a:spAutoFit/>
          </a:bodyPr>
          <a:lstStyle/>
          <a:p>
            <a:r>
              <a:rPr lang="en-US" sz="2100" dirty="0" smtClean="0">
                <a:solidFill>
                  <a:srgbClr val="000000"/>
                </a:solidFill>
                <a:latin typeface="+mj-lt"/>
              </a:rPr>
              <a:t>230,000 </a:t>
            </a:r>
            <a:r>
              <a:rPr lang="en-US" sz="2100" dirty="0">
                <a:solidFill>
                  <a:srgbClr val="000000"/>
                </a:solidFill>
                <a:latin typeface="+mj-lt"/>
              </a:rPr>
              <a:t>former inmates in North Carolina </a:t>
            </a:r>
            <a:r>
              <a:rPr lang="en-US" sz="2100" dirty="0" smtClean="0">
                <a:solidFill>
                  <a:srgbClr val="000000"/>
                </a:solidFill>
                <a:latin typeface="+mj-lt"/>
              </a:rPr>
              <a:t>released 2000-2015 to NC general population.</a:t>
            </a:r>
          </a:p>
          <a:p>
            <a:endParaRPr lang="en-US" sz="2100" dirty="0" smtClean="0">
              <a:solidFill>
                <a:srgbClr val="000000"/>
              </a:solidFill>
              <a:latin typeface="+mj-lt"/>
            </a:endParaRPr>
          </a:p>
          <a:p>
            <a:r>
              <a:rPr lang="en-US" sz="2100" dirty="0">
                <a:latin typeface="+mj-lt"/>
              </a:rPr>
              <a:t>At 2-weeks, 1-year, and complete follow-up after release, the </a:t>
            </a:r>
            <a:r>
              <a:rPr lang="en-US" sz="2100" dirty="0" smtClean="0">
                <a:latin typeface="+mj-lt"/>
              </a:rPr>
              <a:t>respective Opioid Overdose Death risk </a:t>
            </a:r>
            <a:r>
              <a:rPr lang="en-US" sz="2100" dirty="0">
                <a:latin typeface="+mj-lt"/>
              </a:rPr>
              <a:t>among former inmates was </a:t>
            </a:r>
            <a:r>
              <a:rPr lang="en-US" sz="2100" dirty="0" smtClean="0">
                <a:latin typeface="+mj-lt"/>
              </a:rPr>
              <a:t>40x, 11x, </a:t>
            </a:r>
            <a:r>
              <a:rPr lang="en-US" sz="2100" dirty="0">
                <a:latin typeface="+mj-lt"/>
              </a:rPr>
              <a:t>and </a:t>
            </a:r>
            <a:r>
              <a:rPr lang="en-US" sz="2100" dirty="0" smtClean="0">
                <a:latin typeface="+mj-lt"/>
              </a:rPr>
              <a:t>8.3x as </a:t>
            </a:r>
            <a:r>
              <a:rPr lang="en-US" sz="2100" dirty="0">
                <a:latin typeface="+mj-lt"/>
              </a:rPr>
              <a:t>high as general NC </a:t>
            </a:r>
            <a:r>
              <a:rPr lang="en-US" sz="2100" dirty="0" smtClean="0">
                <a:latin typeface="+mj-lt"/>
              </a:rPr>
              <a:t>resident.</a:t>
            </a:r>
          </a:p>
          <a:p>
            <a:endParaRPr lang="en-US" sz="2100" dirty="0">
              <a:latin typeface="+mj-lt"/>
            </a:endParaRPr>
          </a:p>
          <a:p>
            <a:r>
              <a:rPr lang="en-US" sz="2100" dirty="0" smtClean="0">
                <a:latin typeface="+mj-lt"/>
              </a:rPr>
              <a:t>Heroin </a:t>
            </a:r>
            <a:r>
              <a:rPr lang="en-US" sz="2100" dirty="0">
                <a:latin typeface="+mj-lt"/>
              </a:rPr>
              <a:t>overdose death risk among former inmates was </a:t>
            </a:r>
            <a:r>
              <a:rPr lang="en-US" sz="2100" dirty="0" smtClean="0">
                <a:latin typeface="+mj-lt"/>
              </a:rPr>
              <a:t>74x, 18x and 14x as </a:t>
            </a:r>
            <a:r>
              <a:rPr lang="en-US" sz="2100" dirty="0">
                <a:latin typeface="+mj-lt"/>
              </a:rPr>
              <a:t>high as general NC </a:t>
            </a:r>
            <a:r>
              <a:rPr lang="en-US" sz="2100" dirty="0" smtClean="0">
                <a:latin typeface="+mj-lt"/>
              </a:rPr>
              <a:t>residents</a:t>
            </a:r>
            <a:r>
              <a:rPr lang="en-US" sz="2100" dirty="0">
                <a:latin typeface="+mj-lt"/>
              </a:rPr>
              <a:t>.</a:t>
            </a:r>
          </a:p>
          <a:p>
            <a:endParaRPr lang="en-US" sz="2100" dirty="0">
              <a:solidFill>
                <a:srgbClr val="000000"/>
              </a:solidFill>
              <a:latin typeface="+mj-lt"/>
            </a:endParaRPr>
          </a:p>
          <a:p>
            <a:endParaRPr lang="en-US" dirty="0" smtClean="0">
              <a:solidFill>
                <a:srgbClr val="000000"/>
              </a:solidFill>
              <a:latin typeface="Calibri" charset="0"/>
            </a:endParaRPr>
          </a:p>
          <a:p>
            <a:endParaRPr lang="en-US" dirty="0">
              <a:solidFill>
                <a:srgbClr val="000000"/>
              </a:solidFill>
              <a:latin typeface="Calibri" charset="0"/>
            </a:endParaRPr>
          </a:p>
          <a:p>
            <a:endParaRPr lang="en-US" dirty="0" smtClean="0"/>
          </a:p>
          <a:p>
            <a:endParaRPr lang="en-US" dirty="0"/>
          </a:p>
        </p:txBody>
      </p:sp>
      <p:sp>
        <p:nvSpPr>
          <p:cNvPr id="3" name="TextBox 2"/>
          <p:cNvSpPr txBox="1"/>
          <p:nvPr/>
        </p:nvSpPr>
        <p:spPr>
          <a:xfrm>
            <a:off x="0" y="4836764"/>
            <a:ext cx="9144000" cy="738664"/>
          </a:xfrm>
          <a:prstGeom prst="rect">
            <a:avLst/>
          </a:prstGeom>
          <a:noFill/>
        </p:spPr>
        <p:txBody>
          <a:bodyPr wrap="square" rtlCol="0">
            <a:spAutoFit/>
          </a:bodyPr>
          <a:lstStyle/>
          <a:p>
            <a:r>
              <a:rPr lang="en-US" sz="1400" dirty="0" err="1" smtClean="0"/>
              <a:t>Shabbar</a:t>
            </a:r>
            <a:r>
              <a:rPr lang="en-US" sz="1400" dirty="0" smtClean="0"/>
              <a:t> </a:t>
            </a:r>
            <a:r>
              <a:rPr lang="en-US" sz="1400" dirty="0" err="1"/>
              <a:t>I.Ranapurwala</a:t>
            </a:r>
            <a:r>
              <a:rPr lang="en-US" sz="1400" dirty="0"/>
              <a:t>, PhD, MPH, Meghan E. Shanahan, PhD, </a:t>
            </a:r>
            <a:r>
              <a:rPr lang="en-US" sz="1400" dirty="0" err="1"/>
              <a:t>Apostolos</a:t>
            </a:r>
            <a:r>
              <a:rPr lang="en-US" sz="1400" dirty="0"/>
              <a:t> A. </a:t>
            </a:r>
            <a:r>
              <a:rPr lang="en-US" sz="1400" dirty="0" err="1"/>
              <a:t>Alexandridis</a:t>
            </a:r>
            <a:r>
              <a:rPr lang="en-US" sz="1400" dirty="0"/>
              <a:t>, MPH, Scott K. </a:t>
            </a:r>
            <a:r>
              <a:rPr lang="en-US" sz="1400" dirty="0" err="1"/>
              <a:t>Proescholdbell</a:t>
            </a:r>
            <a:r>
              <a:rPr lang="en-US" sz="1400" dirty="0"/>
              <a:t>, MPH, Rebecca B. </a:t>
            </a:r>
            <a:r>
              <a:rPr lang="en-US" sz="1400" dirty="0" err="1"/>
              <a:t>Naumann</a:t>
            </a:r>
            <a:r>
              <a:rPr lang="en-US" sz="1400" dirty="0"/>
              <a:t>, PhD, MPH, Daniel Edwards Jr, MRP, and Stephen W. Marshall, PhD, </a:t>
            </a:r>
            <a:r>
              <a:rPr lang="en-US" sz="1400" dirty="0" smtClean="0"/>
              <a:t>MPH; </a:t>
            </a:r>
            <a:r>
              <a:rPr lang="en-US" sz="1400" dirty="0"/>
              <a:t>AJPH, 7/19/2108: Opioid Overdose Mortality Among Former North Carolina Inmates: 2000–2015 </a:t>
            </a:r>
            <a:r>
              <a:rPr lang="en-US" sz="1400" dirty="0" smtClean="0"/>
              <a:t> </a:t>
            </a:r>
            <a:endParaRPr lang="en-US" sz="1400" dirty="0"/>
          </a:p>
        </p:txBody>
      </p:sp>
      <p:sp>
        <p:nvSpPr>
          <p:cNvPr id="5" name="Title 1"/>
          <p:cNvSpPr txBox="1">
            <a:spLocks/>
          </p:cNvSpPr>
          <p:nvPr/>
        </p:nvSpPr>
        <p:spPr>
          <a:xfrm>
            <a:off x="415637" y="289828"/>
            <a:ext cx="8437418" cy="65759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3600" dirty="0" smtClean="0">
                <a:solidFill>
                  <a:schemeClr val="accent2">
                    <a:lumMod val="75000"/>
                  </a:schemeClr>
                </a:solidFill>
              </a:rPr>
              <a:t>NC Opioid Overdose Mortality Among Former Inmates 2000-2015</a:t>
            </a:r>
            <a:endParaRPr lang="en-US" sz="3600" dirty="0">
              <a:solidFill>
                <a:schemeClr val="accent2">
                  <a:lumMod val="75000"/>
                </a:schemeClr>
              </a:solidFill>
            </a:endParaRPr>
          </a:p>
        </p:txBody>
      </p:sp>
      <p:grpSp>
        <p:nvGrpSpPr>
          <p:cNvPr id="7" name="Group 6"/>
          <p:cNvGrpSpPr/>
          <p:nvPr/>
        </p:nvGrpSpPr>
        <p:grpSpPr>
          <a:xfrm>
            <a:off x="0" y="5691188"/>
            <a:ext cx="9144000" cy="1166812"/>
            <a:chOff x="0" y="5691188"/>
            <a:chExt cx="9144000" cy="1166812"/>
          </a:xfrm>
        </p:grpSpPr>
        <p:grpSp>
          <p:nvGrpSpPr>
            <p:cNvPr id="8" name="Group 7"/>
            <p:cNvGrpSpPr/>
            <p:nvPr/>
          </p:nvGrpSpPr>
          <p:grpSpPr>
            <a:xfrm>
              <a:off x="0" y="5691188"/>
              <a:ext cx="9144000" cy="1166812"/>
              <a:chOff x="0" y="5691188"/>
              <a:chExt cx="9144000" cy="1166812"/>
            </a:xfrm>
          </p:grpSpPr>
          <p:sp>
            <p:nvSpPr>
              <p:cNvPr id="10" name="Rectangle 9"/>
              <p:cNvSpPr/>
              <p:nvPr/>
            </p:nvSpPr>
            <p:spPr>
              <a:xfrm>
                <a:off x="0" y="5691188"/>
                <a:ext cx="9144000" cy="1166812"/>
              </a:xfrm>
              <a:prstGeom prst="rect">
                <a:avLst/>
              </a:prstGeom>
              <a:solidFill>
                <a:srgbClr val="152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a:off x="0" y="5724525"/>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6021388"/>
                <a:ext cx="612775" cy="614362"/>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9475" y="5922963"/>
                <a:ext cx="2590800" cy="812800"/>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141" y="5923810"/>
              <a:ext cx="2588217" cy="757527"/>
            </a:xfrm>
            <a:prstGeom prst="rect">
              <a:avLst/>
            </a:prstGeom>
          </p:spPr>
        </p:pic>
      </p:grpSp>
    </p:spTree>
    <p:extLst>
      <p:ext uri="{BB962C8B-B14F-4D97-AF65-F5344CB8AC3E}">
        <p14:creationId xmlns:p14="http://schemas.microsoft.com/office/powerpoint/2010/main" val="1157301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8" y="0"/>
            <a:ext cx="8280170" cy="1599723"/>
          </a:xfrm>
        </p:spPr>
        <p:txBody>
          <a:bodyPr/>
          <a:lstStyle/>
          <a:p>
            <a:r>
              <a:rPr lang="en-US" cap="none" dirty="0" smtClean="0">
                <a:solidFill>
                  <a:schemeClr val="accent2">
                    <a:lumMod val="75000"/>
                  </a:schemeClr>
                </a:solidFill>
              </a:rPr>
              <a:t>Washington State: Overdose </a:t>
            </a:r>
            <a:r>
              <a:rPr lang="en-US" dirty="0">
                <a:solidFill>
                  <a:schemeClr val="accent2">
                    <a:lumMod val="75000"/>
                  </a:schemeClr>
                </a:solidFill>
              </a:rPr>
              <a:t>R</a:t>
            </a:r>
            <a:r>
              <a:rPr lang="en-US" cap="none" dirty="0" smtClean="0">
                <a:solidFill>
                  <a:schemeClr val="accent2">
                    <a:lumMod val="75000"/>
                  </a:schemeClr>
                </a:solidFill>
              </a:rPr>
              <a:t>isk </a:t>
            </a:r>
            <a:r>
              <a:rPr lang="en-US" cap="none" dirty="0" smtClean="0">
                <a:solidFill>
                  <a:schemeClr val="accent2">
                    <a:lumMod val="75000"/>
                  </a:schemeClr>
                </a:solidFill>
              </a:rPr>
              <a:t>and </a:t>
            </a:r>
            <a:r>
              <a:rPr lang="en-US" dirty="0">
                <a:solidFill>
                  <a:schemeClr val="accent2">
                    <a:lumMod val="75000"/>
                  </a:schemeClr>
                </a:solidFill>
              </a:rPr>
              <a:t>R</a:t>
            </a:r>
            <a:r>
              <a:rPr lang="en-US" cap="none" dirty="0" smtClean="0">
                <a:solidFill>
                  <a:schemeClr val="accent2">
                    <a:lumMod val="75000"/>
                  </a:schemeClr>
                </a:solidFill>
              </a:rPr>
              <a:t>eentry</a:t>
            </a:r>
            <a:endParaRPr lang="en-US" cap="none" dirty="0">
              <a:solidFill>
                <a:schemeClr val="accent2">
                  <a:lumMod val="75000"/>
                </a:schemeClr>
              </a:solidFill>
            </a:endParaRPr>
          </a:p>
        </p:txBody>
      </p:sp>
      <p:sp>
        <p:nvSpPr>
          <p:cNvPr id="3" name="Content Placeholder 2"/>
          <p:cNvSpPr>
            <a:spLocks noGrp="1"/>
          </p:cNvSpPr>
          <p:nvPr>
            <p:ph idx="1"/>
          </p:nvPr>
        </p:nvSpPr>
        <p:spPr>
          <a:xfrm>
            <a:off x="17316" y="1412685"/>
            <a:ext cx="4992692" cy="3658553"/>
          </a:xfrm>
        </p:spPr>
        <p:txBody>
          <a:bodyPr>
            <a:normAutofit/>
          </a:bodyPr>
          <a:lstStyle/>
          <a:p>
            <a:pPr lvl="1"/>
            <a:r>
              <a:rPr lang="en-US" dirty="0" smtClean="0"/>
              <a:t>Former </a:t>
            </a:r>
            <a:r>
              <a:rPr lang="en-US" dirty="0" smtClean="0"/>
              <a:t>inmates had </a:t>
            </a:r>
            <a:r>
              <a:rPr lang="en-US" dirty="0" smtClean="0"/>
              <a:t>129x risk of </a:t>
            </a:r>
            <a:r>
              <a:rPr lang="en-US" dirty="0" smtClean="0"/>
              <a:t>overdose death during the 2 weeks immediately following release from prison than the general </a:t>
            </a:r>
            <a:r>
              <a:rPr lang="en-US" dirty="0" smtClean="0"/>
              <a:t>population.</a:t>
            </a:r>
            <a:r>
              <a:rPr lang="en-US" baseline="30000" dirty="0"/>
              <a:t>1</a:t>
            </a:r>
            <a:endParaRPr lang="en-US" baseline="30000" dirty="0" smtClean="0"/>
          </a:p>
          <a:p>
            <a:pPr lvl="1"/>
            <a:endParaRPr lang="en-US" baseline="30000" dirty="0" smtClean="0"/>
          </a:p>
          <a:p>
            <a:pPr lvl="1"/>
            <a:r>
              <a:rPr lang="en-US" dirty="0" smtClean="0"/>
              <a:t>Overdose </a:t>
            </a:r>
            <a:r>
              <a:rPr lang="en-US" dirty="0"/>
              <a:t>was the leading cause of death among former </a:t>
            </a:r>
            <a:r>
              <a:rPr lang="en-US" dirty="0" smtClean="0"/>
              <a:t>prisoners.</a:t>
            </a:r>
            <a:r>
              <a:rPr lang="en-US" baseline="30000" dirty="0"/>
              <a:t>2</a:t>
            </a:r>
            <a:endParaRPr lang="en-US" baseline="30000" dirty="0" smtClean="0"/>
          </a:p>
          <a:p>
            <a:pPr lvl="1"/>
            <a:endParaRPr lang="en-US" baseline="30000" dirty="0"/>
          </a:p>
          <a:p>
            <a:pPr lvl="1"/>
            <a:r>
              <a:rPr lang="en-US" dirty="0"/>
              <a:t>O</a:t>
            </a:r>
            <a:r>
              <a:rPr lang="en-US" dirty="0" smtClean="0"/>
              <a:t>pioid overdose was most common during the first two weeks following release from jail or </a:t>
            </a:r>
            <a:r>
              <a:rPr lang="en-US" dirty="0" smtClean="0"/>
              <a:t>prison.</a:t>
            </a:r>
            <a:r>
              <a:rPr lang="en-US" baseline="30000" dirty="0" smtClean="0"/>
              <a:t>2</a:t>
            </a:r>
            <a:endParaRPr lang="en-US" baseline="30000" dirty="0"/>
          </a:p>
          <a:p>
            <a:endParaRPr lang="en-US" dirty="0"/>
          </a:p>
          <a:p>
            <a:pPr lvl="1"/>
            <a:endParaRPr lang="en-US" dirty="0" smtClean="0"/>
          </a:p>
          <a:p>
            <a:pPr lvl="1"/>
            <a:endParaRPr lang="en-US" dirty="0" smtClean="0"/>
          </a:p>
          <a:p>
            <a:endParaRPr lang="en-US" dirty="0"/>
          </a:p>
        </p:txBody>
      </p:sp>
      <p:sp>
        <p:nvSpPr>
          <p:cNvPr id="4" name="TextBox 3"/>
          <p:cNvSpPr txBox="1"/>
          <p:nvPr/>
        </p:nvSpPr>
        <p:spPr>
          <a:xfrm>
            <a:off x="3314373" y="5829925"/>
            <a:ext cx="184731" cy="300082"/>
          </a:xfrm>
          <a:prstGeom prst="rect">
            <a:avLst/>
          </a:prstGeom>
          <a:noFill/>
        </p:spPr>
        <p:txBody>
          <a:bodyPr wrap="none" rtlCol="0">
            <a:spAutoFit/>
          </a:bodyPr>
          <a:lstStyle/>
          <a:p>
            <a:endParaRPr lang="en-US" sz="1350" dirty="0"/>
          </a:p>
        </p:txBody>
      </p:sp>
      <p:sp>
        <p:nvSpPr>
          <p:cNvPr id="5" name="TextBox 4"/>
          <p:cNvSpPr txBox="1"/>
          <p:nvPr/>
        </p:nvSpPr>
        <p:spPr>
          <a:xfrm>
            <a:off x="706582" y="5076303"/>
            <a:ext cx="7920687" cy="646331"/>
          </a:xfrm>
          <a:prstGeom prst="rect">
            <a:avLst/>
          </a:prstGeom>
          <a:noFill/>
        </p:spPr>
        <p:txBody>
          <a:bodyPr wrap="square" rtlCol="0">
            <a:spAutoFit/>
          </a:bodyPr>
          <a:lstStyle/>
          <a:p>
            <a:r>
              <a:rPr lang="en-US" sz="1200" baseline="30000" dirty="0" smtClean="0"/>
              <a:t>1</a:t>
            </a:r>
            <a:r>
              <a:rPr lang="en-US" sz="1200" dirty="0" smtClean="0"/>
              <a:t>Binswanger </a:t>
            </a:r>
            <a:r>
              <a:rPr lang="en-US" sz="1200" dirty="0"/>
              <a:t>I.A., et </a:t>
            </a:r>
            <a:r>
              <a:rPr lang="en-US" sz="1200" dirty="0"/>
              <a:t>al. </a:t>
            </a:r>
            <a:r>
              <a:rPr lang="en-US" sz="1200" dirty="0"/>
              <a:t>(2007). Release from prison—a high risk of death for former inmates. NEJM356(2), 157-165</a:t>
            </a:r>
            <a:r>
              <a:rPr lang="en-US" sz="1200" dirty="0"/>
              <a:t>;</a:t>
            </a:r>
          </a:p>
          <a:p>
            <a:r>
              <a:rPr lang="en-US" sz="1200" baseline="30000" dirty="0" smtClean="0"/>
              <a:t>2</a:t>
            </a:r>
            <a:r>
              <a:rPr lang="en-US" sz="1200" dirty="0" smtClean="0"/>
              <a:t> </a:t>
            </a:r>
            <a:r>
              <a:rPr lang="en-US" sz="1200" dirty="0"/>
              <a:t>Binswanger IA et al. </a:t>
            </a:r>
            <a:r>
              <a:rPr lang="en-US" sz="1200" dirty="0"/>
              <a:t>(2013). Mortality after prison release: opioid overdose and other causes of death, risk factors, and time trends from 1999 to 2009. Ann Intern Med159(9), 592-601.</a:t>
            </a:r>
          </a:p>
        </p:txBody>
      </p:sp>
      <p:pic>
        <p:nvPicPr>
          <p:cNvPr id="3074" name="Picture 2" descr="http://harmreduction.org/wp-content/uploads/2015/02/Photos-HRC-Staff-Queensboro-Narcan-Pogram-Orientation-02-05-15-1-1-1024x7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572" y="1753424"/>
            <a:ext cx="4084184" cy="281186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0" y="5691188"/>
            <a:ext cx="9144000" cy="1166812"/>
            <a:chOff x="0" y="5691188"/>
            <a:chExt cx="9144000" cy="1166812"/>
          </a:xfrm>
        </p:grpSpPr>
        <p:grpSp>
          <p:nvGrpSpPr>
            <p:cNvPr id="8" name="Group 7"/>
            <p:cNvGrpSpPr/>
            <p:nvPr/>
          </p:nvGrpSpPr>
          <p:grpSpPr>
            <a:xfrm>
              <a:off x="0" y="5691188"/>
              <a:ext cx="9144000" cy="1166812"/>
              <a:chOff x="0" y="5691188"/>
              <a:chExt cx="9144000" cy="1166812"/>
            </a:xfrm>
          </p:grpSpPr>
          <p:sp>
            <p:nvSpPr>
              <p:cNvPr id="10" name="Rectangle 9"/>
              <p:cNvSpPr/>
              <p:nvPr/>
            </p:nvSpPr>
            <p:spPr>
              <a:xfrm>
                <a:off x="0" y="5691188"/>
                <a:ext cx="9144000" cy="1166812"/>
              </a:xfrm>
              <a:prstGeom prst="rect">
                <a:avLst/>
              </a:prstGeom>
              <a:solidFill>
                <a:srgbClr val="152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a:off x="0" y="5724525"/>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700" y="6021388"/>
                <a:ext cx="612775" cy="614362"/>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9475" y="5922963"/>
                <a:ext cx="2590800" cy="812800"/>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1141" y="5923810"/>
              <a:ext cx="2588217" cy="757527"/>
            </a:xfrm>
            <a:prstGeom prst="rect">
              <a:avLst/>
            </a:prstGeom>
          </p:spPr>
        </p:pic>
      </p:grpSp>
    </p:spTree>
    <p:extLst>
      <p:ext uri="{BB962C8B-B14F-4D97-AF65-F5344CB8AC3E}">
        <p14:creationId xmlns:p14="http://schemas.microsoft.com/office/powerpoint/2010/main" val="212946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48215" y="334537"/>
            <a:ext cx="6667035" cy="65759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3600" dirty="0" smtClean="0">
                <a:solidFill>
                  <a:schemeClr val="accent2">
                    <a:lumMod val="75000"/>
                  </a:schemeClr>
                </a:solidFill>
              </a:rPr>
              <a:t>LAC </a:t>
            </a:r>
            <a:r>
              <a:rPr lang="en-US" sz="3600" dirty="0" smtClean="0">
                <a:solidFill>
                  <a:schemeClr val="accent2">
                    <a:lumMod val="75000"/>
                  </a:schemeClr>
                </a:solidFill>
              </a:rPr>
              <a:t>Jail OPR Needs Assessment</a:t>
            </a:r>
            <a:endParaRPr lang="en-US" sz="3600" dirty="0">
              <a:solidFill>
                <a:schemeClr val="accent2">
                  <a:lumMod val="75000"/>
                </a:schemeClr>
              </a:solidFill>
            </a:endParaRPr>
          </a:p>
        </p:txBody>
      </p:sp>
      <p:sp>
        <p:nvSpPr>
          <p:cNvPr id="4" name="Content Placeholder 2"/>
          <p:cNvSpPr txBox="1">
            <a:spLocks/>
          </p:cNvSpPr>
          <p:nvPr/>
        </p:nvSpPr>
        <p:spPr>
          <a:xfrm>
            <a:off x="266700" y="1547026"/>
            <a:ext cx="8742657" cy="4237098"/>
          </a:xfrm>
          <a:prstGeom prst="rect">
            <a:avLst/>
          </a:prstGeom>
        </p:spPr>
        <p:txBody>
          <a:bodyPr numCol="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endParaRPr lang="en-US" sz="2400" dirty="0" smtClean="0">
              <a:solidFill>
                <a:prstClr val="black"/>
              </a:solidFill>
              <a:latin typeface="Calibri" charset="0"/>
              <a:ea typeface="Calibri" charset="0"/>
              <a:cs typeface="Calibri" charset="0"/>
            </a:endParaRPr>
          </a:p>
        </p:txBody>
      </p:sp>
      <p:grpSp>
        <p:nvGrpSpPr>
          <p:cNvPr id="15" name="Group 14"/>
          <p:cNvGrpSpPr/>
          <p:nvPr/>
        </p:nvGrpSpPr>
        <p:grpSpPr>
          <a:xfrm>
            <a:off x="0" y="5691188"/>
            <a:ext cx="9144000" cy="1166812"/>
            <a:chOff x="0" y="5691188"/>
            <a:chExt cx="9144000" cy="1166812"/>
          </a:xfrm>
        </p:grpSpPr>
        <p:grpSp>
          <p:nvGrpSpPr>
            <p:cNvPr id="5" name="Group 4"/>
            <p:cNvGrpSpPr/>
            <p:nvPr/>
          </p:nvGrpSpPr>
          <p:grpSpPr>
            <a:xfrm>
              <a:off x="0" y="5691188"/>
              <a:ext cx="9144000" cy="1166812"/>
              <a:chOff x="0" y="5691188"/>
              <a:chExt cx="9144000" cy="1166812"/>
            </a:xfrm>
          </p:grpSpPr>
          <p:sp>
            <p:nvSpPr>
              <p:cNvPr id="6" name="Rectangle 5"/>
              <p:cNvSpPr/>
              <p:nvPr/>
            </p:nvSpPr>
            <p:spPr>
              <a:xfrm>
                <a:off x="0" y="5691188"/>
                <a:ext cx="9144000" cy="1166812"/>
              </a:xfrm>
              <a:prstGeom prst="rect">
                <a:avLst/>
              </a:prstGeom>
              <a:solidFill>
                <a:srgbClr val="152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5724525"/>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6021388"/>
                <a:ext cx="612775" cy="614362"/>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9475" y="5922963"/>
                <a:ext cx="2590800" cy="812800"/>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141" y="5923810"/>
              <a:ext cx="2588217" cy="757527"/>
            </a:xfrm>
            <a:prstGeom prst="rect">
              <a:avLst/>
            </a:prstGeom>
          </p:spPr>
        </p:pic>
      </p:grpSp>
      <p:sp>
        <p:nvSpPr>
          <p:cNvPr id="2" name="TextBox 1"/>
          <p:cNvSpPr txBox="1"/>
          <p:nvPr/>
        </p:nvSpPr>
        <p:spPr>
          <a:xfrm>
            <a:off x="465221" y="1090553"/>
            <a:ext cx="8327086" cy="4616648"/>
          </a:xfrm>
          <a:prstGeom prst="rect">
            <a:avLst/>
          </a:prstGeom>
          <a:noFill/>
        </p:spPr>
        <p:txBody>
          <a:bodyPr wrap="square" rtlCol="0">
            <a:spAutoFit/>
          </a:bodyPr>
          <a:lstStyle/>
          <a:p>
            <a:r>
              <a:rPr lang="en-US" sz="2100" dirty="0" smtClean="0"/>
              <a:t>Objective: </a:t>
            </a:r>
            <a:r>
              <a:rPr lang="en-US" sz="2100" dirty="0"/>
              <a:t>To determine need for overdose prevention and response training (OPR) for inmates in Los Angeles County </a:t>
            </a:r>
            <a:r>
              <a:rPr lang="en-US" sz="2100" dirty="0" smtClean="0"/>
              <a:t>Jails.</a:t>
            </a:r>
          </a:p>
          <a:p>
            <a:r>
              <a:rPr lang="en-US" sz="2100" dirty="0"/>
              <a:t/>
            </a:r>
            <a:br>
              <a:rPr lang="en-US" sz="2100" dirty="0"/>
            </a:br>
            <a:r>
              <a:rPr lang="en-US" sz="2100" dirty="0"/>
              <a:t>Methods: In 2017, the Los Angeles County Office of Diversion and Reentry collaborated with the Los Angeles County Sheriff Department to conduct an OPR needs assessment evaluation with all inmates entering the jail over a two week period.</a:t>
            </a:r>
            <a:br>
              <a:rPr lang="en-US" sz="2100" dirty="0"/>
            </a:br>
            <a:endParaRPr lang="en-US" sz="2100" dirty="0" smtClean="0"/>
          </a:p>
          <a:p>
            <a:r>
              <a:rPr lang="en-US" sz="2100" dirty="0" smtClean="0"/>
              <a:t>Conducted by uniformed custody staff.</a:t>
            </a:r>
          </a:p>
          <a:p>
            <a:endParaRPr lang="en-US" sz="2100" dirty="0"/>
          </a:p>
          <a:p>
            <a:r>
              <a:rPr lang="en-US" sz="2100" dirty="0"/>
              <a:t>3,781 inmates provided complete data for this analysis (3,315 men, 466 women). </a:t>
            </a:r>
            <a:endParaRPr lang="en-US" sz="2100" dirty="0" smtClean="0"/>
          </a:p>
          <a:p>
            <a:endParaRPr lang="en-US" sz="2100" dirty="0">
              <a:effectLst/>
            </a:endParaRPr>
          </a:p>
          <a:p>
            <a:r>
              <a:rPr lang="en-US" sz="2100" dirty="0" smtClean="0"/>
              <a:t>*currently under review for the Journal of Addictive Behaviors. </a:t>
            </a:r>
            <a:endParaRPr lang="en-US" sz="2100" dirty="0">
              <a:effectLst/>
            </a:endParaRPr>
          </a:p>
        </p:txBody>
      </p:sp>
    </p:spTree>
    <p:extLst>
      <p:ext uri="{BB962C8B-B14F-4D97-AF65-F5344CB8AC3E}">
        <p14:creationId xmlns:p14="http://schemas.microsoft.com/office/powerpoint/2010/main" val="675696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 y="334537"/>
            <a:ext cx="9144000" cy="65759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3600" dirty="0" smtClean="0">
                <a:solidFill>
                  <a:schemeClr val="accent2">
                    <a:lumMod val="75000"/>
                  </a:schemeClr>
                </a:solidFill>
              </a:rPr>
              <a:t>LAC Jail OPR Needs Assessment Results</a:t>
            </a:r>
            <a:endParaRPr lang="en-US" sz="3600" dirty="0">
              <a:solidFill>
                <a:schemeClr val="accent2">
                  <a:lumMod val="75000"/>
                </a:schemeClr>
              </a:solidFill>
            </a:endParaRPr>
          </a:p>
        </p:txBody>
      </p:sp>
      <p:sp>
        <p:nvSpPr>
          <p:cNvPr id="4" name="Content Placeholder 2"/>
          <p:cNvSpPr txBox="1">
            <a:spLocks/>
          </p:cNvSpPr>
          <p:nvPr/>
        </p:nvSpPr>
        <p:spPr>
          <a:xfrm>
            <a:off x="266700" y="1547026"/>
            <a:ext cx="8742657" cy="4237098"/>
          </a:xfrm>
          <a:prstGeom prst="rect">
            <a:avLst/>
          </a:prstGeom>
        </p:spPr>
        <p:txBody>
          <a:bodyPr numCol="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endParaRPr lang="en-US" sz="2400" dirty="0" smtClean="0">
              <a:solidFill>
                <a:prstClr val="black"/>
              </a:solidFill>
              <a:latin typeface="Calibri" charset="0"/>
              <a:ea typeface="Calibri" charset="0"/>
              <a:cs typeface="Calibri" charset="0"/>
            </a:endParaRPr>
          </a:p>
        </p:txBody>
      </p:sp>
      <p:grpSp>
        <p:nvGrpSpPr>
          <p:cNvPr id="15" name="Group 14"/>
          <p:cNvGrpSpPr/>
          <p:nvPr/>
        </p:nvGrpSpPr>
        <p:grpSpPr>
          <a:xfrm>
            <a:off x="0" y="5691188"/>
            <a:ext cx="9144000" cy="1166812"/>
            <a:chOff x="0" y="5691188"/>
            <a:chExt cx="9144000" cy="1166812"/>
          </a:xfrm>
        </p:grpSpPr>
        <p:grpSp>
          <p:nvGrpSpPr>
            <p:cNvPr id="5" name="Group 4"/>
            <p:cNvGrpSpPr/>
            <p:nvPr/>
          </p:nvGrpSpPr>
          <p:grpSpPr>
            <a:xfrm>
              <a:off x="0" y="5691188"/>
              <a:ext cx="9144000" cy="1166812"/>
              <a:chOff x="0" y="5691188"/>
              <a:chExt cx="9144000" cy="1166812"/>
            </a:xfrm>
          </p:grpSpPr>
          <p:sp>
            <p:nvSpPr>
              <p:cNvPr id="6" name="Rectangle 5"/>
              <p:cNvSpPr/>
              <p:nvPr/>
            </p:nvSpPr>
            <p:spPr>
              <a:xfrm>
                <a:off x="0" y="5691188"/>
                <a:ext cx="9144000" cy="1166812"/>
              </a:xfrm>
              <a:prstGeom prst="rect">
                <a:avLst/>
              </a:prstGeom>
              <a:solidFill>
                <a:srgbClr val="152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5724525"/>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6021388"/>
                <a:ext cx="612775" cy="614362"/>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9475" y="5922963"/>
                <a:ext cx="2590800" cy="812800"/>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141" y="5923810"/>
              <a:ext cx="2588217" cy="757527"/>
            </a:xfrm>
            <a:prstGeom prst="rect">
              <a:avLst/>
            </a:prstGeom>
          </p:spPr>
        </p:pic>
      </p:grpSp>
      <p:sp>
        <p:nvSpPr>
          <p:cNvPr id="2" name="TextBox 1"/>
          <p:cNvSpPr txBox="1"/>
          <p:nvPr/>
        </p:nvSpPr>
        <p:spPr>
          <a:xfrm>
            <a:off x="266700" y="1150081"/>
            <a:ext cx="8742657" cy="3647152"/>
          </a:xfrm>
          <a:prstGeom prst="rect">
            <a:avLst/>
          </a:prstGeom>
          <a:noFill/>
        </p:spPr>
        <p:txBody>
          <a:bodyPr wrap="square" rtlCol="0">
            <a:spAutoFit/>
          </a:bodyPr>
          <a:lstStyle/>
          <a:p>
            <a:pPr lvl="1">
              <a:lnSpc>
                <a:spcPct val="200000"/>
              </a:lnSpc>
            </a:pPr>
            <a:r>
              <a:rPr lang="en-US" sz="2100" dirty="0" smtClean="0"/>
              <a:t>17</a:t>
            </a:r>
            <a:r>
              <a:rPr lang="en-US" sz="2100" dirty="0"/>
              <a:t>% reported using opioids within the last 12 months, </a:t>
            </a:r>
            <a:endParaRPr lang="en-US" sz="2100" dirty="0" smtClean="0"/>
          </a:p>
          <a:p>
            <a:pPr lvl="1">
              <a:lnSpc>
                <a:spcPct val="200000"/>
              </a:lnSpc>
            </a:pPr>
            <a:r>
              <a:rPr lang="en-US" sz="2100" dirty="0" smtClean="0"/>
              <a:t>7</a:t>
            </a:r>
            <a:r>
              <a:rPr lang="en-US" sz="2100" dirty="0"/>
              <a:t>% reported witnessing an overdose within the last 12 months, and </a:t>
            </a:r>
            <a:endParaRPr lang="en-US" sz="2100" dirty="0" smtClean="0"/>
          </a:p>
          <a:p>
            <a:pPr lvl="1">
              <a:lnSpc>
                <a:spcPct val="200000"/>
              </a:lnSpc>
            </a:pPr>
            <a:r>
              <a:rPr lang="en-US" sz="2100" dirty="0" smtClean="0"/>
              <a:t>5</a:t>
            </a:r>
            <a:r>
              <a:rPr lang="en-US" sz="2100" dirty="0"/>
              <a:t>% report ever having received medication assisted treatment (MAT). </a:t>
            </a:r>
            <a:endParaRPr lang="en-US" sz="2100" dirty="0" smtClean="0"/>
          </a:p>
          <a:p>
            <a:pPr lvl="1">
              <a:lnSpc>
                <a:spcPct val="200000"/>
              </a:lnSpc>
            </a:pPr>
            <a:r>
              <a:rPr lang="en-US" sz="2100" dirty="0" smtClean="0"/>
              <a:t>39</a:t>
            </a:r>
            <a:r>
              <a:rPr lang="en-US" sz="2100" dirty="0"/>
              <a:t>% reported interest in being trained in </a:t>
            </a:r>
            <a:r>
              <a:rPr lang="en-US" sz="2100" dirty="0" smtClean="0"/>
              <a:t>OD </a:t>
            </a:r>
            <a:r>
              <a:rPr lang="en-US" sz="2100" dirty="0"/>
              <a:t>prevention and response. </a:t>
            </a:r>
            <a:endParaRPr lang="en-US" sz="2100" dirty="0"/>
          </a:p>
          <a:p>
            <a:endParaRPr lang="en-US" sz="2100" dirty="0" smtClean="0"/>
          </a:p>
          <a:p>
            <a:r>
              <a:rPr lang="en-US" sz="2100" b="1" dirty="0" smtClean="0"/>
              <a:t>The </a:t>
            </a:r>
            <a:r>
              <a:rPr lang="en-US" sz="2100" b="1" dirty="0"/>
              <a:t>single largest predictor of interest in OPR was being present at an overdose in the past year. </a:t>
            </a:r>
            <a:endParaRPr lang="en-US" sz="2100" b="1" dirty="0"/>
          </a:p>
        </p:txBody>
      </p:sp>
    </p:spTree>
    <p:extLst>
      <p:ext uri="{BB962C8B-B14F-4D97-AF65-F5344CB8AC3E}">
        <p14:creationId xmlns:p14="http://schemas.microsoft.com/office/powerpoint/2010/main" val="142827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LEAD0112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SCodrharmreduction041217" id="{41D32973-A9D7-7647-B7DF-D5D5673AEB35}" vid="{27AD3D76-E734-D644-8441-7688DC3588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ODR</Template>
  <TotalTime>760</TotalTime>
  <Words>872</Words>
  <Application>Microsoft Macintosh PowerPoint</Application>
  <PresentationFormat>On-screen Show (4:3)</PresentationFormat>
  <Paragraphs>156</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Garamond</vt:lpstr>
      <vt:lpstr>Mangal</vt:lpstr>
      <vt:lpstr>Arial</vt:lpstr>
      <vt:lpstr>LEAD011217</vt:lpstr>
      <vt:lpstr>DHS: LAC Jail Overdose Prevention Program</vt:lpstr>
      <vt:lpstr>Outline</vt:lpstr>
      <vt:lpstr>Partners</vt:lpstr>
      <vt:lpstr>Incarcerated People: HIV and SUD</vt:lpstr>
      <vt:lpstr>PowerPoint Presentation</vt:lpstr>
      <vt:lpstr>PowerPoint Presentation</vt:lpstr>
      <vt:lpstr>Washington State: Overdose Risk and Reentry</vt:lpstr>
      <vt:lpstr>PowerPoint Presentation</vt:lpstr>
      <vt:lpstr>PowerPoint Presentation</vt:lpstr>
      <vt:lpstr> Other Jail Programs</vt:lpstr>
      <vt:lpstr>PowerPoint Presentation</vt:lpstr>
      <vt:lpstr>LAC Jail OPR Launched at CRDF 9/18 &amp; 9/20</vt:lpstr>
      <vt:lpstr>Vision &amp; Challenges</vt:lpstr>
      <vt:lpstr>Thank you  </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 Reduction</dc:title>
  <dc:creator>Shoshanna Scholar</dc:creator>
  <cp:lastModifiedBy>Shoshanna Scholar</cp:lastModifiedBy>
  <cp:revision>32</cp:revision>
  <cp:lastPrinted>2016-07-13T07:39:51Z</cp:lastPrinted>
  <dcterms:created xsi:type="dcterms:W3CDTF">2018-09-23T18:35:36Z</dcterms:created>
  <dcterms:modified xsi:type="dcterms:W3CDTF">2018-09-24T07:16:07Z</dcterms:modified>
</cp:coreProperties>
</file>