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 id="2147483724" r:id="rId2"/>
    <p:sldMasterId id="2147483746" r:id="rId3"/>
  </p:sldMasterIdLst>
  <p:notesMasterIdLst>
    <p:notesMasterId r:id="rId46"/>
  </p:notesMasterIdLst>
  <p:handoutMasterIdLst>
    <p:handoutMasterId r:id="rId47"/>
  </p:handoutMasterIdLst>
  <p:sldIdLst>
    <p:sldId id="325" r:id="rId4"/>
    <p:sldId id="328" r:id="rId5"/>
    <p:sldId id="330" r:id="rId6"/>
    <p:sldId id="329" r:id="rId7"/>
    <p:sldId id="341" r:id="rId8"/>
    <p:sldId id="344" r:id="rId9"/>
    <p:sldId id="331" r:id="rId10"/>
    <p:sldId id="332" r:id="rId11"/>
    <p:sldId id="336" r:id="rId12"/>
    <p:sldId id="333" r:id="rId13"/>
    <p:sldId id="335" r:id="rId14"/>
    <p:sldId id="334" r:id="rId15"/>
    <p:sldId id="345" r:id="rId16"/>
    <p:sldId id="338" r:id="rId17"/>
    <p:sldId id="349" r:id="rId18"/>
    <p:sldId id="348" r:id="rId19"/>
    <p:sldId id="355" r:id="rId20"/>
    <p:sldId id="356" r:id="rId21"/>
    <p:sldId id="357" r:id="rId22"/>
    <p:sldId id="358" r:id="rId23"/>
    <p:sldId id="363" r:id="rId24"/>
    <p:sldId id="379" r:id="rId25"/>
    <p:sldId id="359" r:id="rId26"/>
    <p:sldId id="374" r:id="rId27"/>
    <p:sldId id="361" r:id="rId28"/>
    <p:sldId id="360" r:id="rId29"/>
    <p:sldId id="367" r:id="rId30"/>
    <p:sldId id="375" r:id="rId31"/>
    <p:sldId id="376" r:id="rId32"/>
    <p:sldId id="377" r:id="rId33"/>
    <p:sldId id="380" r:id="rId34"/>
    <p:sldId id="354" r:id="rId35"/>
    <p:sldId id="373" r:id="rId36"/>
    <p:sldId id="365" r:id="rId37"/>
    <p:sldId id="364" r:id="rId38"/>
    <p:sldId id="368" r:id="rId39"/>
    <p:sldId id="370" r:id="rId40"/>
    <p:sldId id="372" r:id="rId41"/>
    <p:sldId id="378" r:id="rId42"/>
    <p:sldId id="369" r:id="rId43"/>
    <p:sldId id="366" r:id="rId44"/>
    <p:sldId id="326" r:id="rId45"/>
  </p:sldIdLst>
  <p:sldSz cx="9144000" cy="5143500" type="screen16x9"/>
  <p:notesSz cx="7077075" cy="9363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CF2"/>
    <a:srgbClr val="FF00FF"/>
    <a:srgbClr val="00578B"/>
    <a:srgbClr val="2774AE"/>
    <a:srgbClr val="DBE7F5"/>
    <a:srgbClr val="FFD100"/>
    <a:srgbClr val="898989"/>
    <a:srgbClr val="58595B"/>
    <a:srgbClr val="D2DDE8"/>
    <a:srgbClr val="2C7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85" autoAdjust="0"/>
    <p:restoredTop sz="94663"/>
  </p:normalViewPr>
  <p:slideViewPr>
    <p:cSldViewPr snapToGrid="0" snapToObjects="1">
      <p:cViewPr varScale="1">
        <p:scale>
          <a:sx n="109" d="100"/>
          <a:sy n="109" d="100"/>
        </p:scale>
        <p:origin x="610" y="86"/>
      </p:cViewPr>
      <p:guideLst/>
    </p:cSldViewPr>
  </p:slideViewPr>
  <p:notesTextViewPr>
    <p:cViewPr>
      <p:scale>
        <a:sx n="1" d="1"/>
        <a:sy n="1" d="1"/>
      </p:scale>
      <p:origin x="0" y="0"/>
    </p:cViewPr>
  </p:notesTextViewPr>
  <p:notesViewPr>
    <p:cSldViewPr snapToGrid="0" snapToObjects="1" showGuides="1">
      <p:cViewPr varScale="1">
        <p:scale>
          <a:sx n="141" d="100"/>
          <a:sy n="141" d="100"/>
        </p:scale>
        <p:origin x="451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8D71-3632-4C4A-AF36-7828256C9191}" type="doc">
      <dgm:prSet loTypeId="urn:microsoft.com/office/officeart/2005/8/layout/process2" loCatId="process" qsTypeId="urn:microsoft.com/office/officeart/2005/8/quickstyle/simple1" qsCatId="simple" csTypeId="urn:microsoft.com/office/officeart/2005/8/colors/accent1_3" csCatId="accent1" phldr="1"/>
      <dgm:spPr/>
    </dgm:pt>
    <dgm:pt modelId="{443E04A8-CD71-426F-8543-17D4E9967E98}">
      <dgm:prSet phldrT="[Text]" custT="1"/>
      <dgm:spPr/>
      <dgm:t>
        <a:bodyPr/>
        <a:lstStyle/>
        <a:p>
          <a:r>
            <a:rPr lang="en-US" sz="2400" dirty="0"/>
            <a:t>Awarding Agency </a:t>
          </a:r>
        </a:p>
        <a:p>
          <a:r>
            <a:rPr lang="en-US" sz="1800" dirty="0"/>
            <a:t>(Prime Sponsor)</a:t>
          </a:r>
        </a:p>
      </dgm:t>
    </dgm:pt>
    <dgm:pt modelId="{4932D12E-3A38-446B-AE3C-BCBE0908E8AA}" type="parTrans" cxnId="{C48EC940-9CD8-4FC9-B04C-E66C6DD1D5A9}">
      <dgm:prSet/>
      <dgm:spPr/>
      <dgm:t>
        <a:bodyPr/>
        <a:lstStyle/>
        <a:p>
          <a:endParaRPr lang="en-US"/>
        </a:p>
      </dgm:t>
    </dgm:pt>
    <dgm:pt modelId="{04ECCBF9-A07A-40A6-B991-63FF9947DDE5}" type="sibTrans" cxnId="{C48EC940-9CD8-4FC9-B04C-E66C6DD1D5A9}">
      <dgm:prSet/>
      <dgm:spPr/>
      <dgm:t>
        <a:bodyPr/>
        <a:lstStyle/>
        <a:p>
          <a:endParaRPr lang="en-US"/>
        </a:p>
      </dgm:t>
    </dgm:pt>
    <dgm:pt modelId="{A80D52E2-5DB2-46BF-96B4-967BA63973AA}">
      <dgm:prSet phldrT="[Text]" custT="1"/>
      <dgm:spPr/>
      <dgm:t>
        <a:bodyPr/>
        <a:lstStyle/>
        <a:p>
          <a:r>
            <a:rPr lang="en-US" sz="2400" dirty="0"/>
            <a:t>Awardee </a:t>
          </a:r>
        </a:p>
        <a:p>
          <a:r>
            <a:rPr lang="en-US" sz="1800" dirty="0"/>
            <a:t>(Pass-Through Entity [PTE]; Sponsor)</a:t>
          </a:r>
        </a:p>
      </dgm:t>
    </dgm:pt>
    <dgm:pt modelId="{FD7EDE2E-34DC-4998-AC50-4439200AE39C}" type="parTrans" cxnId="{E7C060A2-4B1C-450B-8472-4410AF6E8A31}">
      <dgm:prSet/>
      <dgm:spPr/>
      <dgm:t>
        <a:bodyPr/>
        <a:lstStyle/>
        <a:p>
          <a:endParaRPr lang="en-US"/>
        </a:p>
      </dgm:t>
    </dgm:pt>
    <dgm:pt modelId="{C567587B-580E-4699-9658-D15532F23FE3}" type="sibTrans" cxnId="{E7C060A2-4B1C-450B-8472-4410AF6E8A31}">
      <dgm:prSet/>
      <dgm:spPr/>
      <dgm:t>
        <a:bodyPr/>
        <a:lstStyle/>
        <a:p>
          <a:endParaRPr lang="en-US"/>
        </a:p>
      </dgm:t>
    </dgm:pt>
    <dgm:pt modelId="{E57D7B88-B2D2-40A0-A229-E044399CF2CA}">
      <dgm:prSet phldrT="[Text]" custT="1"/>
      <dgm:spPr/>
      <dgm:t>
        <a:bodyPr/>
        <a:lstStyle/>
        <a:p>
          <a:r>
            <a:rPr lang="en-US" sz="2400" dirty="0" err="1"/>
            <a:t>Subrecipient</a:t>
          </a:r>
          <a:r>
            <a:rPr lang="en-US" sz="2200" dirty="0"/>
            <a:t> </a:t>
          </a:r>
        </a:p>
        <a:p>
          <a:r>
            <a:rPr lang="en-US" sz="1800" dirty="0"/>
            <a:t>(Subaward, </a:t>
          </a:r>
          <a:r>
            <a:rPr lang="en-US" sz="1800" dirty="0" err="1"/>
            <a:t>Subgrant</a:t>
          </a:r>
          <a:r>
            <a:rPr lang="en-US" sz="1800" dirty="0"/>
            <a:t>, Subcontract)</a:t>
          </a:r>
        </a:p>
      </dgm:t>
    </dgm:pt>
    <dgm:pt modelId="{2632910B-5E5F-4BA3-9955-050CF574088B}" type="parTrans" cxnId="{1519C89E-A373-433D-B0D0-BE13EC9787F8}">
      <dgm:prSet/>
      <dgm:spPr/>
      <dgm:t>
        <a:bodyPr/>
        <a:lstStyle/>
        <a:p>
          <a:endParaRPr lang="en-US"/>
        </a:p>
      </dgm:t>
    </dgm:pt>
    <dgm:pt modelId="{5CF4C4BE-EC37-4348-BBC1-D6BE3744EC2C}" type="sibTrans" cxnId="{1519C89E-A373-433D-B0D0-BE13EC9787F8}">
      <dgm:prSet/>
      <dgm:spPr/>
      <dgm:t>
        <a:bodyPr/>
        <a:lstStyle/>
        <a:p>
          <a:endParaRPr lang="en-US"/>
        </a:p>
      </dgm:t>
    </dgm:pt>
    <dgm:pt modelId="{B34E4BE9-C4A7-4C72-BE8E-1382C333CC4A}" type="pres">
      <dgm:prSet presAssocID="{AA698D71-3632-4C4A-AF36-7828256C9191}" presName="linearFlow" presStyleCnt="0">
        <dgm:presLayoutVars>
          <dgm:resizeHandles val="exact"/>
        </dgm:presLayoutVars>
      </dgm:prSet>
      <dgm:spPr/>
    </dgm:pt>
    <dgm:pt modelId="{B1B7D226-9885-4D3B-8AD7-B9E3B7E3E137}" type="pres">
      <dgm:prSet presAssocID="{443E04A8-CD71-426F-8543-17D4E9967E98}" presName="node" presStyleLbl="node1" presStyleIdx="0" presStyleCnt="3" custScaleX="192642">
        <dgm:presLayoutVars>
          <dgm:bulletEnabled val="1"/>
        </dgm:presLayoutVars>
      </dgm:prSet>
      <dgm:spPr/>
    </dgm:pt>
    <dgm:pt modelId="{07F09A68-5F20-4D92-A96C-B192890F9274}" type="pres">
      <dgm:prSet presAssocID="{04ECCBF9-A07A-40A6-B991-63FF9947DDE5}" presName="sibTrans" presStyleLbl="sibTrans2D1" presStyleIdx="0" presStyleCnt="2"/>
      <dgm:spPr/>
    </dgm:pt>
    <dgm:pt modelId="{6BCFC1D7-2638-44D8-9BBE-949510CB9AE0}" type="pres">
      <dgm:prSet presAssocID="{04ECCBF9-A07A-40A6-B991-63FF9947DDE5}" presName="connectorText" presStyleLbl="sibTrans2D1" presStyleIdx="0" presStyleCnt="2"/>
      <dgm:spPr/>
    </dgm:pt>
    <dgm:pt modelId="{59CACC9B-CB40-4CDC-BA36-E177144E8C9B}" type="pres">
      <dgm:prSet presAssocID="{A80D52E2-5DB2-46BF-96B4-967BA63973AA}" presName="node" presStyleLbl="node1" presStyleIdx="1" presStyleCnt="3" custScaleX="194737">
        <dgm:presLayoutVars>
          <dgm:bulletEnabled val="1"/>
        </dgm:presLayoutVars>
      </dgm:prSet>
      <dgm:spPr/>
    </dgm:pt>
    <dgm:pt modelId="{DD8EFFF8-07AD-4DDE-A967-CE5F59E9477F}" type="pres">
      <dgm:prSet presAssocID="{C567587B-580E-4699-9658-D15532F23FE3}" presName="sibTrans" presStyleLbl="sibTrans2D1" presStyleIdx="1" presStyleCnt="2"/>
      <dgm:spPr/>
    </dgm:pt>
    <dgm:pt modelId="{F6CB56AC-900F-4C44-BE82-45C9A0CBDD79}" type="pres">
      <dgm:prSet presAssocID="{C567587B-580E-4699-9658-D15532F23FE3}" presName="connectorText" presStyleLbl="sibTrans2D1" presStyleIdx="1" presStyleCnt="2"/>
      <dgm:spPr/>
    </dgm:pt>
    <dgm:pt modelId="{EC9C0877-3BD6-4EBA-AB1A-3AE5EF883096}" type="pres">
      <dgm:prSet presAssocID="{E57D7B88-B2D2-40A0-A229-E044399CF2CA}" presName="node" presStyleLbl="node1" presStyleIdx="2" presStyleCnt="3" custScaleX="197712">
        <dgm:presLayoutVars>
          <dgm:bulletEnabled val="1"/>
        </dgm:presLayoutVars>
      </dgm:prSet>
      <dgm:spPr/>
    </dgm:pt>
  </dgm:ptLst>
  <dgm:cxnLst>
    <dgm:cxn modelId="{7FA3F92B-62CE-4D6F-8EDF-06FEED2201E1}" type="presOf" srcId="{AA698D71-3632-4C4A-AF36-7828256C9191}" destId="{B34E4BE9-C4A7-4C72-BE8E-1382C333CC4A}" srcOrd="0" destOrd="0" presId="urn:microsoft.com/office/officeart/2005/8/layout/process2"/>
    <dgm:cxn modelId="{7090F63E-1330-461F-AD93-D8F1E978E7BD}" type="presOf" srcId="{E57D7B88-B2D2-40A0-A229-E044399CF2CA}" destId="{EC9C0877-3BD6-4EBA-AB1A-3AE5EF883096}" srcOrd="0" destOrd="0" presId="urn:microsoft.com/office/officeart/2005/8/layout/process2"/>
    <dgm:cxn modelId="{C48EC940-9CD8-4FC9-B04C-E66C6DD1D5A9}" srcId="{AA698D71-3632-4C4A-AF36-7828256C9191}" destId="{443E04A8-CD71-426F-8543-17D4E9967E98}" srcOrd="0" destOrd="0" parTransId="{4932D12E-3A38-446B-AE3C-BCBE0908E8AA}" sibTransId="{04ECCBF9-A07A-40A6-B991-63FF9947DDE5}"/>
    <dgm:cxn modelId="{634D2E66-9FEE-4997-82B3-BCA3D2088339}" type="presOf" srcId="{04ECCBF9-A07A-40A6-B991-63FF9947DDE5}" destId="{6BCFC1D7-2638-44D8-9BBE-949510CB9AE0}" srcOrd="1" destOrd="0" presId="urn:microsoft.com/office/officeart/2005/8/layout/process2"/>
    <dgm:cxn modelId="{91B57474-A205-41DB-AC52-656F943EB037}" type="presOf" srcId="{443E04A8-CD71-426F-8543-17D4E9967E98}" destId="{B1B7D226-9885-4D3B-8AD7-B9E3B7E3E137}" srcOrd="0" destOrd="0" presId="urn:microsoft.com/office/officeart/2005/8/layout/process2"/>
    <dgm:cxn modelId="{1AF5F796-C4F3-4AA8-A404-4C842D4BD292}" type="presOf" srcId="{04ECCBF9-A07A-40A6-B991-63FF9947DDE5}" destId="{07F09A68-5F20-4D92-A96C-B192890F9274}" srcOrd="0" destOrd="0" presId="urn:microsoft.com/office/officeart/2005/8/layout/process2"/>
    <dgm:cxn modelId="{1519C89E-A373-433D-B0D0-BE13EC9787F8}" srcId="{AA698D71-3632-4C4A-AF36-7828256C9191}" destId="{E57D7B88-B2D2-40A0-A229-E044399CF2CA}" srcOrd="2" destOrd="0" parTransId="{2632910B-5E5F-4BA3-9955-050CF574088B}" sibTransId="{5CF4C4BE-EC37-4348-BBC1-D6BE3744EC2C}"/>
    <dgm:cxn modelId="{E7C060A2-4B1C-450B-8472-4410AF6E8A31}" srcId="{AA698D71-3632-4C4A-AF36-7828256C9191}" destId="{A80D52E2-5DB2-46BF-96B4-967BA63973AA}" srcOrd="1" destOrd="0" parTransId="{FD7EDE2E-34DC-4998-AC50-4439200AE39C}" sibTransId="{C567587B-580E-4699-9658-D15532F23FE3}"/>
    <dgm:cxn modelId="{29DF4FBC-7C6D-485F-A2F0-7D817D8A0B27}" type="presOf" srcId="{A80D52E2-5DB2-46BF-96B4-967BA63973AA}" destId="{59CACC9B-CB40-4CDC-BA36-E177144E8C9B}" srcOrd="0" destOrd="0" presId="urn:microsoft.com/office/officeart/2005/8/layout/process2"/>
    <dgm:cxn modelId="{1404EDDD-13A9-41FB-990F-5B8A189A4E36}" type="presOf" srcId="{C567587B-580E-4699-9658-D15532F23FE3}" destId="{DD8EFFF8-07AD-4DDE-A967-CE5F59E9477F}" srcOrd="0" destOrd="0" presId="urn:microsoft.com/office/officeart/2005/8/layout/process2"/>
    <dgm:cxn modelId="{D0E19CFA-5376-42EE-B80A-33E41C8EB2E7}" type="presOf" srcId="{C567587B-580E-4699-9658-D15532F23FE3}" destId="{F6CB56AC-900F-4C44-BE82-45C9A0CBDD79}" srcOrd="1" destOrd="0" presId="urn:microsoft.com/office/officeart/2005/8/layout/process2"/>
    <dgm:cxn modelId="{4B4108F7-9984-48D0-AC9C-F3728450534B}" type="presParOf" srcId="{B34E4BE9-C4A7-4C72-BE8E-1382C333CC4A}" destId="{B1B7D226-9885-4D3B-8AD7-B9E3B7E3E137}" srcOrd="0" destOrd="0" presId="urn:microsoft.com/office/officeart/2005/8/layout/process2"/>
    <dgm:cxn modelId="{9DF1AE23-0E34-4D3B-9D06-BA4617292E04}" type="presParOf" srcId="{B34E4BE9-C4A7-4C72-BE8E-1382C333CC4A}" destId="{07F09A68-5F20-4D92-A96C-B192890F9274}" srcOrd="1" destOrd="0" presId="urn:microsoft.com/office/officeart/2005/8/layout/process2"/>
    <dgm:cxn modelId="{C75926DF-0671-4076-A6A9-44903367A1B8}" type="presParOf" srcId="{07F09A68-5F20-4D92-A96C-B192890F9274}" destId="{6BCFC1D7-2638-44D8-9BBE-949510CB9AE0}" srcOrd="0" destOrd="0" presId="urn:microsoft.com/office/officeart/2005/8/layout/process2"/>
    <dgm:cxn modelId="{15ECCE6E-56CD-4AAF-9030-89065DB8EAAF}" type="presParOf" srcId="{B34E4BE9-C4A7-4C72-BE8E-1382C333CC4A}" destId="{59CACC9B-CB40-4CDC-BA36-E177144E8C9B}" srcOrd="2" destOrd="0" presId="urn:microsoft.com/office/officeart/2005/8/layout/process2"/>
    <dgm:cxn modelId="{B9C26FC0-C4AF-4422-9374-6496CCCC7271}" type="presParOf" srcId="{B34E4BE9-C4A7-4C72-BE8E-1382C333CC4A}" destId="{DD8EFFF8-07AD-4DDE-A967-CE5F59E9477F}" srcOrd="3" destOrd="0" presId="urn:microsoft.com/office/officeart/2005/8/layout/process2"/>
    <dgm:cxn modelId="{BDD2DAC3-8734-4624-BF03-6A91957EC9A8}" type="presParOf" srcId="{DD8EFFF8-07AD-4DDE-A967-CE5F59E9477F}" destId="{F6CB56AC-900F-4C44-BE82-45C9A0CBDD79}" srcOrd="0" destOrd="0" presId="urn:microsoft.com/office/officeart/2005/8/layout/process2"/>
    <dgm:cxn modelId="{0C483A5D-2B19-4FBC-B273-A4AF7D8453CF}" type="presParOf" srcId="{B34E4BE9-C4A7-4C72-BE8E-1382C333CC4A}" destId="{EC9C0877-3BD6-4EBA-AB1A-3AE5EF88309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2" csCatId="colorful" phldr="1"/>
      <dgm:spPr/>
    </dgm:pt>
    <dgm:pt modelId="{D27C81DF-C18A-4145-8E65-EE05A082F104}">
      <dgm:prSet phldrT="[Text]" custT="1"/>
      <dgm:spPr/>
      <dgm:t>
        <a:bodyPr/>
        <a:lstStyle/>
        <a:p>
          <a:r>
            <a:rPr lang="en-US" sz="1100" dirty="0"/>
            <a:t>Idea</a:t>
          </a:r>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custT="1"/>
      <dgm:spPr/>
      <dgm:t>
        <a:bodyPr/>
        <a:lstStyle/>
        <a:p>
          <a:r>
            <a:rPr lang="en-US" sz="1100" dirty="0"/>
            <a:t>Find Funding</a:t>
          </a:r>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custT="1"/>
      <dgm:spPr/>
      <dgm:t>
        <a:bodyPr/>
        <a:lstStyle/>
        <a:p>
          <a:r>
            <a:rPr lang="en-US" sz="1100" dirty="0"/>
            <a:t>Develop Proposal</a:t>
          </a:r>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FD1A757-22D2-4399-BEA8-D6335F0AEAC1}">
      <dgm:prSet phldrT="[Text]" custT="1"/>
      <dgm:spPr/>
      <dgm:t>
        <a:bodyPr/>
        <a:lstStyle/>
        <a:p>
          <a:r>
            <a:rPr lang="en-US" sz="1100" dirty="0"/>
            <a:t>Route Proposal for Internal Approval</a:t>
          </a:r>
        </a:p>
      </dgm:t>
    </dgm:pt>
    <dgm:pt modelId="{E81205E5-A99E-49C4-B4BA-8F5CA4782507}" type="parTrans" cxnId="{16AF7275-571C-4733-A13C-BEBE32133E6B}">
      <dgm:prSet/>
      <dgm:spPr/>
      <dgm:t>
        <a:bodyPr/>
        <a:lstStyle/>
        <a:p>
          <a:endParaRPr lang="en-US"/>
        </a:p>
      </dgm:t>
    </dgm:pt>
    <dgm:pt modelId="{2B7304CA-B237-4145-8922-D6BE39A70AAE}" type="sibTrans" cxnId="{16AF7275-571C-4733-A13C-BEBE32133E6B}">
      <dgm:prSet/>
      <dgm:spPr/>
      <dgm:t>
        <a:bodyPr/>
        <a:lstStyle/>
        <a:p>
          <a:endParaRPr lang="en-US"/>
        </a:p>
      </dgm:t>
    </dgm:pt>
    <dgm:pt modelId="{31F9BD0E-1B05-4EBF-A1F3-927517BCD9D3}">
      <dgm:prSet phldrT="[Text]" custT="1"/>
      <dgm:spPr/>
      <dgm:t>
        <a:bodyPr/>
        <a:lstStyle/>
        <a:p>
          <a:r>
            <a:rPr lang="en-US" sz="1100" dirty="0"/>
            <a:t>Authorized Official Submits Proposal</a:t>
          </a:r>
        </a:p>
      </dgm:t>
    </dgm:pt>
    <dgm:pt modelId="{13B5387D-E09F-41D2-A763-813D8C7BCFE0}" type="parTrans" cxnId="{9239F87D-05CA-4B65-9A49-F0ABF79B7DB4}">
      <dgm:prSet/>
      <dgm:spPr/>
      <dgm:t>
        <a:bodyPr/>
        <a:lstStyle/>
        <a:p>
          <a:endParaRPr lang="en-US"/>
        </a:p>
      </dgm:t>
    </dgm:pt>
    <dgm:pt modelId="{D563D5E9-F8D7-4216-8AC1-588602D1ABC9}" type="sibTrans" cxnId="{9239F87D-05CA-4B65-9A49-F0ABF79B7DB4}">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5" custScaleY="130617">
        <dgm:presLayoutVars>
          <dgm:chMax val="0"/>
          <dgm:chPref val="0"/>
          <dgm:bulletEnabled val="1"/>
        </dgm:presLayoutVars>
      </dgm:prSet>
      <dgm:spPr/>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5" custScaleY="121353">
        <dgm:presLayoutVars>
          <dgm:chMax val="0"/>
          <dgm:chPref val="0"/>
          <dgm:bulletEnabled val="1"/>
        </dgm:presLayoutVars>
      </dgm:prSet>
      <dgm:spPr/>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5" custScaleX="119162" custScaleY="135249">
        <dgm:presLayoutVars>
          <dgm:chMax val="0"/>
          <dgm:chPref val="0"/>
          <dgm:bulletEnabled val="1"/>
        </dgm:presLayoutVars>
      </dgm:prSet>
      <dgm:spPr/>
    </dgm:pt>
    <dgm:pt modelId="{9F47849E-7943-42E1-9029-1A960851E003}" type="pres">
      <dgm:prSet presAssocID="{6446E5A2-DD10-408A-ADD7-5175F61DC93C}" presName="parTxOnlySpace" presStyleCnt="0"/>
      <dgm:spPr/>
    </dgm:pt>
    <dgm:pt modelId="{30920310-E259-495F-A7D1-F621E8419994}" type="pres">
      <dgm:prSet presAssocID="{6FD1A757-22D2-4399-BEA8-D6335F0AEAC1}" presName="parTxOnly" presStyleLbl="node1" presStyleIdx="3" presStyleCnt="5" custScaleX="126357" custScaleY="135249">
        <dgm:presLayoutVars>
          <dgm:chMax val="0"/>
          <dgm:chPref val="0"/>
          <dgm:bulletEnabled val="1"/>
        </dgm:presLayoutVars>
      </dgm:prSet>
      <dgm:spPr/>
    </dgm:pt>
    <dgm:pt modelId="{952A903F-4E02-4346-A394-FD9762AFC350}" type="pres">
      <dgm:prSet presAssocID="{2B7304CA-B237-4145-8922-D6BE39A70AAE}" presName="parTxOnlySpace" presStyleCnt="0"/>
      <dgm:spPr/>
    </dgm:pt>
    <dgm:pt modelId="{EC0B3318-0599-47BC-B61F-62C310119E0B}" type="pres">
      <dgm:prSet presAssocID="{31F9BD0E-1B05-4EBF-A1F3-927517BCD9D3}" presName="parTxOnly" presStyleLbl="node1" presStyleIdx="4" presStyleCnt="5" custScaleX="125274" custScaleY="139881">
        <dgm:presLayoutVars>
          <dgm:chMax val="0"/>
          <dgm:chPref val="0"/>
          <dgm:bulletEnabled val="1"/>
        </dgm:presLayoutVars>
      </dgm:prSet>
      <dgm:spPr/>
    </dgm:pt>
  </dgm:ptLst>
  <dgm:cxnLst>
    <dgm:cxn modelId="{E9EFD72F-0D10-450C-A056-5F5506B2AD74}" type="presOf" srcId="{E908FA0D-BC6F-46CB-88B4-A1821ECA0322}" destId="{A0EF3C5A-796D-4A7E-BBA5-F7835C0F4608}" srcOrd="0" destOrd="0" presId="urn:microsoft.com/office/officeart/2005/8/layout/chevron1"/>
    <dgm:cxn modelId="{291D453D-73DE-453B-82E2-867739721B7C}" srcId="{9B0DB001-B258-4065-BF5B-12865010B1ED}" destId="{89DBD211-BBDD-4ADE-A50F-9BA3DE862E22}" srcOrd="1" destOrd="0" parTransId="{9E385634-A754-43F9-BA8D-97D03E65F2AC}" sibTransId="{B99347A2-9BE5-441F-B6E8-A088E35EE846}"/>
    <dgm:cxn modelId="{DBDEE562-A23B-4F50-BFE5-585EA774AB50}" type="presOf" srcId="{9B0DB001-B258-4065-BF5B-12865010B1ED}" destId="{64326EE6-9DB9-4233-8119-ABA0B9DDEE05}" srcOrd="0" destOrd="0" presId="urn:microsoft.com/office/officeart/2005/8/layout/chevron1"/>
    <dgm:cxn modelId="{9EFA6150-F406-4083-9CC2-1A8D7A2446B9}" type="presOf" srcId="{31F9BD0E-1B05-4EBF-A1F3-927517BCD9D3}" destId="{EC0B3318-0599-47BC-B61F-62C310119E0B}" srcOrd="0" destOrd="0" presId="urn:microsoft.com/office/officeart/2005/8/layout/chevron1"/>
    <dgm:cxn modelId="{16AF7275-571C-4733-A13C-BEBE32133E6B}" srcId="{9B0DB001-B258-4065-BF5B-12865010B1ED}" destId="{6FD1A757-22D2-4399-BEA8-D6335F0AEAC1}" srcOrd="3" destOrd="0" parTransId="{E81205E5-A99E-49C4-B4BA-8F5CA4782507}" sibTransId="{2B7304CA-B237-4145-8922-D6BE39A70AAE}"/>
    <dgm:cxn modelId="{5F74D375-2871-48AC-8E26-E36834B13BF6}" type="presOf" srcId="{89DBD211-BBDD-4ADE-A50F-9BA3DE862E22}" destId="{F9F2DAAB-0D4D-4F64-958F-A9AE337141D3}" srcOrd="0" destOrd="0" presId="urn:microsoft.com/office/officeart/2005/8/layout/chevron1"/>
    <dgm:cxn modelId="{9239F87D-05CA-4B65-9A49-F0ABF79B7DB4}" srcId="{9B0DB001-B258-4065-BF5B-12865010B1ED}" destId="{31F9BD0E-1B05-4EBF-A1F3-927517BCD9D3}" srcOrd="4" destOrd="0" parTransId="{13B5387D-E09F-41D2-A763-813D8C7BCFE0}" sibTransId="{D563D5E9-F8D7-4216-8AC1-588602D1ABC9}"/>
    <dgm:cxn modelId="{5B86FDB1-3964-4FFD-AC61-934B4F8B8964}" srcId="{9B0DB001-B258-4065-BF5B-12865010B1ED}" destId="{D27C81DF-C18A-4145-8E65-EE05A082F104}" srcOrd="0" destOrd="0" parTransId="{02E3F49F-F7ED-4DDF-A202-A33298BC63A5}" sibTransId="{5576E9B3-3ADB-43FA-BBA5-B3445218CADA}"/>
    <dgm:cxn modelId="{008B54D2-1F68-49CA-AFE7-C6B68FD69EB2}" type="presOf" srcId="{D27C81DF-C18A-4145-8E65-EE05A082F104}" destId="{D32ABF87-C71C-429B-8041-E28D4727E355}" srcOrd="0" destOrd="0" presId="urn:microsoft.com/office/officeart/2005/8/layout/chevron1"/>
    <dgm:cxn modelId="{9534CDDA-C46D-47D4-8F91-7F39436C344B}" type="presOf" srcId="{6FD1A757-22D2-4399-BEA8-D6335F0AEAC1}" destId="{30920310-E259-495F-A7D1-F621E8419994}"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 modelId="{D723B140-4654-4B07-9444-6015513C6C45}" type="presParOf" srcId="{64326EE6-9DB9-4233-8119-ABA0B9DDEE05}" destId="{9F47849E-7943-42E1-9029-1A960851E003}" srcOrd="5" destOrd="0" presId="urn:microsoft.com/office/officeart/2005/8/layout/chevron1"/>
    <dgm:cxn modelId="{62A81CAA-289B-484F-A32B-F42DF58CBEF2}" type="presParOf" srcId="{64326EE6-9DB9-4233-8119-ABA0B9DDEE05}" destId="{30920310-E259-495F-A7D1-F621E8419994}" srcOrd="6" destOrd="0" presId="urn:microsoft.com/office/officeart/2005/8/layout/chevron1"/>
    <dgm:cxn modelId="{EB9A4992-4356-4D9C-8CEF-ED8D16DA651A}" type="presParOf" srcId="{64326EE6-9DB9-4233-8119-ABA0B9DDEE05}" destId="{952A903F-4E02-4346-A394-FD9762AFC350}" srcOrd="7" destOrd="0" presId="urn:microsoft.com/office/officeart/2005/8/layout/chevron1"/>
    <dgm:cxn modelId="{DC4529CE-1705-4CDC-A6C1-BADF42B2735A}" type="presParOf" srcId="{64326EE6-9DB9-4233-8119-ABA0B9DDEE05}" destId="{EC0B3318-0599-47BC-B61F-62C310119E0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DB001-B258-4065-BF5B-12865010B1ED}" type="doc">
      <dgm:prSet loTypeId="urn:microsoft.com/office/officeart/2005/8/layout/chevron1" loCatId="process" qsTypeId="urn:microsoft.com/office/officeart/2005/8/quickstyle/simple1" qsCatId="simple" csTypeId="urn:microsoft.com/office/officeart/2005/8/colors/colorful5" csCatId="colorful" phldr="1"/>
      <dgm:spPr/>
    </dgm:pt>
    <dgm:pt modelId="{D27C81DF-C18A-4145-8E65-EE05A082F104}">
      <dgm:prSet phldrT="[Text]"/>
      <dgm:spPr/>
      <dgm:t>
        <a:bodyPr/>
        <a:lstStyle/>
        <a:p>
          <a:r>
            <a:rPr lang="en-US" dirty="0"/>
            <a:t>Award Processed</a:t>
          </a:r>
        </a:p>
      </dgm:t>
    </dgm:pt>
    <dgm:pt modelId="{02E3F49F-F7ED-4DDF-A202-A33298BC63A5}" type="parTrans" cxnId="{5B86FDB1-3964-4FFD-AC61-934B4F8B8964}">
      <dgm:prSet/>
      <dgm:spPr/>
      <dgm:t>
        <a:bodyPr/>
        <a:lstStyle/>
        <a:p>
          <a:endParaRPr lang="en-US"/>
        </a:p>
      </dgm:t>
    </dgm:pt>
    <dgm:pt modelId="{5576E9B3-3ADB-43FA-BBA5-B3445218CADA}" type="sibTrans" cxnId="{5B86FDB1-3964-4FFD-AC61-934B4F8B8964}">
      <dgm:prSet/>
      <dgm:spPr/>
      <dgm:t>
        <a:bodyPr/>
        <a:lstStyle/>
        <a:p>
          <a:endParaRPr lang="en-US"/>
        </a:p>
      </dgm:t>
    </dgm:pt>
    <dgm:pt modelId="{89DBD211-BBDD-4ADE-A50F-9BA3DE862E22}">
      <dgm:prSet phldrT="[Text]"/>
      <dgm:spPr/>
      <dgm:t>
        <a:bodyPr/>
        <a:lstStyle/>
        <a:p>
          <a:r>
            <a:rPr lang="en-US" dirty="0"/>
            <a:t>Initiate and Manage Project</a:t>
          </a:r>
        </a:p>
      </dgm:t>
    </dgm:pt>
    <dgm:pt modelId="{9E385634-A754-43F9-BA8D-97D03E65F2AC}" type="parTrans" cxnId="{291D453D-73DE-453B-82E2-867739721B7C}">
      <dgm:prSet/>
      <dgm:spPr/>
      <dgm:t>
        <a:bodyPr/>
        <a:lstStyle/>
        <a:p>
          <a:endParaRPr lang="en-US"/>
        </a:p>
      </dgm:t>
    </dgm:pt>
    <dgm:pt modelId="{B99347A2-9BE5-441F-B6E8-A088E35EE846}" type="sibTrans" cxnId="{291D453D-73DE-453B-82E2-867739721B7C}">
      <dgm:prSet/>
      <dgm:spPr/>
      <dgm:t>
        <a:bodyPr/>
        <a:lstStyle/>
        <a:p>
          <a:endParaRPr lang="en-US"/>
        </a:p>
      </dgm:t>
    </dgm:pt>
    <dgm:pt modelId="{E908FA0D-BC6F-46CB-88B4-A1821ECA0322}">
      <dgm:prSet phldrT="[Text]"/>
      <dgm:spPr/>
      <dgm:t>
        <a:bodyPr/>
        <a:lstStyle/>
        <a:p>
          <a:r>
            <a:rPr lang="en-US" dirty="0"/>
            <a:t>Close-Out</a:t>
          </a:r>
        </a:p>
      </dgm:t>
    </dgm:pt>
    <dgm:pt modelId="{D50CC56F-58CD-4E58-BB93-77BA27E35060}" type="parTrans" cxnId="{E40F33F3-952B-44E6-88AB-500A5F84EB35}">
      <dgm:prSet/>
      <dgm:spPr/>
      <dgm:t>
        <a:bodyPr/>
        <a:lstStyle/>
        <a:p>
          <a:endParaRPr lang="en-US"/>
        </a:p>
      </dgm:t>
    </dgm:pt>
    <dgm:pt modelId="{6446E5A2-DD10-408A-ADD7-5175F61DC93C}" type="sibTrans" cxnId="{E40F33F3-952B-44E6-88AB-500A5F84EB35}">
      <dgm:prSet/>
      <dgm:spPr/>
      <dgm:t>
        <a:bodyPr/>
        <a:lstStyle/>
        <a:p>
          <a:endParaRPr lang="en-US"/>
        </a:p>
      </dgm:t>
    </dgm:pt>
    <dgm:pt modelId="{64326EE6-9DB9-4233-8119-ABA0B9DDEE05}" type="pres">
      <dgm:prSet presAssocID="{9B0DB001-B258-4065-BF5B-12865010B1ED}" presName="Name0" presStyleCnt="0">
        <dgm:presLayoutVars>
          <dgm:dir/>
          <dgm:animLvl val="lvl"/>
          <dgm:resizeHandles val="exact"/>
        </dgm:presLayoutVars>
      </dgm:prSet>
      <dgm:spPr/>
    </dgm:pt>
    <dgm:pt modelId="{D32ABF87-C71C-429B-8041-E28D4727E355}" type="pres">
      <dgm:prSet presAssocID="{D27C81DF-C18A-4145-8E65-EE05A082F104}" presName="parTxOnly" presStyleLbl="node1" presStyleIdx="0" presStyleCnt="3">
        <dgm:presLayoutVars>
          <dgm:chMax val="0"/>
          <dgm:chPref val="0"/>
          <dgm:bulletEnabled val="1"/>
        </dgm:presLayoutVars>
      </dgm:prSet>
      <dgm:spPr/>
    </dgm:pt>
    <dgm:pt modelId="{4DA56150-E3E5-41A5-B53D-16B5180205B6}" type="pres">
      <dgm:prSet presAssocID="{5576E9B3-3ADB-43FA-BBA5-B3445218CADA}" presName="parTxOnlySpace" presStyleCnt="0"/>
      <dgm:spPr/>
    </dgm:pt>
    <dgm:pt modelId="{F9F2DAAB-0D4D-4F64-958F-A9AE337141D3}" type="pres">
      <dgm:prSet presAssocID="{89DBD211-BBDD-4ADE-A50F-9BA3DE862E22}" presName="parTxOnly" presStyleLbl="node1" presStyleIdx="1" presStyleCnt="3">
        <dgm:presLayoutVars>
          <dgm:chMax val="0"/>
          <dgm:chPref val="0"/>
          <dgm:bulletEnabled val="1"/>
        </dgm:presLayoutVars>
      </dgm:prSet>
      <dgm:spPr/>
    </dgm:pt>
    <dgm:pt modelId="{CE0FEB4F-7A6E-4438-9909-BC6657EA793E}" type="pres">
      <dgm:prSet presAssocID="{B99347A2-9BE5-441F-B6E8-A088E35EE846}" presName="parTxOnlySpace" presStyleCnt="0"/>
      <dgm:spPr/>
    </dgm:pt>
    <dgm:pt modelId="{A0EF3C5A-796D-4A7E-BBA5-F7835C0F4608}" type="pres">
      <dgm:prSet presAssocID="{E908FA0D-BC6F-46CB-88B4-A1821ECA0322}" presName="parTxOnly" presStyleLbl="node1" presStyleIdx="2" presStyleCnt="3">
        <dgm:presLayoutVars>
          <dgm:chMax val="0"/>
          <dgm:chPref val="0"/>
          <dgm:bulletEnabled val="1"/>
        </dgm:presLayoutVars>
      </dgm:prSet>
      <dgm:spPr/>
    </dgm:pt>
  </dgm:ptLst>
  <dgm:cxnLst>
    <dgm:cxn modelId="{E9EFD72F-0D10-450C-A056-5F5506B2AD74}" type="presOf" srcId="{E908FA0D-BC6F-46CB-88B4-A1821ECA0322}" destId="{A0EF3C5A-796D-4A7E-BBA5-F7835C0F4608}" srcOrd="0" destOrd="0" presId="urn:microsoft.com/office/officeart/2005/8/layout/chevron1"/>
    <dgm:cxn modelId="{291D453D-73DE-453B-82E2-867739721B7C}" srcId="{9B0DB001-B258-4065-BF5B-12865010B1ED}" destId="{89DBD211-BBDD-4ADE-A50F-9BA3DE862E22}" srcOrd="1" destOrd="0" parTransId="{9E385634-A754-43F9-BA8D-97D03E65F2AC}" sibTransId="{B99347A2-9BE5-441F-B6E8-A088E35EE846}"/>
    <dgm:cxn modelId="{DBDEE562-A23B-4F50-BFE5-585EA774AB50}" type="presOf" srcId="{9B0DB001-B258-4065-BF5B-12865010B1ED}" destId="{64326EE6-9DB9-4233-8119-ABA0B9DDEE05}" srcOrd="0" destOrd="0" presId="urn:microsoft.com/office/officeart/2005/8/layout/chevron1"/>
    <dgm:cxn modelId="{5F74D375-2871-48AC-8E26-E36834B13BF6}" type="presOf" srcId="{89DBD211-BBDD-4ADE-A50F-9BA3DE862E22}" destId="{F9F2DAAB-0D4D-4F64-958F-A9AE337141D3}" srcOrd="0" destOrd="0" presId="urn:microsoft.com/office/officeart/2005/8/layout/chevron1"/>
    <dgm:cxn modelId="{5B86FDB1-3964-4FFD-AC61-934B4F8B8964}" srcId="{9B0DB001-B258-4065-BF5B-12865010B1ED}" destId="{D27C81DF-C18A-4145-8E65-EE05A082F104}" srcOrd="0" destOrd="0" parTransId="{02E3F49F-F7ED-4DDF-A202-A33298BC63A5}" sibTransId="{5576E9B3-3ADB-43FA-BBA5-B3445218CADA}"/>
    <dgm:cxn modelId="{008B54D2-1F68-49CA-AFE7-C6B68FD69EB2}" type="presOf" srcId="{D27C81DF-C18A-4145-8E65-EE05A082F104}" destId="{D32ABF87-C71C-429B-8041-E28D4727E355}" srcOrd="0" destOrd="0" presId="urn:microsoft.com/office/officeart/2005/8/layout/chevron1"/>
    <dgm:cxn modelId="{E40F33F3-952B-44E6-88AB-500A5F84EB35}" srcId="{9B0DB001-B258-4065-BF5B-12865010B1ED}" destId="{E908FA0D-BC6F-46CB-88B4-A1821ECA0322}" srcOrd="2" destOrd="0" parTransId="{D50CC56F-58CD-4E58-BB93-77BA27E35060}" sibTransId="{6446E5A2-DD10-408A-ADD7-5175F61DC93C}"/>
    <dgm:cxn modelId="{BF5912D8-5019-4495-93DF-7E9FDAF45259}" type="presParOf" srcId="{64326EE6-9DB9-4233-8119-ABA0B9DDEE05}" destId="{D32ABF87-C71C-429B-8041-E28D4727E355}" srcOrd="0" destOrd="0" presId="urn:microsoft.com/office/officeart/2005/8/layout/chevron1"/>
    <dgm:cxn modelId="{C4F83D98-1D6B-405D-91B9-5432A1CC3E28}" type="presParOf" srcId="{64326EE6-9DB9-4233-8119-ABA0B9DDEE05}" destId="{4DA56150-E3E5-41A5-B53D-16B5180205B6}" srcOrd="1" destOrd="0" presId="urn:microsoft.com/office/officeart/2005/8/layout/chevron1"/>
    <dgm:cxn modelId="{3A200383-22EC-4C84-80B8-CDC4E648FE28}" type="presParOf" srcId="{64326EE6-9DB9-4233-8119-ABA0B9DDEE05}" destId="{F9F2DAAB-0D4D-4F64-958F-A9AE337141D3}" srcOrd="2" destOrd="0" presId="urn:microsoft.com/office/officeart/2005/8/layout/chevron1"/>
    <dgm:cxn modelId="{41E64564-FB73-4952-A15E-FB201F90388E}" type="presParOf" srcId="{64326EE6-9DB9-4233-8119-ABA0B9DDEE05}" destId="{CE0FEB4F-7A6E-4438-9909-BC6657EA793E}" srcOrd="3" destOrd="0" presId="urn:microsoft.com/office/officeart/2005/8/layout/chevron1"/>
    <dgm:cxn modelId="{7CECCB1D-98C4-4611-A643-5D9D559484DE}" type="presParOf" srcId="{64326EE6-9DB9-4233-8119-ABA0B9DDEE05}" destId="{A0EF3C5A-796D-4A7E-BBA5-F7835C0F4608}"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7D226-9885-4D3B-8AD7-B9E3B7E3E137}">
      <dsp:nvSpPr>
        <dsp:cNvPr id="0" name=""/>
        <dsp:cNvSpPr/>
      </dsp:nvSpPr>
      <dsp:spPr>
        <a:xfrm>
          <a:off x="32790" y="1743"/>
          <a:ext cx="6030418" cy="891747"/>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Awarding Agency </a:t>
          </a:r>
        </a:p>
        <a:p>
          <a:pPr marL="0" lvl="0" indent="0" algn="ctr" defTabSz="1066800">
            <a:lnSpc>
              <a:spcPct val="90000"/>
            </a:lnSpc>
            <a:spcBef>
              <a:spcPct val="0"/>
            </a:spcBef>
            <a:spcAft>
              <a:spcPct val="35000"/>
            </a:spcAft>
            <a:buNone/>
          </a:pPr>
          <a:r>
            <a:rPr lang="en-US" sz="1800" kern="1200" dirty="0"/>
            <a:t>(Prime Sponsor)</a:t>
          </a:r>
        </a:p>
      </dsp:txBody>
      <dsp:txXfrm>
        <a:off x="58908" y="27861"/>
        <a:ext cx="5978182" cy="839511"/>
      </dsp:txXfrm>
    </dsp:sp>
    <dsp:sp modelId="{07F09A68-5F20-4D92-A96C-B192890F9274}">
      <dsp:nvSpPr>
        <dsp:cNvPr id="0" name=""/>
        <dsp:cNvSpPr/>
      </dsp:nvSpPr>
      <dsp:spPr>
        <a:xfrm rot="5400000">
          <a:off x="2880797" y="915784"/>
          <a:ext cx="334405" cy="40128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927614" y="949225"/>
        <a:ext cx="240772" cy="234084"/>
      </dsp:txXfrm>
    </dsp:sp>
    <dsp:sp modelId="{59CACC9B-CB40-4CDC-BA36-E177144E8C9B}">
      <dsp:nvSpPr>
        <dsp:cNvPr id="0" name=""/>
        <dsp:cNvSpPr/>
      </dsp:nvSpPr>
      <dsp:spPr>
        <a:xfrm>
          <a:off x="0" y="1339365"/>
          <a:ext cx="6096000" cy="891747"/>
        </a:xfrm>
        <a:prstGeom prst="roundRect">
          <a:avLst>
            <a:gd name="adj" fmla="val 10000"/>
          </a:avLst>
        </a:prstGeom>
        <a:solidFill>
          <a:schemeClr val="accent1">
            <a:shade val="80000"/>
            <a:hueOff val="255640"/>
            <a:satOff val="-15720"/>
            <a:lumOff val="16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Awardee </a:t>
          </a:r>
        </a:p>
        <a:p>
          <a:pPr marL="0" lvl="0" indent="0" algn="ctr" defTabSz="1066800">
            <a:lnSpc>
              <a:spcPct val="90000"/>
            </a:lnSpc>
            <a:spcBef>
              <a:spcPct val="0"/>
            </a:spcBef>
            <a:spcAft>
              <a:spcPct val="35000"/>
            </a:spcAft>
            <a:buNone/>
          </a:pPr>
          <a:r>
            <a:rPr lang="en-US" sz="1800" kern="1200" dirty="0"/>
            <a:t>(Pass-Through Entity [PTE]; Sponsor)</a:t>
          </a:r>
        </a:p>
      </dsp:txBody>
      <dsp:txXfrm>
        <a:off x="26118" y="1365483"/>
        <a:ext cx="6043764" cy="839511"/>
      </dsp:txXfrm>
    </dsp:sp>
    <dsp:sp modelId="{DD8EFFF8-07AD-4DDE-A967-CE5F59E9477F}">
      <dsp:nvSpPr>
        <dsp:cNvPr id="0" name=""/>
        <dsp:cNvSpPr/>
      </dsp:nvSpPr>
      <dsp:spPr>
        <a:xfrm rot="5400000">
          <a:off x="2880797" y="2253406"/>
          <a:ext cx="334405" cy="401286"/>
        </a:xfrm>
        <a:prstGeom prst="rightArrow">
          <a:avLst>
            <a:gd name="adj1" fmla="val 60000"/>
            <a:gd name="adj2" fmla="val 50000"/>
          </a:avLst>
        </a:prstGeom>
        <a:solidFill>
          <a:schemeClr val="accent1">
            <a:shade val="90000"/>
            <a:hueOff val="511241"/>
            <a:satOff val="-30992"/>
            <a:lumOff val="298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2927614" y="2286847"/>
        <a:ext cx="240772" cy="234084"/>
      </dsp:txXfrm>
    </dsp:sp>
    <dsp:sp modelId="{EC9C0877-3BD6-4EBA-AB1A-3AE5EF883096}">
      <dsp:nvSpPr>
        <dsp:cNvPr id="0" name=""/>
        <dsp:cNvSpPr/>
      </dsp:nvSpPr>
      <dsp:spPr>
        <a:xfrm>
          <a:off x="-46564" y="2676986"/>
          <a:ext cx="6189128" cy="891747"/>
        </a:xfrm>
        <a:prstGeom prst="roundRect">
          <a:avLst>
            <a:gd name="adj" fmla="val 10000"/>
          </a:avLst>
        </a:prstGeom>
        <a:solidFill>
          <a:schemeClr val="accent1">
            <a:shade val="80000"/>
            <a:hueOff val="511281"/>
            <a:satOff val="-31440"/>
            <a:lumOff val="320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Subrecipient</a:t>
          </a:r>
          <a:r>
            <a:rPr lang="en-US" sz="2200" kern="1200" dirty="0"/>
            <a:t> </a:t>
          </a:r>
        </a:p>
        <a:p>
          <a:pPr marL="0" lvl="0" indent="0" algn="ctr" defTabSz="1066800">
            <a:lnSpc>
              <a:spcPct val="90000"/>
            </a:lnSpc>
            <a:spcBef>
              <a:spcPct val="0"/>
            </a:spcBef>
            <a:spcAft>
              <a:spcPct val="35000"/>
            </a:spcAft>
            <a:buNone/>
          </a:pPr>
          <a:r>
            <a:rPr lang="en-US" sz="1800" kern="1200" dirty="0"/>
            <a:t>(Subaward, </a:t>
          </a:r>
          <a:r>
            <a:rPr lang="en-US" sz="1800" kern="1200" dirty="0" err="1"/>
            <a:t>Subgrant</a:t>
          </a:r>
          <a:r>
            <a:rPr lang="en-US" sz="1800" kern="1200" dirty="0"/>
            <a:t>, Subcontract)</a:t>
          </a:r>
        </a:p>
      </dsp:txBody>
      <dsp:txXfrm>
        <a:off x="-20446" y="2703104"/>
        <a:ext cx="6136892" cy="839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2837" y="2181388"/>
          <a:ext cx="1220259" cy="63754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Idea</a:t>
          </a:r>
        </a:p>
      </dsp:txBody>
      <dsp:txXfrm>
        <a:off x="321610" y="2181388"/>
        <a:ext cx="582713" cy="637546"/>
      </dsp:txXfrm>
    </dsp:sp>
    <dsp:sp modelId="{F9F2DAAB-0D4D-4F64-958F-A9AE337141D3}">
      <dsp:nvSpPr>
        <dsp:cNvPr id="0" name=""/>
        <dsp:cNvSpPr/>
      </dsp:nvSpPr>
      <dsp:spPr>
        <a:xfrm>
          <a:off x="1101071" y="2203997"/>
          <a:ext cx="1220259" cy="592328"/>
        </a:xfrm>
        <a:prstGeom prst="chevron">
          <a:avLst/>
        </a:prstGeom>
        <a:solidFill>
          <a:schemeClr val="accent2">
            <a:hueOff val="3184598"/>
            <a:satOff val="13542"/>
            <a:lumOff val="9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Find Funding</a:t>
          </a:r>
        </a:p>
      </dsp:txBody>
      <dsp:txXfrm>
        <a:off x="1397235" y="2203997"/>
        <a:ext cx="627931" cy="592328"/>
      </dsp:txXfrm>
    </dsp:sp>
    <dsp:sp modelId="{A0EF3C5A-796D-4A7E-BBA5-F7835C0F4608}">
      <dsp:nvSpPr>
        <dsp:cNvPr id="0" name=""/>
        <dsp:cNvSpPr/>
      </dsp:nvSpPr>
      <dsp:spPr>
        <a:xfrm>
          <a:off x="2199305" y="2170084"/>
          <a:ext cx="1454085" cy="660155"/>
        </a:xfrm>
        <a:prstGeom prst="chevron">
          <a:avLst/>
        </a:prstGeom>
        <a:solidFill>
          <a:schemeClr val="accent2">
            <a:hueOff val="6369197"/>
            <a:satOff val="27083"/>
            <a:lumOff val="18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Develop Proposal</a:t>
          </a:r>
        </a:p>
      </dsp:txBody>
      <dsp:txXfrm>
        <a:off x="2529383" y="2170084"/>
        <a:ext cx="793930" cy="660155"/>
      </dsp:txXfrm>
    </dsp:sp>
    <dsp:sp modelId="{30920310-E259-495F-A7D1-F621E8419994}">
      <dsp:nvSpPr>
        <dsp:cNvPr id="0" name=""/>
        <dsp:cNvSpPr/>
      </dsp:nvSpPr>
      <dsp:spPr>
        <a:xfrm>
          <a:off x="3531364" y="2170084"/>
          <a:ext cx="1541883" cy="660155"/>
        </a:xfrm>
        <a:prstGeom prst="chevron">
          <a:avLst/>
        </a:prstGeom>
        <a:solidFill>
          <a:schemeClr val="accent2">
            <a:hueOff val="9553795"/>
            <a:satOff val="40624"/>
            <a:lumOff val="2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Route Proposal for Internal Approval</a:t>
          </a:r>
        </a:p>
      </dsp:txBody>
      <dsp:txXfrm>
        <a:off x="3861442" y="2170084"/>
        <a:ext cx="881728" cy="660155"/>
      </dsp:txXfrm>
    </dsp:sp>
    <dsp:sp modelId="{EC0B3318-0599-47BC-B61F-62C310119E0B}">
      <dsp:nvSpPr>
        <dsp:cNvPr id="0" name=""/>
        <dsp:cNvSpPr/>
      </dsp:nvSpPr>
      <dsp:spPr>
        <a:xfrm>
          <a:off x="4951222" y="2158779"/>
          <a:ext cx="1528668" cy="682764"/>
        </a:xfrm>
        <a:prstGeom prst="chevron">
          <a:avLst/>
        </a:prstGeom>
        <a:solidFill>
          <a:schemeClr val="accent2">
            <a:hueOff val="12738394"/>
            <a:satOff val="54166"/>
            <a:lumOff val="3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Authorized Official Submits Proposal</a:t>
          </a:r>
        </a:p>
      </dsp:txBody>
      <dsp:txXfrm>
        <a:off x="5292604" y="2158779"/>
        <a:ext cx="845904" cy="682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BF87-C71C-429B-8041-E28D4727E355}">
      <dsp:nvSpPr>
        <dsp:cNvPr id="0" name=""/>
        <dsp:cNvSpPr/>
      </dsp:nvSpPr>
      <dsp:spPr>
        <a:xfrm>
          <a:off x="1043" y="709319"/>
          <a:ext cx="1271715" cy="50868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Award Processed</a:t>
          </a:r>
        </a:p>
      </dsp:txBody>
      <dsp:txXfrm>
        <a:off x="255386" y="709319"/>
        <a:ext cx="763029" cy="508686"/>
      </dsp:txXfrm>
    </dsp:sp>
    <dsp:sp modelId="{F9F2DAAB-0D4D-4F64-958F-A9AE337141D3}">
      <dsp:nvSpPr>
        <dsp:cNvPr id="0" name=""/>
        <dsp:cNvSpPr/>
      </dsp:nvSpPr>
      <dsp:spPr>
        <a:xfrm>
          <a:off x="1145588" y="709319"/>
          <a:ext cx="1271715" cy="508686"/>
        </a:xfrm>
        <a:prstGeom prst="chevron">
          <a:avLst/>
        </a:prstGeom>
        <a:solidFill>
          <a:schemeClr val="accent5">
            <a:hueOff val="4787654"/>
            <a:satOff val="0"/>
            <a:lumOff val="-2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Initiate and Manage Project</a:t>
          </a:r>
        </a:p>
      </dsp:txBody>
      <dsp:txXfrm>
        <a:off x="1399931" y="709319"/>
        <a:ext cx="763029" cy="508686"/>
      </dsp:txXfrm>
    </dsp:sp>
    <dsp:sp modelId="{A0EF3C5A-796D-4A7E-BBA5-F7835C0F4608}">
      <dsp:nvSpPr>
        <dsp:cNvPr id="0" name=""/>
        <dsp:cNvSpPr/>
      </dsp:nvSpPr>
      <dsp:spPr>
        <a:xfrm>
          <a:off x="2290132" y="709319"/>
          <a:ext cx="1271715" cy="508686"/>
        </a:xfrm>
        <a:prstGeom prst="chevron">
          <a:avLst/>
        </a:prstGeom>
        <a:solidFill>
          <a:schemeClr val="accent5">
            <a:hueOff val="9575308"/>
            <a:satOff val="0"/>
            <a:lumOff val="-4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Close-Out</a:t>
          </a:r>
        </a:p>
      </dsp:txBody>
      <dsp:txXfrm>
        <a:off x="2544475" y="709319"/>
        <a:ext cx="763029" cy="5086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B19DFF-3DA7-494A-B9CA-E379C5E95C0A}"/>
              </a:ext>
            </a:extLst>
          </p:cNvPr>
          <p:cNvSpPr>
            <a:spLocks noGrp="1"/>
          </p:cNvSpPr>
          <p:nvPr>
            <p:ph type="hdr" sz="quarter"/>
          </p:nvPr>
        </p:nvSpPr>
        <p:spPr>
          <a:xfrm>
            <a:off x="0" y="1"/>
            <a:ext cx="3066733" cy="469779"/>
          </a:xfrm>
          <a:prstGeom prst="rect">
            <a:avLst/>
          </a:prstGeom>
        </p:spPr>
        <p:txBody>
          <a:bodyPr vert="horz" lIns="93935" tIns="46968" rIns="93935" bIns="46968" rtlCol="0"/>
          <a:lstStyle>
            <a:lvl1pPr algn="l">
              <a:defRPr sz="1300"/>
            </a:lvl1pPr>
          </a:lstStyle>
          <a:p>
            <a:endParaRPr lang="en-US"/>
          </a:p>
        </p:txBody>
      </p:sp>
      <p:sp>
        <p:nvSpPr>
          <p:cNvPr id="3" name="Date Placeholder 2">
            <a:extLst>
              <a:ext uri="{FF2B5EF4-FFF2-40B4-BE49-F238E27FC236}">
                <a16:creationId xmlns:a16="http://schemas.microsoft.com/office/drawing/2014/main" id="{B2B7B050-3277-594A-8B54-BFCDACD4BCFD}"/>
              </a:ext>
            </a:extLst>
          </p:cNvPr>
          <p:cNvSpPr>
            <a:spLocks noGrp="1"/>
          </p:cNvSpPr>
          <p:nvPr>
            <p:ph type="dt" sz="quarter" idx="1"/>
          </p:nvPr>
        </p:nvSpPr>
        <p:spPr>
          <a:xfrm>
            <a:off x="4008704" y="1"/>
            <a:ext cx="3066733" cy="469779"/>
          </a:xfrm>
          <a:prstGeom prst="rect">
            <a:avLst/>
          </a:prstGeom>
        </p:spPr>
        <p:txBody>
          <a:bodyPr vert="horz" lIns="93935" tIns="46968" rIns="93935" bIns="46968" rtlCol="0"/>
          <a:lstStyle>
            <a:lvl1pPr algn="r">
              <a:defRPr sz="1300"/>
            </a:lvl1pPr>
          </a:lstStyle>
          <a:p>
            <a:fld id="{C6C1B0C7-8C7C-9B4B-A0AE-18A84AC299C3}" type="datetimeFigureOut">
              <a:rPr lang="en-US" smtClean="0"/>
              <a:t>9/22/2022</a:t>
            </a:fld>
            <a:endParaRPr lang="en-US"/>
          </a:p>
        </p:txBody>
      </p:sp>
      <p:sp>
        <p:nvSpPr>
          <p:cNvPr id="4" name="Footer Placeholder 3">
            <a:extLst>
              <a:ext uri="{FF2B5EF4-FFF2-40B4-BE49-F238E27FC236}">
                <a16:creationId xmlns:a16="http://schemas.microsoft.com/office/drawing/2014/main" id="{AB379A36-522B-064D-A598-55FC21A01E16}"/>
              </a:ext>
            </a:extLst>
          </p:cNvPr>
          <p:cNvSpPr>
            <a:spLocks noGrp="1"/>
          </p:cNvSpPr>
          <p:nvPr>
            <p:ph type="ftr" sz="quarter" idx="2"/>
          </p:nvPr>
        </p:nvSpPr>
        <p:spPr>
          <a:xfrm>
            <a:off x="0" y="8893297"/>
            <a:ext cx="3066733" cy="469778"/>
          </a:xfrm>
          <a:prstGeom prst="rect">
            <a:avLst/>
          </a:prstGeom>
        </p:spPr>
        <p:txBody>
          <a:bodyPr vert="horz" lIns="93935" tIns="46968" rIns="93935" bIns="4696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D7467B93-28EF-074C-894E-BCFD2841EB34}"/>
              </a:ext>
            </a:extLst>
          </p:cNvPr>
          <p:cNvSpPr>
            <a:spLocks noGrp="1"/>
          </p:cNvSpPr>
          <p:nvPr>
            <p:ph type="sldNum" sz="quarter" idx="3"/>
          </p:nvPr>
        </p:nvSpPr>
        <p:spPr>
          <a:xfrm>
            <a:off x="4008704" y="8893297"/>
            <a:ext cx="3066733" cy="469778"/>
          </a:xfrm>
          <a:prstGeom prst="rect">
            <a:avLst/>
          </a:prstGeom>
        </p:spPr>
        <p:txBody>
          <a:bodyPr vert="horz" lIns="93935" tIns="46968" rIns="93935" bIns="46968" rtlCol="0" anchor="b"/>
          <a:lstStyle>
            <a:lvl1pPr algn="r">
              <a:defRPr sz="1300"/>
            </a:lvl1pPr>
          </a:lstStyle>
          <a:p>
            <a:fld id="{8347298D-305E-5C45-8175-7CA456955D79}" type="slidenum">
              <a:rPr lang="en-US" smtClean="0"/>
              <a:t>‹#›</a:t>
            </a:fld>
            <a:endParaRPr lang="en-US"/>
          </a:p>
        </p:txBody>
      </p:sp>
    </p:spTree>
    <p:extLst>
      <p:ext uri="{BB962C8B-B14F-4D97-AF65-F5344CB8AC3E}">
        <p14:creationId xmlns:p14="http://schemas.microsoft.com/office/powerpoint/2010/main" val="349790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79"/>
          </a:xfrm>
          <a:prstGeom prst="rect">
            <a:avLst/>
          </a:prstGeom>
        </p:spPr>
        <p:txBody>
          <a:bodyPr vert="horz" lIns="93935" tIns="46968" rIns="93935" bIns="46968" rtlCol="0"/>
          <a:lstStyle>
            <a:lvl1pPr algn="l">
              <a:defRPr sz="1300"/>
            </a:lvl1pPr>
          </a:lstStyle>
          <a:p>
            <a:endParaRPr lang="en-US"/>
          </a:p>
        </p:txBody>
      </p:sp>
      <p:sp>
        <p:nvSpPr>
          <p:cNvPr id="3" name="Date Placeholder 2"/>
          <p:cNvSpPr>
            <a:spLocks noGrp="1"/>
          </p:cNvSpPr>
          <p:nvPr>
            <p:ph type="dt" idx="1"/>
          </p:nvPr>
        </p:nvSpPr>
        <p:spPr>
          <a:xfrm>
            <a:off x="4008704" y="1"/>
            <a:ext cx="3066733" cy="469779"/>
          </a:xfrm>
          <a:prstGeom prst="rect">
            <a:avLst/>
          </a:prstGeom>
        </p:spPr>
        <p:txBody>
          <a:bodyPr vert="horz" lIns="93935" tIns="46968" rIns="93935" bIns="46968" rtlCol="0"/>
          <a:lstStyle>
            <a:lvl1pPr algn="r">
              <a:defRPr sz="1300"/>
            </a:lvl1pPr>
          </a:lstStyle>
          <a:p>
            <a:fld id="{299300ED-965C-BB42-AB66-E65F4D773755}" type="datetimeFigureOut">
              <a:rPr lang="en-US" smtClean="0"/>
              <a:t>9/22/2022</a:t>
            </a:fld>
            <a:endParaRPr lang="en-US"/>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5" tIns="46968" rIns="93935"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5" tIns="46968" rIns="93935"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5" tIns="46968" rIns="93935" bIns="46968" rtlCol="0" anchor="b"/>
          <a:lstStyle>
            <a:lvl1pPr algn="l">
              <a:defRPr sz="1300"/>
            </a:lvl1pPr>
          </a:lstStyle>
          <a:p>
            <a:endParaRPr lang="en-US"/>
          </a:p>
        </p:txBody>
      </p:sp>
      <p:sp>
        <p:nvSpPr>
          <p:cNvPr id="7" name="Slide Number Placeholder 6"/>
          <p:cNvSpPr>
            <a:spLocks noGrp="1"/>
          </p:cNvSpPr>
          <p:nvPr>
            <p:ph type="sldNum" sz="quarter" idx="5"/>
          </p:nvPr>
        </p:nvSpPr>
        <p:spPr>
          <a:xfrm>
            <a:off x="4008704" y="8893297"/>
            <a:ext cx="3066733" cy="469778"/>
          </a:xfrm>
          <a:prstGeom prst="rect">
            <a:avLst/>
          </a:prstGeom>
        </p:spPr>
        <p:txBody>
          <a:bodyPr vert="horz" lIns="93935" tIns="46968" rIns="93935" bIns="46968" rtlCol="0" anchor="b"/>
          <a:lstStyle>
            <a:lvl1pPr algn="r">
              <a:defRPr sz="1300"/>
            </a:lvl1pPr>
          </a:lstStyle>
          <a:p>
            <a:fld id="{57B8B67B-6986-4C4D-9BFF-F0FAE7240B0F}" type="slidenum">
              <a:rPr lang="en-US" smtClean="0"/>
              <a:t>‹#›</a:t>
            </a:fld>
            <a:endParaRPr lang="en-US"/>
          </a:p>
        </p:txBody>
      </p:sp>
    </p:spTree>
    <p:extLst>
      <p:ext uri="{BB962C8B-B14F-4D97-AF65-F5344CB8AC3E}">
        <p14:creationId xmlns:p14="http://schemas.microsoft.com/office/powerpoint/2010/main" val="177308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ener">
    <p:spTree>
      <p:nvGrpSpPr>
        <p:cNvPr id="1" name=""/>
        <p:cNvGrpSpPr/>
        <p:nvPr/>
      </p:nvGrpSpPr>
      <p:grpSpPr>
        <a:xfrm>
          <a:off x="0" y="0"/>
          <a:ext cx="0" cy="0"/>
          <a:chOff x="0" y="0"/>
          <a:chExt cx="0" cy="0"/>
        </a:xfrm>
      </p:grpSpPr>
      <p:sp>
        <p:nvSpPr>
          <p:cNvPr id="5" name="Header rule">
            <a:extLst>
              <a:ext uri="{FF2B5EF4-FFF2-40B4-BE49-F238E27FC236}">
                <a16:creationId xmlns:a16="http://schemas.microsoft.com/office/drawing/2014/main" id="{198C97F7-A4B7-A44F-8837-702C9EA03268}"/>
              </a:ext>
            </a:extLst>
          </p:cNvPr>
          <p:cNvSpPr/>
          <p:nvPr userDrawn="1"/>
        </p:nvSpPr>
        <p:spPr>
          <a:xfrm>
            <a:off x="640080" y="301752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6" name="Header rule">
            <a:extLst>
              <a:ext uri="{FF2B5EF4-FFF2-40B4-BE49-F238E27FC236}">
                <a16:creationId xmlns:a16="http://schemas.microsoft.com/office/drawing/2014/main" id="{597315B1-292E-3D41-AFF6-A072259E441C}"/>
              </a:ext>
            </a:extLst>
          </p:cNvPr>
          <p:cNvSpPr/>
          <p:nvPr userDrawn="1"/>
        </p:nvSpPr>
        <p:spPr>
          <a:xfrm>
            <a:off x="640080" y="182880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9" name="Content Placeholder 4">
            <a:extLst>
              <a:ext uri="{FF2B5EF4-FFF2-40B4-BE49-F238E27FC236}">
                <a16:creationId xmlns:a16="http://schemas.microsoft.com/office/drawing/2014/main" id="{51842526-596D-444C-831F-EDD586E710D2}"/>
              </a:ext>
            </a:extLst>
          </p:cNvPr>
          <p:cNvSpPr>
            <a:spLocks noGrp="1"/>
          </p:cNvSpPr>
          <p:nvPr>
            <p:ph sz="quarter" idx="23" hasCustomPrompt="1"/>
          </p:nvPr>
        </p:nvSpPr>
        <p:spPr>
          <a:xfrm>
            <a:off x="640078" y="4480560"/>
            <a:ext cx="1188720"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Presenter Name</a:t>
            </a:r>
          </a:p>
        </p:txBody>
      </p:sp>
      <p:sp>
        <p:nvSpPr>
          <p:cNvPr id="10" name="Content Placeholder 4">
            <a:extLst>
              <a:ext uri="{FF2B5EF4-FFF2-40B4-BE49-F238E27FC236}">
                <a16:creationId xmlns:a16="http://schemas.microsoft.com/office/drawing/2014/main" id="{7614E81D-36BE-0843-8E17-35D959F5ADC3}"/>
              </a:ext>
            </a:extLst>
          </p:cNvPr>
          <p:cNvSpPr>
            <a:spLocks noGrp="1"/>
          </p:cNvSpPr>
          <p:nvPr>
            <p:ph sz="quarter" idx="24" hasCustomPrompt="1"/>
          </p:nvPr>
        </p:nvSpPr>
        <p:spPr>
          <a:xfrm>
            <a:off x="640078" y="4663440"/>
            <a:ext cx="1624612" cy="167097"/>
          </a:xfrm>
          <a:prstGeom prst="rect">
            <a:avLst/>
          </a:prstGeom>
        </p:spPr>
        <p:txBody>
          <a:bodyPr wrap="none" lIns="9144" tIns="0" rIns="0" bIns="0" anchor="b" anchorCtr="0">
            <a:spAutoFit/>
          </a:bodyPr>
          <a:lstStyle>
            <a:lvl1pPr marL="0" indent="0">
              <a:buNone/>
              <a:defRPr sz="1200">
                <a:solidFill>
                  <a:schemeClr val="bg1"/>
                </a:solidFill>
              </a:defRPr>
            </a:lvl1pPr>
          </a:lstStyle>
          <a:p>
            <a:r>
              <a:rPr lang="en-US" dirty="0"/>
              <a:t>Title, Department Name</a:t>
            </a:r>
          </a:p>
        </p:txBody>
      </p:sp>
      <p:sp>
        <p:nvSpPr>
          <p:cNvPr id="11" name="Text Placeholder 5">
            <a:extLst>
              <a:ext uri="{FF2B5EF4-FFF2-40B4-BE49-F238E27FC236}">
                <a16:creationId xmlns:a16="http://schemas.microsoft.com/office/drawing/2014/main" id="{F1570365-4D0D-EC45-BEDD-AB605BCD2DE9}"/>
              </a:ext>
            </a:extLst>
          </p:cNvPr>
          <p:cNvSpPr>
            <a:spLocks noGrp="1"/>
          </p:cNvSpPr>
          <p:nvPr>
            <p:ph type="body" sz="quarter" idx="25" hasCustomPrompt="1"/>
          </p:nvPr>
        </p:nvSpPr>
        <p:spPr>
          <a:xfrm>
            <a:off x="640080" y="1645920"/>
            <a:ext cx="3383280" cy="91440"/>
          </a:xfrm>
          <a:prstGeom prst="rect">
            <a:avLst/>
          </a:prstGeom>
        </p:spPr>
        <p:txBody>
          <a:bodyPr wrap="none" lIns="18288" tIns="0" rIns="0" bIns="0">
            <a:spAutoFit/>
          </a:bodyPr>
          <a:lstStyle>
            <a:lvl1pPr marL="0" indent="0">
              <a:buNone/>
              <a:defRPr sz="800" cap="all" baseline="0">
                <a:latin typeface="+mn-lt"/>
              </a:defRPr>
            </a:lvl1pPr>
            <a:lvl2pPr marL="0" indent="0">
              <a:buFont typeface="Arial" panose="020B0604020202020204" pitchFamily="34" charset="0"/>
              <a:buNone/>
              <a:defRPr sz="800">
                <a:latin typeface="+mn-lt"/>
              </a:defRPr>
            </a:lvl2pPr>
            <a:lvl3pPr marL="363474" indent="0">
              <a:buNone/>
              <a:defRPr sz="800">
                <a:latin typeface="+mn-lt"/>
              </a:defRPr>
            </a:lvl3pPr>
            <a:lvl4pPr marL="0" indent="0">
              <a:buNone/>
              <a:defRPr sz="800">
                <a:latin typeface="+mn-lt"/>
              </a:defRPr>
            </a:lvl4pPr>
            <a:lvl5pPr marL="0" indent="0">
              <a:buNone/>
              <a:defRPr sz="800">
                <a:latin typeface="+mn-lt"/>
              </a:defRPr>
            </a:lvl5pPr>
          </a:lstStyle>
          <a:p>
            <a:pPr lvl="0"/>
            <a:r>
              <a:rPr lang="en-US" dirty="0"/>
              <a:t>JOB # GOES HERE [REMOVE FOR LIVE AUDIENCE PRESENTATION]</a:t>
            </a:r>
          </a:p>
        </p:txBody>
      </p:sp>
      <p:sp>
        <p:nvSpPr>
          <p:cNvPr id="3" name="Picture Placeholder 2">
            <a:extLst>
              <a:ext uri="{FF2B5EF4-FFF2-40B4-BE49-F238E27FC236}">
                <a16:creationId xmlns:a16="http://schemas.microsoft.com/office/drawing/2014/main" id="{7AAAB01A-F2BD-C546-A22D-F1FB2E43F306}"/>
              </a:ext>
            </a:extLst>
          </p:cNvPr>
          <p:cNvSpPr>
            <a:spLocks noGrp="1"/>
          </p:cNvSpPr>
          <p:nvPr>
            <p:ph type="pic" sz="quarter" idx="27" hasCustomPrompt="1"/>
          </p:nvPr>
        </p:nvSpPr>
        <p:spPr>
          <a:xfrm>
            <a:off x="640079" y="442002"/>
            <a:ext cx="5759450" cy="370101"/>
          </a:xfrm>
          <a:prstGeom prst="rect">
            <a:avLst/>
          </a:prstGeom>
        </p:spPr>
        <p:txBody>
          <a:bodyPr/>
          <a:lstStyle>
            <a:lvl1pPr marL="0" indent="0">
              <a:buNone/>
              <a:defRPr sz="1000"/>
            </a:lvl1pPr>
          </a:lstStyle>
          <a:p>
            <a:r>
              <a:rPr lang="en-US" dirty="0"/>
              <a:t>Click the icon to insert the </a:t>
            </a:r>
            <a:r>
              <a:rPr lang="en-US" dirty="0" err="1"/>
              <a:t>Uxd-Wht</a:t>
            </a:r>
            <a:r>
              <a:rPr lang="en-US" dirty="0"/>
              <a:t> or Unboxed-</a:t>
            </a:r>
            <a:r>
              <a:rPr lang="en-US" dirty="0" err="1"/>
              <a:t>WhiteType</a:t>
            </a:r>
            <a:r>
              <a:rPr lang="en-US" dirty="0"/>
              <a:t>, </a:t>
            </a:r>
            <a:r>
              <a:rPr lang="en-US" dirty="0" err="1"/>
              <a:t>svg</a:t>
            </a:r>
            <a:r>
              <a:rPr lang="en-US" dirty="0"/>
              <a:t> or </a:t>
            </a:r>
            <a:r>
              <a:rPr lang="en-US" dirty="0" err="1"/>
              <a:t>png</a:t>
            </a:r>
            <a:r>
              <a:rPr lang="en-US" dirty="0"/>
              <a:t> format version of your department logo. Follow yellow instructions.</a:t>
            </a:r>
          </a:p>
        </p:txBody>
      </p:sp>
      <p:sp>
        <p:nvSpPr>
          <p:cNvPr id="12" name="Text Placeholder 11">
            <a:extLst>
              <a:ext uri="{FF2B5EF4-FFF2-40B4-BE49-F238E27FC236}">
                <a16:creationId xmlns:a16="http://schemas.microsoft.com/office/drawing/2014/main" id="{3A81CB59-8C90-4649-A0B9-F64FBDA65623}"/>
              </a:ext>
            </a:extLst>
          </p:cNvPr>
          <p:cNvSpPr>
            <a:spLocks noGrp="1"/>
          </p:cNvSpPr>
          <p:nvPr>
            <p:ph type="body" sz="quarter" idx="28" hasCustomPrompt="1"/>
          </p:nvPr>
        </p:nvSpPr>
        <p:spPr>
          <a:xfrm>
            <a:off x="3110248" y="3239110"/>
            <a:ext cx="5867974" cy="343412"/>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1. GUIDES – To make sure guides are visible, inside the View ribbon, click the Guides checkbox. </a:t>
            </a:r>
            <a:r>
              <a:rPr lang="en-US"/>
              <a:t>Then click the icon inside the picture frame to add your logo.</a:t>
            </a:r>
            <a:endParaRPr lang="en-US" dirty="0"/>
          </a:p>
        </p:txBody>
      </p:sp>
      <p:sp>
        <p:nvSpPr>
          <p:cNvPr id="16" name="Text Placeholder 11">
            <a:extLst>
              <a:ext uri="{FF2B5EF4-FFF2-40B4-BE49-F238E27FC236}">
                <a16:creationId xmlns:a16="http://schemas.microsoft.com/office/drawing/2014/main" id="{27040403-9017-284E-A963-BB40D99A6B1B}"/>
              </a:ext>
            </a:extLst>
          </p:cNvPr>
          <p:cNvSpPr>
            <a:spLocks noGrp="1"/>
          </p:cNvSpPr>
          <p:nvPr>
            <p:ph type="body" sz="quarter" idx="29" hasCustomPrompt="1"/>
          </p:nvPr>
        </p:nvSpPr>
        <p:spPr>
          <a:xfrm>
            <a:off x="3509494" y="3642860"/>
            <a:ext cx="5468728" cy="364668"/>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Uxd-Wht</a:t>
            </a:r>
            <a:r>
              <a:rPr lang="en-US" dirty="0"/>
              <a:t> or Unboxed-</a:t>
            </a:r>
            <a:r>
              <a:rPr lang="en-US" dirty="0" err="1"/>
              <a:t>WhiteType</a:t>
            </a:r>
            <a:r>
              <a:rPr lang="en-US" dirty="0"/>
              <a:t> version. Your logo will appear in the picture frame. </a:t>
            </a:r>
          </a:p>
        </p:txBody>
      </p:sp>
      <p:sp>
        <p:nvSpPr>
          <p:cNvPr id="18" name="Text Placeholder 11">
            <a:extLst>
              <a:ext uri="{FF2B5EF4-FFF2-40B4-BE49-F238E27FC236}">
                <a16:creationId xmlns:a16="http://schemas.microsoft.com/office/drawing/2014/main" id="{4B946D04-E796-4B4C-BA49-32A74CF316D8}"/>
              </a:ext>
            </a:extLst>
          </p:cNvPr>
          <p:cNvSpPr>
            <a:spLocks noGrp="1"/>
          </p:cNvSpPr>
          <p:nvPr>
            <p:ph type="body" sz="quarter" idx="30" hasCustomPrompt="1"/>
          </p:nvPr>
        </p:nvSpPr>
        <p:spPr>
          <a:xfrm>
            <a:off x="3509494" y="4050407"/>
            <a:ext cx="5468728" cy="735906"/>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UCLA logo letters should match up with the top and bottom guides.</a:t>
            </a:r>
          </a:p>
        </p:txBody>
      </p:sp>
      <p:sp>
        <p:nvSpPr>
          <p:cNvPr id="19" name="Text Placeholder 11">
            <a:extLst>
              <a:ext uri="{FF2B5EF4-FFF2-40B4-BE49-F238E27FC236}">
                <a16:creationId xmlns:a16="http://schemas.microsoft.com/office/drawing/2014/main" id="{68E45B7A-8408-374F-A2DC-0F4F9C754E45}"/>
              </a:ext>
            </a:extLst>
          </p:cNvPr>
          <p:cNvSpPr>
            <a:spLocks noGrp="1"/>
          </p:cNvSpPr>
          <p:nvPr>
            <p:ph type="body" sz="quarter" idx="31" hasCustomPrompt="1"/>
          </p:nvPr>
        </p:nvSpPr>
        <p:spPr>
          <a:xfrm>
            <a:off x="3509494" y="4842153"/>
            <a:ext cx="5468728" cy="228205"/>
          </a:xfrm>
          <a:prstGeom prst="rect">
            <a:avLst/>
          </a:prstGeom>
          <a:noFill/>
        </p:spPr>
        <p:txBody>
          <a:bodyPr lIns="91440" tIns="45720" rIns="91440" bIns="4572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000">
                <a:solidFill>
                  <a:srgbClr val="FFFF00"/>
                </a:solidFill>
              </a:defRPr>
            </a:lvl1pPr>
          </a:lstStyle>
          <a:p>
            <a:pPr lvl="0"/>
            <a:r>
              <a:rPr lang="en-US" dirty="0"/>
              <a:t>4. POSITION – Align the UCLA logo letters to meet the left guide. </a:t>
            </a:r>
          </a:p>
        </p:txBody>
      </p:sp>
      <p:sp>
        <p:nvSpPr>
          <p:cNvPr id="13" name="Text Placeholder 12">
            <a:extLst>
              <a:ext uri="{FF2B5EF4-FFF2-40B4-BE49-F238E27FC236}">
                <a16:creationId xmlns:a16="http://schemas.microsoft.com/office/drawing/2014/main" id="{4845E9B1-083C-B34E-AC7C-964685DBFAAB}"/>
              </a:ext>
            </a:extLst>
          </p:cNvPr>
          <p:cNvSpPr>
            <a:spLocks noGrp="1"/>
          </p:cNvSpPr>
          <p:nvPr>
            <p:ph type="body" sz="quarter" idx="32" hasCustomPrompt="1"/>
          </p:nvPr>
        </p:nvSpPr>
        <p:spPr>
          <a:xfrm>
            <a:off x="640080" y="1892807"/>
            <a:ext cx="7772400" cy="1106424"/>
          </a:xfrm>
          <a:prstGeom prst="rect">
            <a:avLst/>
          </a:prstGeom>
        </p:spPr>
        <p:txBody>
          <a:bodyPr lIns="0" tIns="0" rIns="0" bIns="0" anchor="ctr" anchorCtr="0"/>
          <a:lstStyle>
            <a:lvl1pPr marL="0" indent="0">
              <a:buNone/>
              <a:defRPr sz="3600" b="1"/>
            </a:lvl1pPr>
            <a:lvl2pPr marL="342900" indent="0">
              <a:buNone/>
              <a:defRPr sz="3600" b="1"/>
            </a:lvl2pPr>
            <a:lvl3pPr marL="685800" indent="0">
              <a:buNone/>
              <a:defRPr sz="3600" b="1"/>
            </a:lvl3pPr>
            <a:lvl4pPr marL="1028700" indent="0">
              <a:buNone/>
              <a:defRPr sz="3600" b="1"/>
            </a:lvl4pPr>
            <a:lvl5pPr marL="1371600" indent="0">
              <a:buNone/>
              <a:defRPr sz="3600" b="1"/>
            </a:lvl5pPr>
          </a:lstStyle>
          <a:p>
            <a:pPr lvl="0"/>
            <a:r>
              <a:rPr lang="en-US" dirty="0"/>
              <a:t>Presentation Opener</a:t>
            </a:r>
          </a:p>
          <a:p>
            <a:pPr lvl="0"/>
            <a:r>
              <a:rPr lang="en-US" dirty="0"/>
              <a:t>Title Goes Here</a:t>
            </a:r>
          </a:p>
        </p:txBody>
      </p:sp>
    </p:spTree>
    <p:extLst>
      <p:ext uri="{BB962C8B-B14F-4D97-AF65-F5344CB8AC3E}">
        <p14:creationId xmlns:p14="http://schemas.microsoft.com/office/powerpoint/2010/main" val="3577556916"/>
      </p:ext>
    </p:extLst>
  </p:cSld>
  <p:clrMapOvr>
    <a:masterClrMapping/>
  </p:clrMapOvr>
  <p:extLst>
    <p:ext uri="{DCECCB84-F9BA-43D5-87BE-67443E8EF086}">
      <p15:sldGuideLst xmlns:p15="http://schemas.microsoft.com/office/powerpoint/2012/main">
        <p15:guide id="1" orient="horz" pos="444" userDrawn="1">
          <p15:clr>
            <a:srgbClr val="FBAE40"/>
          </p15:clr>
        </p15:guide>
        <p15:guide id="2" orient="horz" pos="276"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AF4F0894-4C05-9C4E-B600-D9ECD898A4E1}" type="datetime4">
              <a:rPr lang="en-US" smtClean="0"/>
              <a:t>September 22,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3333401177"/>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C5558416-D4A5-2C4B-BFD9-97D61B9D22FA}" type="datetime4">
              <a:rPr lang="en-US" smtClean="0"/>
              <a:t>September 22,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384288128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109528701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D74E759E-4D0E-9441-BADB-21737C39DC67}" type="datetime4">
              <a:rPr lang="en-US" smtClean="0"/>
              <a:t>September 22,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4033689449"/>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E17783BE-84C8-5042-BA6A-13AB4BD0036C}" type="datetime4">
              <a:rPr lang="en-US" smtClean="0"/>
              <a:t>September 22,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2423160"/>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1479086795"/>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B7928292-3211-8341-A661-272FA150A3B9}" type="datetime4">
              <a:rPr lang="en-US" smtClean="0"/>
              <a:t>September 22,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2621145831"/>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p>
            <a:fld id="{2E3DB65E-7C5A-1446-BA7B-47129C2A3344}" type="datetime4">
              <a:rPr lang="en-US" smtClean="0"/>
              <a:t>September 22,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w/copy and video</a:t>
            </a:r>
          </a:p>
        </p:txBody>
      </p:sp>
    </p:spTree>
    <p:extLst>
      <p:ext uri="{BB962C8B-B14F-4D97-AF65-F5344CB8AC3E}">
        <p14:creationId xmlns:p14="http://schemas.microsoft.com/office/powerpoint/2010/main" val="421468552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6D62F6-3250-0B4E-8B80-EB8A1F2E2910}"/>
              </a:ext>
            </a:extLst>
          </p:cNvPr>
          <p:cNvSpPr>
            <a:spLocks noGrp="1"/>
          </p:cNvSpPr>
          <p:nvPr>
            <p:ph type="dt" sz="half" idx="10"/>
          </p:nvPr>
        </p:nvSpPr>
        <p:spPr>
          <a:xfrm>
            <a:off x="4297680" y="4764024"/>
            <a:ext cx="2057400" cy="381643"/>
          </a:xfrm>
          <a:prstGeom prst="rect">
            <a:avLst/>
          </a:prstGeom>
        </p:spPr>
        <p:txBody>
          <a:bodyPr/>
          <a:lstStyle>
            <a:lvl1pPr>
              <a:defRPr/>
            </a:lvl1pPr>
          </a:lstStyle>
          <a:p>
            <a:r>
              <a:rPr lang="en-US" dirty="0"/>
              <a:t>June 2, 2022</a:t>
            </a:r>
          </a:p>
        </p:txBody>
      </p:sp>
      <p:sp>
        <p:nvSpPr>
          <p:cNvPr id="4" name="Slide Number Placeholder 3">
            <a:extLst>
              <a:ext uri="{FF2B5EF4-FFF2-40B4-BE49-F238E27FC236}">
                <a16:creationId xmlns:a16="http://schemas.microsoft.com/office/drawing/2014/main" id="{88CDCE06-F426-2040-BA89-1305FE808600}"/>
              </a:ext>
            </a:extLst>
          </p:cNvPr>
          <p:cNvSpPr>
            <a:spLocks noGrp="1"/>
          </p:cNvSpPr>
          <p:nvPr>
            <p:ph type="sldNum" sz="quarter" idx="11"/>
          </p:nvPr>
        </p:nvSpPr>
        <p:spPr>
          <a:xfrm>
            <a:off x="8421624" y="4764024"/>
            <a:ext cx="457200" cy="365760"/>
          </a:xfrm>
          <a:prstGeom prst="rect">
            <a:avLst/>
          </a:prstGeom>
        </p:spPr>
        <p:txBody>
          <a:bodyPr wrap="square" anchor="t" anchorCtr="0"/>
          <a:lstStyle/>
          <a:p>
            <a:fld id="{B6238B5B-F19C-E947-A0BC-87BD7983F871}" type="slidenum">
              <a:rPr lang="en-US" smtClean="0"/>
              <a:pPr/>
              <a:t>‹#›</a:t>
            </a:fld>
            <a:endParaRPr lang="en-US" dirty="0"/>
          </a:p>
        </p:txBody>
      </p:sp>
      <p:sp>
        <p:nvSpPr>
          <p:cNvPr id="7" name="Text Placeholder 6">
            <a:extLst>
              <a:ext uri="{FF2B5EF4-FFF2-40B4-BE49-F238E27FC236}">
                <a16:creationId xmlns:a16="http://schemas.microsoft.com/office/drawing/2014/main" id="{DF103CBC-1586-8745-A34F-D741C41F2374}"/>
              </a:ext>
            </a:extLst>
          </p:cNvPr>
          <p:cNvSpPr>
            <a:spLocks noGrp="1"/>
          </p:cNvSpPr>
          <p:nvPr>
            <p:ph type="body" sz="quarter" idx="12" hasCustomPrompt="1"/>
          </p:nvPr>
        </p:nvSpPr>
        <p:spPr>
          <a:xfrm>
            <a:off x="1371600" y="1371600"/>
            <a:ext cx="6400800" cy="1665071"/>
          </a:xfrm>
          <a:prstGeom prst="rect">
            <a:avLst/>
          </a:prstGeom>
        </p:spPr>
        <p:txBody>
          <a:bodyPr lIns="0" tIns="0" rIns="0" bIns="0" anchor="ctr" anchorCtr="0">
            <a:spAutoFit/>
          </a:bodyPr>
          <a:lstStyle>
            <a:lvl1pPr marL="0" indent="0" algn="ctr">
              <a:buNone/>
              <a:defRPr sz="4000">
                <a:solidFill>
                  <a:schemeClr val="bg1"/>
                </a:solidFill>
              </a:defRPr>
            </a:lvl1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149154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Header rule">
            <a:extLst>
              <a:ext uri="{FF2B5EF4-FFF2-40B4-BE49-F238E27FC236}">
                <a16:creationId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4" name="TextBox 3">
            <a:extLst>
              <a:ext uri="{FF2B5EF4-FFF2-40B4-BE49-F238E27FC236}">
                <a16:creationId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chemeClr val="bg1"/>
                </a:solidFill>
                <a:latin typeface="Helvetica" pitchFamily="2" charset="0"/>
              </a:rPr>
              <a:t>Section Divider</a:t>
            </a:r>
          </a:p>
        </p:txBody>
      </p:sp>
      <p:sp>
        <p:nvSpPr>
          <p:cNvPr id="5" name="Text Placeholder 3">
            <a:extLst>
              <a:ext uri="{FF2B5EF4-FFF2-40B4-BE49-F238E27FC236}">
                <a16:creationId xmlns:a16="http://schemas.microsoft.com/office/drawing/2014/main" id="{461EF51F-6AE7-6944-9BE5-D164F3B6239A}"/>
              </a:ext>
            </a:extLst>
          </p:cNvPr>
          <p:cNvSpPr>
            <a:spLocks noGrp="1"/>
          </p:cNvSpPr>
          <p:nvPr>
            <p:ph type="body" sz="quarter" idx="20" hasCustomPrompt="1"/>
          </p:nvPr>
        </p:nvSpPr>
        <p:spPr>
          <a:xfrm>
            <a:off x="640079" y="2651760"/>
            <a:ext cx="7772400" cy="222818"/>
          </a:xfrm>
          <a:prstGeom prst="rect">
            <a:avLst/>
          </a:prstGeom>
        </p:spPr>
        <p:txBody>
          <a:bodyPr lIns="0" tIns="0" rIns="0" bIns="0">
            <a:spAutoFit/>
          </a:bodyPr>
          <a:lstStyle>
            <a:lvl1pPr marL="0" indent="0">
              <a:buFontTx/>
              <a:buNone/>
              <a:defRPr sz="1600" b="1" i="0" cap="all" baseline="0">
                <a:solidFill>
                  <a:schemeClr val="bg1"/>
                </a:solidFill>
                <a:latin typeface="Helvetica" pitchFamily="2" charset="0"/>
              </a:defRPr>
            </a:lvl1pPr>
            <a:lvl2pPr>
              <a:buFontTx/>
              <a:buNone/>
              <a:defRPr b="1"/>
            </a:lvl2pPr>
            <a:lvl3pPr marL="685800" indent="0">
              <a:buFontTx/>
              <a:buNone/>
              <a:defRPr b="1"/>
            </a:lvl3pPr>
            <a:lvl4pPr marL="1028700" indent="0">
              <a:buFontTx/>
              <a:buNone/>
              <a:defRPr b="1"/>
            </a:lvl4pPr>
            <a:lvl5pPr marL="1371600" indent="0">
              <a:buFontTx/>
              <a:buNone/>
              <a:defRPr b="1"/>
            </a:lvl5pPr>
          </a:lstStyle>
          <a:p>
            <a:pPr lvl="0"/>
            <a:r>
              <a:rPr lang="en-US" dirty="0"/>
              <a:t>ADDITIONAL TEXT GOES HERE </a:t>
            </a:r>
          </a:p>
        </p:txBody>
      </p:sp>
      <p:sp>
        <p:nvSpPr>
          <p:cNvPr id="6" name="Date Placeholder 5">
            <a:extLst>
              <a:ext uri="{FF2B5EF4-FFF2-40B4-BE49-F238E27FC236}">
                <a16:creationId xmlns:a16="http://schemas.microsoft.com/office/drawing/2014/main" id="{72BD122B-0374-B849-861D-9F5D851E2E07}"/>
              </a:ext>
            </a:extLst>
          </p:cNvPr>
          <p:cNvSpPr>
            <a:spLocks noGrp="1"/>
          </p:cNvSpPr>
          <p:nvPr>
            <p:ph type="dt" sz="half" idx="21"/>
          </p:nvPr>
        </p:nvSpPr>
        <p:spPr>
          <a:xfrm>
            <a:off x="4297680" y="4754880"/>
            <a:ext cx="2117634" cy="381643"/>
          </a:xfrm>
          <a:prstGeom prst="rect">
            <a:avLst/>
          </a:prstGeom>
        </p:spPr>
        <p:txBody>
          <a:bodyPr/>
          <a:lstStyle/>
          <a:p>
            <a:fld id="{922CE373-5D4D-0A48-8A4C-7D6A6D8707A3}" type="datetime4">
              <a:rPr lang="en-US" smtClean="0"/>
              <a:t>September 22, 2022</a:t>
            </a:fld>
            <a:endParaRPr lang="en-US" dirty="0"/>
          </a:p>
        </p:txBody>
      </p:sp>
      <p:sp>
        <p:nvSpPr>
          <p:cNvPr id="7" name="Slide Number Placeholder 6">
            <a:extLst>
              <a:ext uri="{FF2B5EF4-FFF2-40B4-BE49-F238E27FC236}">
                <a16:creationId xmlns:a16="http://schemas.microsoft.com/office/drawing/2014/main" id="{DDC6E991-AFE5-8A47-BE30-B779E069309C}"/>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Tree>
    <p:extLst>
      <p:ext uri="{BB962C8B-B14F-4D97-AF65-F5344CB8AC3E}">
        <p14:creationId xmlns:p14="http://schemas.microsoft.com/office/powerpoint/2010/main" val="609821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w/dark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0969-6186-0542-9A5B-DF719901B397}"/>
              </a:ext>
            </a:extLst>
          </p:cNvPr>
          <p:cNvSpPr>
            <a:spLocks noGrp="1"/>
          </p:cNvSpPr>
          <p:nvPr>
            <p:ph type="dt" sz="half" idx="21"/>
          </p:nvPr>
        </p:nvSpPr>
        <p:spPr>
          <a:xfrm>
            <a:off x="4297680" y="4754880"/>
            <a:ext cx="2117634" cy="381643"/>
          </a:xfrm>
          <a:prstGeom prst="rect">
            <a:avLst/>
          </a:prstGeom>
        </p:spPr>
        <p:txBody>
          <a:bodyPr/>
          <a:lstStyle/>
          <a:p>
            <a:fld id="{4005FD34-7D5E-6A4C-B563-FA008C4FF639}" type="datetime4">
              <a:rPr lang="en-US" smtClean="0"/>
              <a:t>September 22, 2022</a:t>
            </a:fld>
            <a:endParaRPr lang="en-US" dirty="0"/>
          </a:p>
        </p:txBody>
      </p:sp>
      <p:sp>
        <p:nvSpPr>
          <p:cNvPr id="3" name="Slide Number Placeholder 2">
            <a:extLst>
              <a:ext uri="{FF2B5EF4-FFF2-40B4-BE49-F238E27FC236}">
                <a16:creationId xmlns:a16="http://schemas.microsoft.com/office/drawing/2014/main" id="{955D5063-146A-044A-80F5-2156075E54D7}"/>
              </a:ext>
            </a:extLst>
          </p:cNvPr>
          <p:cNvSpPr>
            <a:spLocks noGrp="1"/>
          </p:cNvSpPr>
          <p:nvPr>
            <p:ph type="sldNum" sz="quarter" idx="22"/>
          </p:nvPr>
        </p:nvSpPr>
        <p:spPr>
          <a:xfrm>
            <a:off x="8421624" y="4754880"/>
            <a:ext cx="457200" cy="381643"/>
          </a:xfrm>
          <a:prstGeom prst="rect">
            <a:avLst/>
          </a:prstGeom>
        </p:spPr>
        <p:txBody>
          <a:bodyPr/>
          <a:lstStyle/>
          <a:p>
            <a:fld id="{BD59DAAA-0634-FC41-A826-8BC222AF9A3E}" type="slidenum">
              <a:rPr lang="en-US" smtClean="0"/>
              <a:pPr/>
              <a:t>‹#›</a:t>
            </a:fld>
            <a:endParaRPr lang="en-US" dirty="0"/>
          </a:p>
        </p:txBody>
      </p:sp>
      <p:sp>
        <p:nvSpPr>
          <p:cNvPr id="6" name="Text Placeholder 5">
            <a:extLst>
              <a:ext uri="{FF2B5EF4-FFF2-40B4-BE49-F238E27FC236}">
                <a16:creationId xmlns:a16="http://schemas.microsoft.com/office/drawing/2014/main" id="{3A64EE3B-0EE4-F14E-B999-7AA86E1012D2}"/>
              </a:ext>
            </a:extLst>
          </p:cNvPr>
          <p:cNvSpPr>
            <a:spLocks noGrp="1"/>
          </p:cNvSpPr>
          <p:nvPr>
            <p:ph type="body" sz="quarter" idx="23" hasCustomPrompt="1"/>
          </p:nvPr>
        </p:nvSpPr>
        <p:spPr>
          <a:xfrm>
            <a:off x="1371600" y="1408176"/>
            <a:ext cx="6400800" cy="1665071"/>
          </a:xfrm>
          <a:prstGeom prst="rect">
            <a:avLst/>
          </a:prstGeom>
        </p:spPr>
        <p:txBody>
          <a:bodyPr lIns="0" tIns="0" rIns="0" bIns="0" anchor="ctr" anchorCtr="0">
            <a:spAutoFit/>
          </a:bodyPr>
          <a:lstStyle>
            <a:lvl1pPr marL="0" indent="0" algn="ctr">
              <a:buNone/>
              <a:defRPr sz="4000"/>
            </a:lvl1pPr>
            <a:lvl2pPr marL="342900" indent="0" algn="ctr">
              <a:buNone/>
              <a:defRPr sz="4000"/>
            </a:lvl2pPr>
            <a:lvl3pPr marL="685800" indent="0" algn="ctr">
              <a:buNone/>
              <a:defRPr sz="4000"/>
            </a:lvl3pPr>
            <a:lvl4pPr marL="1028700" indent="0" algn="ctr">
              <a:buNone/>
              <a:defRPr sz="4000"/>
            </a:lvl4pPr>
            <a:lvl5pPr marL="1371600" indent="0" algn="ctr">
              <a:buNone/>
              <a:defRPr sz="4000"/>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337839710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Header rule">
            <a:extLst>
              <a:ext uri="{FF2B5EF4-FFF2-40B4-BE49-F238E27FC236}">
                <a16:creationId xmlns:a16="http://schemas.microsoft.com/office/drawing/2014/main" id="{7A6017F5-68B7-D944-A014-D63BB33FFFAF}"/>
              </a:ext>
            </a:extLst>
          </p:cNvPr>
          <p:cNvSpPr/>
          <p:nvPr userDrawn="1"/>
        </p:nvSpPr>
        <p:spPr>
          <a:xfrm>
            <a:off x="640080" y="2468880"/>
            <a:ext cx="7772400" cy="3657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4" name="TextBox 3">
            <a:extLst>
              <a:ext uri="{FF2B5EF4-FFF2-40B4-BE49-F238E27FC236}">
                <a16:creationId xmlns:a16="http://schemas.microsoft.com/office/drawing/2014/main" id="{95D8306F-5F87-7847-B58F-BCA4CBD4690B}"/>
              </a:ext>
            </a:extLst>
          </p:cNvPr>
          <p:cNvSpPr txBox="1"/>
          <p:nvPr userDrawn="1"/>
        </p:nvSpPr>
        <p:spPr>
          <a:xfrm>
            <a:off x="640080" y="1874520"/>
            <a:ext cx="7772400" cy="553998"/>
          </a:xfrm>
          <a:prstGeom prst="rect">
            <a:avLst/>
          </a:prstGeom>
          <a:noFill/>
        </p:spPr>
        <p:txBody>
          <a:bodyPr wrap="square" lIns="0" tIns="0" rIns="0" bIns="0" rtlCol="0" anchor="b" anchorCtr="0">
            <a:spAutoFit/>
          </a:bodyPr>
          <a:lstStyle/>
          <a:p>
            <a:r>
              <a:rPr lang="en-US" sz="3600" b="1" i="0" baseline="0" dirty="0">
                <a:solidFill>
                  <a:schemeClr val="bg1"/>
                </a:solidFill>
                <a:latin typeface="Helvetica" pitchFamily="2" charset="0"/>
              </a:rPr>
              <a:t>Thank You</a:t>
            </a:r>
          </a:p>
        </p:txBody>
      </p:sp>
      <p:sp>
        <p:nvSpPr>
          <p:cNvPr id="2" name="Date Placeholder 1">
            <a:extLst>
              <a:ext uri="{FF2B5EF4-FFF2-40B4-BE49-F238E27FC236}">
                <a16:creationId xmlns:a16="http://schemas.microsoft.com/office/drawing/2014/main" id="{5B1B4906-5460-2F42-ABCF-26E33993A7F0}"/>
              </a:ext>
            </a:extLst>
          </p:cNvPr>
          <p:cNvSpPr>
            <a:spLocks noGrp="1"/>
          </p:cNvSpPr>
          <p:nvPr>
            <p:ph type="dt" sz="half" idx="10"/>
          </p:nvPr>
        </p:nvSpPr>
        <p:spPr>
          <a:xfrm>
            <a:off x="4297680" y="4754880"/>
            <a:ext cx="2117634" cy="381643"/>
          </a:xfrm>
          <a:prstGeom prst="rect">
            <a:avLst/>
          </a:prstGeom>
        </p:spPr>
        <p:txBody>
          <a:bodyPr/>
          <a:lstStyle/>
          <a:p>
            <a:fld id="{7C26199B-0742-C74E-AD37-ED8934177CB8}" type="datetime4">
              <a:rPr lang="en-US" smtClean="0"/>
              <a:t>September 22, 2022</a:t>
            </a:fld>
            <a:endParaRPr lang="en-US" dirty="0"/>
          </a:p>
        </p:txBody>
      </p:sp>
      <p:sp>
        <p:nvSpPr>
          <p:cNvPr id="5" name="Slide Number Placeholder 4">
            <a:extLst>
              <a:ext uri="{FF2B5EF4-FFF2-40B4-BE49-F238E27FC236}">
                <a16:creationId xmlns:a16="http://schemas.microsoft.com/office/drawing/2014/main" id="{E23D9880-B92E-0743-A2B3-53C6C562B25F}"/>
              </a:ext>
            </a:extLst>
          </p:cNvPr>
          <p:cNvSpPr>
            <a:spLocks noGrp="1"/>
          </p:cNvSpPr>
          <p:nvPr>
            <p:ph type="sldNum" sz="quarter" idx="11"/>
          </p:nvPr>
        </p:nvSpPr>
        <p:spPr>
          <a:xfrm>
            <a:off x="8421624" y="4754880"/>
            <a:ext cx="457200" cy="365760"/>
          </a:xfrm>
          <a:prstGeom prst="rect">
            <a:avLst/>
          </a:prstGeom>
        </p:spPr>
        <p:txBody>
          <a:bodyPr/>
          <a:lstStyle/>
          <a:p>
            <a:fld id="{BD59DAAA-0634-FC41-A826-8BC222AF9A3E}" type="slidenum">
              <a:rPr lang="en-US" smtClean="0"/>
              <a:pPr/>
              <a:t>‹#›</a:t>
            </a:fld>
            <a:endParaRPr lang="en-US" dirty="0"/>
          </a:p>
        </p:txBody>
      </p:sp>
    </p:spTree>
    <p:extLst>
      <p:ext uri="{BB962C8B-B14F-4D97-AF65-F5344CB8AC3E}">
        <p14:creationId xmlns:p14="http://schemas.microsoft.com/office/powerpoint/2010/main" val="21522596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33120868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p>
            <a:r>
              <a:rPr lang="en-US" dirty="0"/>
              <a:t>Header w/copy</a:t>
            </a:r>
          </a:p>
        </p:txBody>
      </p:sp>
    </p:spTree>
    <p:extLst>
      <p:ext uri="{BB962C8B-B14F-4D97-AF65-F5344CB8AC3E}">
        <p14:creationId xmlns:p14="http://schemas.microsoft.com/office/powerpoint/2010/main" val="2982164962"/>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233925834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316582681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4297680" y="4754880"/>
            <a:ext cx="2057400" cy="381643"/>
          </a:xfrm>
          <a:prstGeom prst="rect">
            <a:avLst/>
          </a:prstGeom>
        </p:spPr>
        <p:txBody>
          <a:bodyPr/>
          <a:lstStyle>
            <a:lvl1pPr>
              <a:defRPr/>
            </a:lvl1pPr>
          </a:lstStyle>
          <a:p>
            <a:r>
              <a:rPr lang="en-US" dirty="0"/>
              <a:t>June 2, 2022</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235864062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7.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78B"/>
            </a:gs>
            <a:gs pos="100000">
              <a:srgbClr val="2774AE"/>
            </a:gs>
          </a:gsLst>
          <a:lin ang="0" scaled="0"/>
        </a:gradFill>
        <a:effectLst/>
      </p:bgPr>
    </p:bg>
    <p:spTree>
      <p:nvGrpSpPr>
        <p:cNvPr id="1" name=""/>
        <p:cNvGrpSpPr/>
        <p:nvPr/>
      </p:nvGrpSpPr>
      <p:grpSpPr>
        <a:xfrm>
          <a:off x="0" y="0"/>
          <a:ext cx="0" cy="0"/>
          <a:chOff x="0" y="0"/>
          <a:chExt cx="0" cy="0"/>
        </a:xfrm>
      </p:grpSpPr>
      <p:sp>
        <p:nvSpPr>
          <p:cNvPr id="13" name="Text Placeholder-left">
            <a:extLst>
              <a:ext uri="{FF2B5EF4-FFF2-40B4-BE49-F238E27FC236}">
                <a16:creationId xmlns:a16="http://schemas.microsoft.com/office/drawing/2014/main" id="{71380050-84F1-D143-BCF2-F067E310EFE8}"/>
              </a:ext>
            </a:extLst>
          </p:cNvPr>
          <p:cNvSpPr txBox="1">
            <a:spLocks/>
          </p:cNvSpPr>
          <p:nvPr userDrawn="1"/>
        </p:nvSpPr>
        <p:spPr>
          <a:xfrm>
            <a:off x="365760" y="4764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chemeClr val="bg1"/>
                </a:solidFill>
                <a:latin typeface="Helvetica Regular" pitchFamily="2" charset="0"/>
              </a:rPr>
              <a:t>Proposal Basics</a:t>
            </a:r>
          </a:p>
        </p:txBody>
      </p:sp>
      <p:sp>
        <p:nvSpPr>
          <p:cNvPr id="14" name="Department name placeholder">
            <a:extLst>
              <a:ext uri="{FF2B5EF4-FFF2-40B4-BE49-F238E27FC236}">
                <a16:creationId xmlns:a16="http://schemas.microsoft.com/office/drawing/2014/main" id="{00604508-04C9-9E48-9D56-4DDA3BD4D375}"/>
              </a:ext>
            </a:extLst>
          </p:cNvPr>
          <p:cNvSpPr txBox="1"/>
          <p:nvPr userDrawn="1"/>
        </p:nvSpPr>
        <p:spPr>
          <a:xfrm>
            <a:off x="6581307" y="207926"/>
            <a:ext cx="2295993" cy="132344"/>
          </a:xfrm>
          <a:prstGeom prst="rect">
            <a:avLst/>
          </a:prstGeom>
          <a:noFill/>
        </p:spPr>
        <p:txBody>
          <a:bodyPr wrap="square" lIns="91440" tIns="4572" rIns="0" bIns="4572" rtlCol="0">
            <a:noAutofit/>
          </a:bodyPr>
          <a:lstStyle/>
          <a:p>
            <a:pPr algn="r"/>
            <a:r>
              <a:rPr lang="en-US" sz="800" dirty="0">
                <a:solidFill>
                  <a:srgbClr val="FFFFFF"/>
                </a:solidFill>
              </a:rPr>
              <a:t>Department of Family</a:t>
            </a:r>
            <a:r>
              <a:rPr lang="en-US" sz="800" baseline="0" dirty="0">
                <a:solidFill>
                  <a:srgbClr val="FFFFFF"/>
                </a:solidFill>
              </a:rPr>
              <a:t> Medicine</a:t>
            </a:r>
            <a:endParaRPr lang="en-US" sz="800" dirty="0">
              <a:solidFill>
                <a:srgbClr val="FFFFFF"/>
              </a:solidFill>
            </a:endParaRPr>
          </a:p>
        </p:txBody>
      </p:sp>
      <p:pic>
        <p:nvPicPr>
          <p:cNvPr id="16" name="Logo">
            <a:extLst>
              <a:ext uri="{FF2B5EF4-FFF2-40B4-BE49-F238E27FC236}">
                <a16:creationId xmlns:a16="http://schemas.microsoft.com/office/drawing/2014/main" id="{0FCED579-A029-5C4C-9E1F-AE7C4BC1CA7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65760" y="175759"/>
            <a:ext cx="423229" cy="136525"/>
          </a:xfrm>
          <a:prstGeom prst="rect">
            <a:avLst/>
          </a:prstGeom>
        </p:spPr>
      </p:pic>
      <p:sp>
        <p:nvSpPr>
          <p:cNvPr id="2" name="Slide Number Placeholder 1">
            <a:extLst>
              <a:ext uri="{FF2B5EF4-FFF2-40B4-BE49-F238E27FC236}">
                <a16:creationId xmlns:a16="http://schemas.microsoft.com/office/drawing/2014/main" id="{5103E32E-3134-564E-BE62-8CC0C9926817}"/>
              </a:ext>
            </a:extLst>
          </p:cNvPr>
          <p:cNvSpPr>
            <a:spLocks noGrp="1"/>
          </p:cNvSpPr>
          <p:nvPr>
            <p:ph type="sldNum" sz="quarter" idx="4"/>
          </p:nvPr>
        </p:nvSpPr>
        <p:spPr>
          <a:xfrm>
            <a:off x="8420100" y="4754880"/>
            <a:ext cx="457200" cy="365760"/>
          </a:xfrm>
          <a:prstGeom prst="rect">
            <a:avLst/>
          </a:prstGeom>
        </p:spPr>
        <p:txBody>
          <a:bodyPr vert="horz" wrap="none" lIns="0" tIns="0" rIns="0" bIns="256032" rtlCol="0" anchor="t" anchorCtr="0">
            <a:noAutofit/>
          </a:bodyPr>
          <a:lstStyle>
            <a:lvl1pPr algn="r">
              <a:defRPr sz="800">
                <a:solidFill>
                  <a:schemeClr val="bg1"/>
                </a:solidFill>
              </a:defRPr>
            </a:lvl1pPr>
          </a:lstStyle>
          <a:p>
            <a:fld id="{8A4D65D6-0FE8-A44D-976B-79BD54D4007E}" type="slidenum">
              <a:rPr lang="en-US" smtClean="0"/>
              <a:pPr/>
              <a:t>‹#›</a:t>
            </a:fld>
            <a:endParaRPr lang="en-US"/>
          </a:p>
        </p:txBody>
      </p:sp>
      <p:sp>
        <p:nvSpPr>
          <p:cNvPr id="3" name="Date Placeholder 2">
            <a:extLst>
              <a:ext uri="{FF2B5EF4-FFF2-40B4-BE49-F238E27FC236}">
                <a16:creationId xmlns:a16="http://schemas.microsoft.com/office/drawing/2014/main" id="{C422141D-5EC8-CC45-B139-F8002F7FA5AC}"/>
              </a:ext>
            </a:extLst>
          </p:cNvPr>
          <p:cNvSpPr>
            <a:spLocks noGrp="1"/>
          </p:cNvSpPr>
          <p:nvPr>
            <p:ph type="dt" sz="half" idx="2"/>
          </p:nvPr>
        </p:nvSpPr>
        <p:spPr>
          <a:xfrm>
            <a:off x="4297680" y="4754880"/>
            <a:ext cx="2057400" cy="381643"/>
          </a:xfrm>
          <a:prstGeom prst="rect">
            <a:avLst/>
          </a:prstGeom>
        </p:spPr>
        <p:txBody>
          <a:bodyPr vert="horz" lIns="0" tIns="0" rIns="0" bIns="256032" rtlCol="0" anchor="t" anchorCtr="0">
            <a:spAutoFit/>
          </a:bodyPr>
          <a:lstStyle>
            <a:lvl1pPr algn="l">
              <a:defRPr sz="800">
                <a:solidFill>
                  <a:schemeClr val="bg1"/>
                </a:solidFill>
              </a:defRPr>
            </a:lvl1pPr>
          </a:lstStyle>
          <a:p>
            <a:r>
              <a:rPr lang="en-US" dirty="0"/>
              <a:t>2022</a:t>
            </a:r>
          </a:p>
        </p:txBody>
      </p:sp>
      <p:sp>
        <p:nvSpPr>
          <p:cNvPr id="4" name="Title Placeholder 3">
            <a:extLst>
              <a:ext uri="{FF2B5EF4-FFF2-40B4-BE49-F238E27FC236}">
                <a16:creationId xmlns:a16="http://schemas.microsoft.com/office/drawing/2014/main" id="{B2B7E107-1541-7E40-A6FC-46A0AEFD495E}"/>
              </a:ext>
            </a:extLst>
          </p:cNvPr>
          <p:cNvSpPr>
            <a:spLocks noGrp="1"/>
          </p:cNvSpPr>
          <p:nvPr>
            <p:ph type="title"/>
          </p:nvPr>
        </p:nvSpPr>
        <p:spPr>
          <a:xfrm>
            <a:off x="640080" y="1874520"/>
            <a:ext cx="7780020" cy="557784"/>
          </a:xfrm>
          <a:prstGeom prst="rect">
            <a:avLst/>
          </a:prstGeom>
        </p:spPr>
        <p:txBody>
          <a:bodyPr vert="horz" wrap="square" lIns="0" tIns="0" rIns="0" bIns="0" rtlCol="0" anchor="b" anchorCtr="0">
            <a:sp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BCA93CE4-2BD0-C849-B5FE-F6137696E780}"/>
              </a:ext>
            </a:extLst>
          </p:cNvPr>
          <p:cNvSpPr>
            <a:spLocks noGrp="1"/>
          </p:cNvSpPr>
          <p:nvPr>
            <p:ph type="body" idx="1"/>
          </p:nvPr>
        </p:nvSpPr>
        <p:spPr>
          <a:xfrm>
            <a:off x="640080" y="2651760"/>
            <a:ext cx="7772400" cy="1268104"/>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590430"/>
      </p:ext>
    </p:extLst>
  </p:cSld>
  <p:clrMap bg1="lt1" tx1="dk1" bg2="lt2" tx2="dk2" accent1="accent1" accent2="accent2" accent3="accent3" accent4="accent4" accent5="accent5" accent6="accent6" hlink="hlink" folHlink="folHlink"/>
  <p:sldLayoutIdLst>
    <p:sldLayoutId id="2147483745" r:id="rId1"/>
    <p:sldLayoutId id="2147483744" r:id="rId2"/>
    <p:sldLayoutId id="2147483723" r:id="rId3"/>
    <p:sldLayoutId id="2147483743" r:id="rId4"/>
    <p:sldLayoutId id="2147483749" r:id="rId5"/>
  </p:sldLayoutIdLst>
  <p:hf hdr="0" ftr="0"/>
  <p:txStyles>
    <p:titleStyle>
      <a:lvl1pPr algn="l" defTabSz="685800" rtl="0" eaLnBrk="1" latinLnBrk="0" hangingPunct="1">
        <a:lnSpc>
          <a:spcPct val="90000"/>
        </a:lnSpc>
        <a:spcBef>
          <a:spcPct val="0"/>
        </a:spcBef>
        <a:buNone/>
        <a:defRPr sz="3600" b="1" i="0" kern="120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Helvetica Regular" pitchFamily="2" charset="0"/>
              </a:rPr>
              <a:t>Proposal Basics</a:t>
            </a: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59918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41" r:id="rId10"/>
    <p:sldLayoutId id="2147483738" r:id="rId11"/>
  </p:sldLayoutIdLst>
  <p:hf hdr="0" ftr="0"/>
  <p:txStyles>
    <p:title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Helvetica Regular"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3F4D58D5-A817-8C46-AB00-9E4F26EA159C}"/>
              </a:ext>
            </a:extLst>
          </p:cNvPr>
          <p:cNvSpPr/>
          <p:nvPr userDrawn="1"/>
        </p:nvSpPr>
        <p:spPr>
          <a:xfrm>
            <a:off x="0" y="0"/>
            <a:ext cx="9144000" cy="5143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4" name="gradient">
            <a:extLst>
              <a:ext uri="{FF2B5EF4-FFF2-40B4-BE49-F238E27FC236}">
                <a16:creationId xmlns:a16="http://schemas.microsoft.com/office/drawing/2014/main" id="{7C5494A1-EAF6-FE40-8442-13FDACD4A804}"/>
              </a:ext>
            </a:extLst>
          </p:cNvPr>
          <p:cNvSpPr/>
          <p:nvPr userDrawn="1"/>
        </p:nvSpPr>
        <p:spPr>
          <a:xfrm>
            <a:off x="0" y="0"/>
            <a:ext cx="9144000" cy="5148072"/>
          </a:xfrm>
          <a:prstGeom prst="rect">
            <a:avLst/>
          </a:prstGeom>
          <a:solidFill>
            <a:srgbClr val="00578B">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4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chemeClr val="bg1"/>
                </a:solidFill>
                <a:latin typeface="Helvetica Regular" pitchFamily="2" charset="0"/>
              </a:rPr>
              <a:t>Monthly Research Unit Meeting</a:t>
            </a:r>
          </a:p>
        </p:txBody>
      </p:sp>
      <p:sp>
        <p:nvSpPr>
          <p:cNvPr id="15" name="Department name placeholder">
            <a:extLst>
              <a:ext uri="{FF2B5EF4-FFF2-40B4-BE49-F238E27FC236}">
                <a16:creationId xmlns:a16="http://schemas.microsoft.com/office/drawing/2014/main" id="{1F7F76C6-7E2A-5149-B69D-8B0273641DA8}"/>
              </a:ext>
            </a:extLst>
          </p:cNvPr>
          <p:cNvSpPr txBox="1"/>
          <p:nvPr userDrawn="1"/>
        </p:nvSpPr>
        <p:spPr>
          <a:xfrm>
            <a:off x="6583680" y="207926"/>
            <a:ext cx="2295144" cy="132344"/>
          </a:xfrm>
          <a:prstGeom prst="rect">
            <a:avLst/>
          </a:prstGeom>
          <a:noFill/>
        </p:spPr>
        <p:txBody>
          <a:bodyPr wrap="square" lIns="91440" tIns="4572" rIns="0" bIns="4572" rtlCol="0">
            <a:spAutoFit/>
          </a:bodyPr>
          <a:lstStyle/>
          <a:p>
            <a:pPr algn="r"/>
            <a:r>
              <a:rPr lang="en-US" sz="800" dirty="0">
                <a:solidFill>
                  <a:srgbClr val="FFFFFF"/>
                </a:solidFill>
              </a:rPr>
              <a:t>Department of Family Medicine</a:t>
            </a:r>
          </a:p>
        </p:txBody>
      </p:sp>
      <p:pic>
        <p:nvPicPr>
          <p:cNvPr id="18" name="Logo">
            <a:extLst>
              <a:ext uri="{FF2B5EF4-FFF2-40B4-BE49-F238E27FC236}">
                <a16:creationId xmlns:a16="http://schemas.microsoft.com/office/drawing/2014/main" id="{A818A722-854C-4B41-BBFB-C5D9429A16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5760" y="175759"/>
            <a:ext cx="423229" cy="136525"/>
          </a:xfrm>
          <a:prstGeom prst="rect">
            <a:avLst/>
          </a:prstGeom>
        </p:spPr>
      </p:pic>
      <p:sp>
        <p:nvSpPr>
          <p:cNvPr id="3" name="Slide Number Placeholder 2">
            <a:extLst>
              <a:ext uri="{FF2B5EF4-FFF2-40B4-BE49-F238E27FC236}">
                <a16:creationId xmlns:a16="http://schemas.microsoft.com/office/drawing/2014/main" id="{980CCF0D-E503-6141-BE87-62E762B23910}"/>
              </a:ext>
            </a:extLst>
          </p:cNvPr>
          <p:cNvSpPr>
            <a:spLocks noGrp="1"/>
          </p:cNvSpPr>
          <p:nvPr>
            <p:ph type="sldNum" sz="quarter" idx="4"/>
          </p:nvPr>
        </p:nvSpPr>
        <p:spPr>
          <a:xfrm>
            <a:off x="8421624" y="4754880"/>
            <a:ext cx="457200" cy="365760"/>
          </a:xfrm>
          <a:prstGeom prst="rect">
            <a:avLst/>
          </a:prstGeom>
        </p:spPr>
        <p:txBody>
          <a:bodyPr vert="horz" wrap="none" lIns="0" tIns="0" rIns="0" bIns="256032" rtlCol="0" anchor="t" anchorCtr="0">
            <a:noAutofit/>
          </a:bodyPr>
          <a:lstStyle>
            <a:lvl1pPr algn="r">
              <a:defRPr sz="800">
                <a:solidFill>
                  <a:schemeClr val="bg1"/>
                </a:solidFill>
              </a:defRPr>
            </a:lvl1pPr>
          </a:lstStyle>
          <a:p>
            <a:fld id="{06775D5B-78AF-3A4A-8588-791173DFA68C}" type="slidenum">
              <a:rPr lang="en-US" smtClean="0"/>
              <a:pPr/>
              <a:t>‹#›</a:t>
            </a:fld>
            <a:endParaRPr lang="en-US"/>
          </a:p>
        </p:txBody>
      </p:sp>
      <p:sp>
        <p:nvSpPr>
          <p:cNvPr id="6" name="Date Placeholder 5">
            <a:extLst>
              <a:ext uri="{FF2B5EF4-FFF2-40B4-BE49-F238E27FC236}">
                <a16:creationId xmlns:a16="http://schemas.microsoft.com/office/drawing/2014/main" id="{EFF1F436-5B4B-5447-84BC-4469ACBA6CC9}"/>
              </a:ext>
            </a:extLst>
          </p:cNvPr>
          <p:cNvSpPr>
            <a:spLocks noGrp="1"/>
          </p:cNvSpPr>
          <p:nvPr>
            <p:ph type="dt" sz="half" idx="2"/>
          </p:nvPr>
        </p:nvSpPr>
        <p:spPr>
          <a:xfrm>
            <a:off x="4297680" y="4759093"/>
            <a:ext cx="2057400" cy="381643"/>
          </a:xfrm>
          <a:prstGeom prst="rect">
            <a:avLst/>
          </a:prstGeom>
        </p:spPr>
        <p:txBody>
          <a:bodyPr vert="horz" lIns="0" tIns="0" rIns="0" bIns="256032" rtlCol="0" anchor="t" anchorCtr="0">
            <a:spAutoFit/>
          </a:bodyPr>
          <a:lstStyle>
            <a:lvl1pPr algn="l">
              <a:defRPr sz="800">
                <a:solidFill>
                  <a:schemeClr val="bg1"/>
                </a:solidFill>
              </a:defRPr>
            </a:lvl1pPr>
          </a:lstStyle>
          <a:p>
            <a:r>
              <a:rPr lang="en-US" dirty="0"/>
              <a:t>June 2, 2022</a:t>
            </a:r>
          </a:p>
        </p:txBody>
      </p:sp>
    </p:spTree>
    <p:extLst>
      <p:ext uri="{BB962C8B-B14F-4D97-AF65-F5344CB8AC3E}">
        <p14:creationId xmlns:p14="http://schemas.microsoft.com/office/powerpoint/2010/main" val="3275588001"/>
      </p:ext>
    </p:extLst>
  </p:cSld>
  <p:clrMap bg1="lt1" tx1="dk1" bg2="lt2" tx2="dk2" accent1="accent1" accent2="accent2" accent3="accent3" accent4="accent4" accent5="accent5" accent6="accent6" hlink="hlink" folHlink="folHlink"/>
  <p:sldLayoutIdLst>
    <p:sldLayoutId id="2147483748" r:id="rId1"/>
  </p:sldLayoutIdLst>
  <p:hf hdr="0" ftr="0"/>
  <p:txStyles>
    <p:titleStyle>
      <a:lvl1pPr algn="ctr" defTabSz="685800" rtl="0" eaLnBrk="1" latinLnBrk="0" hangingPunct="1">
        <a:lnSpc>
          <a:spcPct val="90000"/>
        </a:lnSpc>
        <a:spcBef>
          <a:spcPct val="0"/>
        </a:spcBef>
        <a:buNone/>
        <a:defRPr sz="3600" b="0" i="0" kern="1200" baseline="0">
          <a:solidFill>
            <a:schemeClr val="bg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chemeClr val="bg1"/>
          </a:solidFill>
          <a:latin typeface="+mn-lt"/>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chemeClr val="bg1"/>
          </a:solidFill>
          <a:latin typeface="+mn-lt"/>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chemeClr val="bg1"/>
          </a:solidFill>
          <a:latin typeface="+mn-lt"/>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gif"/><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s://grants.nih.gov/grants/disclaimer.htm" TargetMode="External"/><Relationship Id="rId5" Type="http://schemas.openxmlformats.org/officeDocument/2006/relationships/hyperlink" Target="https://projectreporter.nih.gov/reporter_matchmaker.cfm" TargetMode="External"/><Relationship Id="rId4" Type="http://schemas.openxmlformats.org/officeDocument/2006/relationships/hyperlink" Target="https://projectreporter.nih.gov/reporter.cf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pin.infoedglobal.com/Authorize/Login" TargetMode="External"/><Relationship Id="rId2" Type="http://schemas.openxmlformats.org/officeDocument/2006/relationships/hyperlink" Target="https://www.grants.gov/"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www3.research.ucla.edu/reo/fundopp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3.research.ucla.edu/reo/lso"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sa.gov/travel/plan-book/per-diem-rates" TargetMode="External"/><Relationship Id="rId2" Type="http://schemas.openxmlformats.org/officeDocument/2006/relationships/hyperlink" Target="https://www.finance.ucla.edu/composite-benefit-rate-assessment"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coi.research.ucla.edu/COI/Rooms/DisplayPages/LayoutInitial?Container=com.webridge.entity.Entity%5bOID%5bA170F0317FDC984FA68137272D613594%5d%5d" TargetMode="External"/><Relationship Id="rId2" Type="http://schemas.openxmlformats.org/officeDocument/2006/relationships/hyperlink" Target="https://epass.research.ucla.edu/Account/LogIn" TargetMode="External"/><Relationship Id="rId1" Type="http://schemas.openxmlformats.org/officeDocument/2006/relationships/slideLayout" Target="../slideLayouts/slideLayout7.xml"/><Relationship Id="rId5" Type="http://schemas.openxmlformats.org/officeDocument/2006/relationships/hyperlink" Target="https://www.ucop.edu/research-policy-analysis-coordination/policies-guidance/conflict-of-interest/list-of-non-governmental-entities-exempt-from-disclosure-requirement.html" TargetMode="External"/><Relationship Id="rId4" Type="http://schemas.openxmlformats.org/officeDocument/2006/relationships/hyperlink" Target="https://rpc.research.ucla.edu/coi-form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tdg.ucla.edu/" TargetMode="External"/><Relationship Id="rId2" Type="http://schemas.openxmlformats.org/officeDocument/2006/relationships/hyperlink" Target="http://ocga.research.ucla.edu/" TargetMode="External"/><Relationship Id="rId1" Type="http://schemas.openxmlformats.org/officeDocument/2006/relationships/slideLayout" Target="../slideLayouts/slideLayout7.xml"/><Relationship Id="rId4" Type="http://schemas.openxmlformats.org/officeDocument/2006/relationships/hyperlink" Target="https://www.researchgo.ucla.edu/sites/default/files/sites/default/Final%20CTCSR%20Assigment%20Directory_03Sep2020_v13_1.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ctsi.ucla.edu/funding/pages/grant-writing" TargetMode="External"/><Relationship Id="rId7" Type="http://schemas.openxmlformats.org/officeDocument/2006/relationships/hyperlink" Target="https://ocga.research.ucla.edu/faq/#proposal-preparation" TargetMode="External"/><Relationship Id="rId2" Type="http://schemas.openxmlformats.org/officeDocument/2006/relationships/hyperlink" Target="https://urldefense.com/v3/__https:/ocga.research.ucla.edu/ora-training-programs/__;!!F9wkZZsI-LA!DQFm_pJUVyIdFJatwtViYBrrVxz9UtbT6JkHu_TpPIC0_1cseAIFPrUnTCcN3uVQV5E4zo0GLS0O5PDke654xeHhYLIPcw$" TargetMode="External"/><Relationship Id="rId1" Type="http://schemas.openxmlformats.org/officeDocument/2006/relationships/slideLayout" Target="../slideLayouts/slideLayout7.xml"/><Relationship Id="rId6" Type="http://schemas.openxmlformats.org/officeDocument/2006/relationships/hyperlink" Target="https://grants.nih.gov/grants/grants_process.htm" TargetMode="External"/><Relationship Id="rId5" Type="http://schemas.openxmlformats.org/officeDocument/2006/relationships/hyperlink" Target="https://grants.nih.gov/grants/grant_basics.htm" TargetMode="External"/><Relationship Id="rId4" Type="http://schemas.openxmlformats.org/officeDocument/2006/relationships/hyperlink" Target="https://grants.nih.gov/grants/how-to-apply-application-guide/format-and-write/develop-your-budget.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97A07E6-066A-414A-8916-AC2240ADCEE3}"/>
              </a:ext>
            </a:extLst>
          </p:cNvPr>
          <p:cNvSpPr>
            <a:spLocks noGrp="1"/>
          </p:cNvSpPr>
          <p:nvPr>
            <p:ph sz="quarter" idx="23"/>
          </p:nvPr>
        </p:nvSpPr>
        <p:spPr>
          <a:xfrm>
            <a:off x="640078" y="4481458"/>
            <a:ext cx="1055995" cy="166199"/>
          </a:xfrm>
        </p:spPr>
        <p:txBody>
          <a:bodyPr/>
          <a:lstStyle/>
          <a:p>
            <a:r>
              <a:rPr lang="en-US" dirty="0"/>
              <a:t>Laura Sheehan</a:t>
            </a:r>
          </a:p>
        </p:txBody>
      </p:sp>
      <p:sp>
        <p:nvSpPr>
          <p:cNvPr id="19" name="Content Placeholder 18">
            <a:extLst>
              <a:ext uri="{FF2B5EF4-FFF2-40B4-BE49-F238E27FC236}">
                <a16:creationId xmlns:a16="http://schemas.microsoft.com/office/drawing/2014/main" id="{DC4062D4-5986-9F41-AD24-134D18D87DC8}"/>
              </a:ext>
            </a:extLst>
          </p:cNvPr>
          <p:cNvSpPr>
            <a:spLocks noGrp="1"/>
          </p:cNvSpPr>
          <p:nvPr>
            <p:ph sz="quarter" idx="24"/>
          </p:nvPr>
        </p:nvSpPr>
        <p:spPr>
          <a:xfrm>
            <a:off x="640078" y="4664338"/>
            <a:ext cx="4266361" cy="166199"/>
          </a:xfrm>
        </p:spPr>
        <p:txBody>
          <a:bodyPr/>
          <a:lstStyle/>
          <a:p>
            <a:r>
              <a:rPr lang="en-US" dirty="0"/>
              <a:t>Manager of Research Administration, Dept. of Family Medicine</a:t>
            </a:r>
          </a:p>
        </p:txBody>
      </p:sp>
      <p:sp>
        <p:nvSpPr>
          <p:cNvPr id="46" name="Text Placeholder 45">
            <a:extLst>
              <a:ext uri="{FF2B5EF4-FFF2-40B4-BE49-F238E27FC236}">
                <a16:creationId xmlns:a16="http://schemas.microsoft.com/office/drawing/2014/main" id="{298DBC73-D254-7743-90B1-2EFD263248B8}"/>
              </a:ext>
            </a:extLst>
          </p:cNvPr>
          <p:cNvSpPr>
            <a:spLocks noGrp="1"/>
          </p:cNvSpPr>
          <p:nvPr>
            <p:ph type="body" sz="quarter" idx="32"/>
          </p:nvPr>
        </p:nvSpPr>
        <p:spPr>
          <a:xfrm>
            <a:off x="640080" y="1951524"/>
            <a:ext cx="7772400" cy="988989"/>
          </a:xfrm>
        </p:spPr>
        <p:txBody>
          <a:bodyPr/>
          <a:lstStyle/>
          <a:p>
            <a:pPr algn="ctr"/>
            <a:r>
              <a:rPr lang="en-US" dirty="0">
                <a:solidFill>
                  <a:srgbClr val="FFC000"/>
                </a:solidFill>
              </a:rPr>
              <a:t>Proposal Basics: </a:t>
            </a:r>
          </a:p>
          <a:p>
            <a:pPr algn="ctr"/>
            <a:r>
              <a:rPr lang="en-US" sz="2800" dirty="0"/>
              <a:t>Preparing Applications for Research Funding</a:t>
            </a:r>
            <a:endParaRPr lang="en-US" sz="2800" dirty="0">
              <a:solidFill>
                <a:schemeClr val="accent5"/>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6" y="0"/>
            <a:ext cx="5486411" cy="981458"/>
          </a:xfrm>
          <a:prstGeom prst="rect">
            <a:avLst/>
          </a:prstGeom>
        </p:spPr>
      </p:pic>
    </p:spTree>
    <p:extLst>
      <p:ext uri="{BB962C8B-B14F-4D97-AF65-F5344CB8AC3E}">
        <p14:creationId xmlns:p14="http://schemas.microsoft.com/office/powerpoint/2010/main" val="40007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9"/>
          </p:nvPr>
        </p:nvSpPr>
        <p:spPr/>
        <p:txBody>
          <a:bodyPr/>
          <a:lstStyle/>
          <a:p>
            <a:fld id="{B6238B5B-F19C-E947-A0BC-87BD7983F871}" type="slidenum">
              <a:rPr lang="en-US" smtClean="0"/>
              <a:pPr/>
              <a:t>10</a:t>
            </a:fld>
            <a:endParaRPr lang="en-US" dirty="0"/>
          </a:p>
        </p:txBody>
      </p:sp>
      <p:sp>
        <p:nvSpPr>
          <p:cNvPr id="6" name="Title 5"/>
          <p:cNvSpPr>
            <a:spLocks noGrp="1"/>
          </p:cNvSpPr>
          <p:nvPr>
            <p:ph type="title"/>
          </p:nvPr>
        </p:nvSpPr>
        <p:spPr/>
        <p:txBody>
          <a:bodyPr/>
          <a:lstStyle/>
          <a:p>
            <a:r>
              <a:rPr lang="en-US" dirty="0"/>
              <a:t>Sponsor Types</a:t>
            </a:r>
          </a:p>
        </p:txBody>
      </p:sp>
      <p:sp>
        <p:nvSpPr>
          <p:cNvPr id="8" name="TextBox 7"/>
          <p:cNvSpPr txBox="1"/>
          <p:nvPr/>
        </p:nvSpPr>
        <p:spPr>
          <a:xfrm>
            <a:off x="640079" y="1100298"/>
            <a:ext cx="7772400" cy="3518912"/>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2000" b="1" dirty="0"/>
              <a:t>Internal</a:t>
            </a:r>
          </a:p>
          <a:p>
            <a:pPr marL="285750" indent="-285750">
              <a:spcAft>
                <a:spcPts val="200"/>
              </a:spcAft>
              <a:buFont typeface="Arial" panose="020B0604020202020204" pitchFamily="34" charset="0"/>
              <a:buChar char="•"/>
            </a:pPr>
            <a:r>
              <a:rPr lang="en-US" sz="2000" b="1" dirty="0"/>
              <a:t>Government</a:t>
            </a:r>
          </a:p>
          <a:p>
            <a:pPr marL="628650" lvl="1" indent="-285750">
              <a:spcAft>
                <a:spcPts val="200"/>
              </a:spcAft>
              <a:buFont typeface="Courier New" panose="02070309020205020404" pitchFamily="49" charset="0"/>
              <a:buChar char="o"/>
            </a:pPr>
            <a:r>
              <a:rPr lang="en-US" sz="1600" dirty="0"/>
              <a:t>Federal</a:t>
            </a:r>
          </a:p>
          <a:p>
            <a:pPr marL="628650" lvl="1" indent="-285750">
              <a:spcAft>
                <a:spcPts val="200"/>
              </a:spcAft>
              <a:buFont typeface="Courier New" panose="02070309020205020404" pitchFamily="49" charset="0"/>
              <a:buChar char="o"/>
            </a:pPr>
            <a:r>
              <a:rPr lang="en-US" sz="1600" dirty="0"/>
              <a:t>State</a:t>
            </a:r>
          </a:p>
          <a:p>
            <a:pPr marL="628650" lvl="1" indent="-285750">
              <a:spcAft>
                <a:spcPts val="600"/>
              </a:spcAft>
              <a:buFont typeface="Courier New" panose="02070309020205020404" pitchFamily="49" charset="0"/>
              <a:buChar char="o"/>
            </a:pPr>
            <a:r>
              <a:rPr lang="en-US" sz="1600" dirty="0"/>
              <a:t>Local</a:t>
            </a:r>
          </a:p>
          <a:p>
            <a:pPr marL="285750" indent="-285750">
              <a:spcAft>
                <a:spcPts val="600"/>
              </a:spcAft>
              <a:buFont typeface="Arial" panose="020B0604020202020204" pitchFamily="34" charset="0"/>
              <a:buChar char="•"/>
            </a:pPr>
            <a:r>
              <a:rPr lang="en-US" sz="2000" b="1" dirty="0"/>
              <a:t>Higher Education</a:t>
            </a:r>
          </a:p>
          <a:p>
            <a:pPr marL="285750" indent="-285750">
              <a:spcAft>
                <a:spcPts val="200"/>
              </a:spcAft>
              <a:buFont typeface="Arial" panose="020B0604020202020204" pitchFamily="34" charset="0"/>
              <a:buChar char="•"/>
            </a:pPr>
            <a:r>
              <a:rPr lang="en-US" sz="2000" b="1" dirty="0"/>
              <a:t>Private/Non-profit</a:t>
            </a:r>
          </a:p>
          <a:p>
            <a:pPr marL="628650" lvl="1" indent="-285750">
              <a:spcAft>
                <a:spcPts val="600"/>
              </a:spcAft>
              <a:buFont typeface="Courier New" panose="02070309020205020404" pitchFamily="49" charset="0"/>
              <a:buChar char="o"/>
            </a:pPr>
            <a:r>
              <a:rPr lang="en-US" sz="1600" dirty="0"/>
              <a:t>Foundations</a:t>
            </a:r>
          </a:p>
          <a:p>
            <a:pPr marL="285750" indent="-285750">
              <a:spcAft>
                <a:spcPts val="200"/>
              </a:spcAft>
              <a:buFont typeface="Arial" panose="020B0604020202020204" pitchFamily="34" charset="0"/>
              <a:buChar char="•"/>
            </a:pPr>
            <a:r>
              <a:rPr lang="en-US" sz="2000" b="1" dirty="0"/>
              <a:t>For-Profit</a:t>
            </a:r>
          </a:p>
          <a:p>
            <a:pPr marL="628650" lvl="1" indent="-285750">
              <a:spcAft>
                <a:spcPts val="200"/>
              </a:spcAft>
              <a:buFont typeface="Courier New" panose="02070309020205020404" pitchFamily="49" charset="0"/>
              <a:buChar char="o"/>
            </a:pPr>
            <a:r>
              <a:rPr lang="en-US" sz="1600" dirty="0"/>
              <a:t>Pharmaceutical</a:t>
            </a:r>
          </a:p>
          <a:p>
            <a:pPr marL="628650" lvl="1" indent="-285750">
              <a:spcAft>
                <a:spcPts val="600"/>
              </a:spcAft>
              <a:buFont typeface="Courier New" panose="02070309020205020404" pitchFamily="49" charset="0"/>
              <a:buChar char="o"/>
            </a:pPr>
            <a:r>
              <a:rPr lang="en-US" sz="1600" dirty="0"/>
              <a:t>Business</a:t>
            </a:r>
          </a:p>
        </p:txBody>
      </p:sp>
      <p:sp>
        <p:nvSpPr>
          <p:cNvPr id="2" name="Rectangular Callout 1"/>
          <p:cNvSpPr/>
          <p:nvPr/>
        </p:nvSpPr>
        <p:spPr>
          <a:xfrm rot="5400000">
            <a:off x="4168576" y="793557"/>
            <a:ext cx="419390" cy="2371241"/>
          </a:xfrm>
          <a:prstGeom prst="wedgeRectCallout">
            <a:avLst>
              <a:gd name="adj1" fmla="val -20834"/>
              <a:gd name="adj2" fmla="val 9269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b="1" dirty="0"/>
              <a:t>NIH</a:t>
            </a:r>
          </a:p>
        </p:txBody>
      </p:sp>
      <p:sp>
        <p:nvSpPr>
          <p:cNvPr id="9" name="Rectangular Callout 8"/>
          <p:cNvSpPr/>
          <p:nvPr/>
        </p:nvSpPr>
        <p:spPr>
          <a:xfrm rot="5400000">
            <a:off x="5415127" y="2263982"/>
            <a:ext cx="419390" cy="2674752"/>
          </a:xfrm>
          <a:prstGeom prst="wedgeRectCallout">
            <a:avLst>
              <a:gd name="adj1" fmla="val -28223"/>
              <a:gd name="adj2" fmla="val 11175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b="1" dirty="0"/>
              <a:t>PCORI</a:t>
            </a:r>
          </a:p>
        </p:txBody>
      </p:sp>
      <p:sp>
        <p:nvSpPr>
          <p:cNvPr id="10" name="Rectangular Callout 9"/>
          <p:cNvSpPr/>
          <p:nvPr/>
        </p:nvSpPr>
        <p:spPr>
          <a:xfrm rot="5400000">
            <a:off x="5889763" y="2955264"/>
            <a:ext cx="419390" cy="2674752"/>
          </a:xfrm>
          <a:prstGeom prst="wedgeRectCallout">
            <a:avLst>
              <a:gd name="adj1" fmla="val -31917"/>
              <a:gd name="adj2" fmla="val 11928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b="1" dirty="0"/>
              <a:t>Bristol Myers Squibb</a:t>
            </a:r>
          </a:p>
        </p:txBody>
      </p:sp>
      <p:sp>
        <p:nvSpPr>
          <p:cNvPr id="11" name="TextBox 10"/>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6940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11</a:t>
            </a:fld>
            <a:endParaRPr lang="en-US" dirty="0"/>
          </a:p>
        </p:txBody>
      </p:sp>
      <p:sp>
        <p:nvSpPr>
          <p:cNvPr id="10" name="TextBox 9"/>
          <p:cNvSpPr txBox="1"/>
          <p:nvPr/>
        </p:nvSpPr>
        <p:spPr>
          <a:xfrm>
            <a:off x="5486400" y="892137"/>
            <a:ext cx="3085322" cy="870508"/>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2924861" y="3400349"/>
            <a:ext cx="2858414" cy="1546577"/>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12" name="TextBox 11"/>
          <p:cNvSpPr txBox="1"/>
          <p:nvPr/>
        </p:nvSpPr>
        <p:spPr>
          <a:xfrm>
            <a:off x="4413810" y="3099206"/>
            <a:ext cx="2858414" cy="1546577"/>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13" name="TextBox 12"/>
          <p:cNvSpPr txBox="1"/>
          <p:nvPr/>
        </p:nvSpPr>
        <p:spPr>
          <a:xfrm>
            <a:off x="8410991" y="4645782"/>
            <a:ext cx="629987" cy="350499"/>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5573913" y="4704454"/>
            <a:ext cx="629987" cy="350499"/>
          </a:xfrm>
          <a:prstGeom prst="rect">
            <a:avLst/>
          </a:prstGeom>
          <a:solidFill>
            <a:schemeClr val="bg1"/>
          </a:solidFill>
        </p:spPr>
        <p:txBody>
          <a:bodyPr wrap="square" rtlCol="0">
            <a:spAutoFit/>
          </a:bodyPr>
          <a:lstStyle/>
          <a:p>
            <a:endParaRPr lang="en-US" dirty="0"/>
          </a:p>
        </p:txBody>
      </p:sp>
      <p:pic>
        <p:nvPicPr>
          <p:cNvPr id="15" name="Picture 14"/>
          <p:cNvPicPr>
            <a:picLocks noChangeAspect="1"/>
          </p:cNvPicPr>
          <p:nvPr/>
        </p:nvPicPr>
        <p:blipFill>
          <a:blip r:embed="rId2"/>
          <a:stretch>
            <a:fillRect/>
          </a:stretch>
        </p:blipFill>
        <p:spPr>
          <a:xfrm>
            <a:off x="95541" y="614386"/>
            <a:ext cx="5557114" cy="2964839"/>
          </a:xfrm>
          <a:prstGeom prst="rect">
            <a:avLst/>
          </a:prstGeom>
        </p:spPr>
      </p:pic>
      <p:pic>
        <p:nvPicPr>
          <p:cNvPr id="16" name="Picture 15"/>
          <p:cNvPicPr>
            <a:picLocks noChangeAspect="1"/>
          </p:cNvPicPr>
          <p:nvPr/>
        </p:nvPicPr>
        <p:blipFill>
          <a:blip r:embed="rId3"/>
          <a:stretch>
            <a:fillRect/>
          </a:stretch>
        </p:blipFill>
        <p:spPr>
          <a:xfrm>
            <a:off x="5329378" y="2040395"/>
            <a:ext cx="3610548" cy="2839308"/>
          </a:xfrm>
          <a:prstGeom prst="rect">
            <a:avLst/>
          </a:prstGeom>
        </p:spPr>
      </p:pic>
      <p:sp>
        <p:nvSpPr>
          <p:cNvPr id="17" name="TextBox 16"/>
          <p:cNvSpPr txBox="1"/>
          <p:nvPr/>
        </p:nvSpPr>
        <p:spPr>
          <a:xfrm>
            <a:off x="563320" y="892137"/>
            <a:ext cx="2770895" cy="390253"/>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63158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12</a:t>
            </a:fld>
            <a:endParaRPr lang="en-US" dirty="0"/>
          </a:p>
        </p:txBody>
      </p:sp>
      <p:sp>
        <p:nvSpPr>
          <p:cNvPr id="5" name="Title 4"/>
          <p:cNvSpPr>
            <a:spLocks noGrp="1"/>
          </p:cNvSpPr>
          <p:nvPr>
            <p:ph type="title"/>
          </p:nvPr>
        </p:nvSpPr>
        <p:spPr/>
        <p:txBody>
          <a:bodyPr/>
          <a:lstStyle/>
          <a:p>
            <a:r>
              <a:rPr lang="en-US" dirty="0"/>
              <a:t>NIH</a:t>
            </a:r>
          </a:p>
        </p:txBody>
      </p:sp>
      <p:pic>
        <p:nvPicPr>
          <p:cNvPr id="6" name="Picture 5"/>
          <p:cNvPicPr>
            <a:picLocks noChangeAspect="1"/>
          </p:cNvPicPr>
          <p:nvPr/>
        </p:nvPicPr>
        <p:blipFill rotWithShape="1">
          <a:blip r:embed="rId2"/>
          <a:srcRect t="5916" r="3291" b="3958"/>
          <a:stretch/>
        </p:blipFill>
        <p:spPr>
          <a:xfrm>
            <a:off x="640079" y="1368490"/>
            <a:ext cx="3134564" cy="1702376"/>
          </a:xfrm>
          <a:prstGeom prst="rect">
            <a:avLst/>
          </a:prstGeom>
        </p:spPr>
      </p:pic>
      <p:pic>
        <p:nvPicPr>
          <p:cNvPr id="7" name="Picture 6"/>
          <p:cNvPicPr>
            <a:picLocks noChangeAspect="1"/>
          </p:cNvPicPr>
          <p:nvPr/>
        </p:nvPicPr>
        <p:blipFill>
          <a:blip r:embed="rId3"/>
          <a:stretch>
            <a:fillRect/>
          </a:stretch>
        </p:blipFill>
        <p:spPr>
          <a:xfrm>
            <a:off x="640080" y="2644993"/>
            <a:ext cx="199676" cy="409575"/>
          </a:xfrm>
          <a:prstGeom prst="rect">
            <a:avLst/>
          </a:prstGeom>
        </p:spPr>
      </p:pic>
      <p:sp>
        <p:nvSpPr>
          <p:cNvPr id="10" name="Rectangle 5"/>
          <p:cNvSpPr>
            <a:spLocks noChangeArrowheads="1"/>
          </p:cNvSpPr>
          <p:nvPr/>
        </p:nvSpPr>
        <p:spPr bwMode="auto">
          <a:xfrm>
            <a:off x="3985005" y="1368490"/>
            <a:ext cx="4427474" cy="17594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en-US" sz="1200" b="0" i="0" u="none" strike="noStrike" cap="none" normalizeH="0" baseline="0" dirty="0" err="1">
                <a:ln>
                  <a:noFill/>
                </a:ln>
                <a:solidFill>
                  <a:srgbClr val="337AB7"/>
                </a:solidFill>
                <a:effectLst/>
                <a:latin typeface="Source Sans Pro" panose="020B0503030403020204" pitchFamily="34" charset="0"/>
                <a:hlinkClick r:id="rId4"/>
              </a:rPr>
              <a:t>RePORTER</a:t>
            </a:r>
            <a:r>
              <a:rPr kumimoji="0" lang="en-US" altLang="en-US" sz="1200" b="0" i="0" u="none" strike="noStrike" cap="none" normalizeH="0" baseline="0" dirty="0">
                <a:ln>
                  <a:noFill/>
                </a:ln>
                <a:solidFill>
                  <a:srgbClr val="3B3B3B"/>
                </a:solidFill>
                <a:effectLst/>
                <a:latin typeface="Source Sans Pro" panose="020B0503030403020204" pitchFamily="34" charset="0"/>
              </a:rPr>
              <a:t> </a:t>
            </a:r>
            <a:r>
              <a:rPr kumimoji="0" lang="en-US" altLang="en-US" sz="1200" b="0" i="0" u="none" strike="noStrike" cap="none" normalizeH="0" baseline="0" dirty="0">
                <a:ln>
                  <a:noFill/>
                </a:ln>
                <a:solidFill>
                  <a:srgbClr val="337AB7"/>
                </a:solidFill>
                <a:effectLst/>
                <a:latin typeface="Source Sans Pro" panose="020B0503030403020204" pitchFamily="34" charset="0"/>
              </a:rPr>
              <a:t>: </a:t>
            </a:r>
            <a:r>
              <a:rPr kumimoji="0" lang="en-US" altLang="en-US" sz="1200" b="0" i="0" u="none" strike="noStrike" cap="none" normalizeH="0" baseline="0" dirty="0">
                <a:ln>
                  <a:noFill/>
                </a:ln>
                <a:solidFill>
                  <a:srgbClr val="3B3B3B"/>
                </a:solidFill>
                <a:effectLst/>
                <a:latin typeface="Source Sans Pro" panose="020B0503030403020204" pitchFamily="34" charset="0"/>
              </a:rPr>
              <a:t>Repository of NIH-funded research projects and access publications</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en-US" sz="1200" b="0" i="0" u="none" strike="noStrike" cap="none" normalizeH="0" baseline="0" dirty="0">
                <a:ln>
                  <a:noFill/>
                </a:ln>
                <a:solidFill>
                  <a:srgbClr val="337AB7"/>
                </a:solidFill>
                <a:effectLst/>
                <a:latin typeface="Source Sans Pro" panose="020B0503030403020204" pitchFamily="34" charset="0"/>
                <a:hlinkClick r:id="rId5"/>
              </a:rPr>
              <a:t>Matchmaker interface</a:t>
            </a:r>
            <a:r>
              <a:rPr kumimoji="0" lang="en-US" altLang="en-US" sz="1200" b="0" i="0" u="none" strike="noStrike" cap="none" normalizeH="0" baseline="0" dirty="0">
                <a:ln>
                  <a:noFill/>
                </a:ln>
                <a:solidFill>
                  <a:srgbClr val="3B3B3B"/>
                </a:solidFill>
                <a:effectLst/>
                <a:latin typeface="Source Sans Pro" panose="020B0503030403020204" pitchFamily="34" charset="0"/>
              </a:rPr>
              <a:t>:</a:t>
            </a:r>
            <a:r>
              <a:rPr kumimoji="0" lang="en-US" altLang="en-US" sz="600" b="0" i="0" u="none" strike="noStrike" cap="none" normalizeH="0" baseline="0" dirty="0">
                <a:ln>
                  <a:noFill/>
                </a:ln>
                <a:solidFill>
                  <a:srgbClr val="3B3B3B"/>
                </a:solidFill>
                <a:effectLst/>
                <a:latin typeface="Source Sans Pro" panose="020B0503030403020204" pitchFamily="34" charset="0"/>
              </a:rPr>
              <a:t> </a:t>
            </a:r>
            <a:r>
              <a:rPr kumimoji="0" lang="en-US" altLang="en-US" sz="1200" b="0" i="0" u="none" strike="noStrike" cap="none" normalizeH="0" baseline="0" dirty="0">
                <a:ln>
                  <a:noFill/>
                </a:ln>
                <a:solidFill>
                  <a:srgbClr val="3B3B3B"/>
                </a:solidFill>
                <a:effectLst/>
                <a:latin typeface="Source Sans Pro" panose="020B0503030403020204" pitchFamily="34" charset="0"/>
              </a:rPr>
              <a:t>Input an abstract/scientific text to find a list of the 100 most similar projects NIH is funding.</a:t>
            </a:r>
            <a:endParaRPr kumimoji="0" lang="en-US" altLang="en-US" sz="600" b="0" i="0" u="none" strike="noStrike" cap="none" normalizeH="0" baseline="0" dirty="0">
              <a:ln>
                <a:noFill/>
              </a:ln>
              <a:solidFill>
                <a:schemeClr val="tx1"/>
              </a:solidFill>
              <a:effectLst/>
            </a:endParaRPr>
          </a:p>
          <a:p>
            <a:pPr marL="227013" marR="0" lvl="0" indent="-1143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3B3B3B"/>
                </a:solidFill>
                <a:effectLst/>
                <a:latin typeface="Source Sans Pro" panose="020B0503030403020204" pitchFamily="34" charset="0"/>
              </a:rPr>
              <a:t>Explore projects NIH has funded in your area of science</a:t>
            </a:r>
          </a:p>
          <a:p>
            <a:pPr marL="227013" marR="0" lvl="0" indent="-1143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3B3B3B"/>
                </a:solidFill>
                <a:effectLst/>
                <a:latin typeface="Source Sans Pro" panose="020B0503030403020204" pitchFamily="34" charset="0"/>
              </a:rPr>
              <a:t>Identify the appropriate IC</a:t>
            </a:r>
          </a:p>
          <a:p>
            <a:pPr marL="227013" marR="0" lvl="0" indent="-1143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3B3B3B"/>
                </a:solidFill>
                <a:effectLst/>
                <a:latin typeface="Source Sans Pro" panose="020B0503030403020204" pitchFamily="34" charset="0"/>
              </a:rPr>
              <a:t>Identify the Program Officials to contact that are associated with similarly funded projects</a:t>
            </a:r>
          </a:p>
          <a:p>
            <a:pPr marL="227013" marR="0" lvl="0" indent="-1143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rgbClr val="3B3B3B"/>
                </a:solidFill>
                <a:effectLst/>
                <a:latin typeface="Source Sans Pro" panose="020B0503030403020204" pitchFamily="34" charset="0"/>
              </a:rPr>
              <a:t>Find experienced collaborators</a:t>
            </a:r>
            <a:endParaRPr kumimoji="0" lang="en-US" altLang="en-US" sz="1200" b="0" i="0" u="none" strike="noStrike" cap="none" normalizeH="0" baseline="0" dirty="0">
              <a:ln>
                <a:noFill/>
              </a:ln>
              <a:solidFill>
                <a:srgbClr val="337AB7"/>
              </a:solidFill>
              <a:effectLst/>
              <a:latin typeface="Source Sans Pro" panose="020B0503030403020204" pitchFamily="34" charset="0"/>
            </a:endParaRPr>
          </a:p>
        </p:txBody>
      </p:sp>
      <p:pic>
        <p:nvPicPr>
          <p:cNvPr id="2054" name="Picture 6" descr="Link to External Sit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6500" y="-638175"/>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ink to External Sit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38650" y="-638175"/>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nk to External Sit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55613"/>
            <a:ext cx="95250" cy="95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1554782634"/>
              </p:ext>
            </p:extLst>
          </p:nvPr>
        </p:nvGraphicFramePr>
        <p:xfrm>
          <a:off x="640079" y="3212528"/>
          <a:ext cx="7781545" cy="1371600"/>
        </p:xfrm>
        <a:graphic>
          <a:graphicData uri="http://schemas.openxmlformats.org/drawingml/2006/table">
            <a:tbl>
              <a:tblPr>
                <a:tableStyleId>{5C22544A-7EE6-4342-B048-85BDC9FD1C3A}</a:tableStyleId>
              </a:tblPr>
              <a:tblGrid>
                <a:gridCol w="2629162">
                  <a:extLst>
                    <a:ext uri="{9D8B030D-6E8A-4147-A177-3AD203B41FA5}">
                      <a16:colId xmlns:a16="http://schemas.microsoft.com/office/drawing/2014/main" val="3468581006"/>
                    </a:ext>
                  </a:extLst>
                </a:gridCol>
                <a:gridCol w="5152383">
                  <a:extLst>
                    <a:ext uri="{9D8B030D-6E8A-4147-A177-3AD203B41FA5}">
                      <a16:colId xmlns:a16="http://schemas.microsoft.com/office/drawing/2014/main" val="2901786504"/>
                    </a:ext>
                  </a:extLst>
                </a:gridCol>
              </a:tblGrid>
              <a:tr h="370840">
                <a:tc>
                  <a:txBody>
                    <a:bodyPr/>
                    <a:lstStyle/>
                    <a:p>
                      <a:r>
                        <a:rPr lang="en-US" sz="1200" b="0" dirty="0">
                          <a:solidFill>
                            <a:schemeClr val="accent2">
                              <a:lumMod val="50000"/>
                            </a:schemeClr>
                          </a:solidFill>
                        </a:rPr>
                        <a:t>Program Officer (PO)</a:t>
                      </a:r>
                    </a:p>
                  </a:txBody>
                  <a:tcPr>
                    <a:solidFill>
                      <a:srgbClr val="E8ECF2"/>
                    </a:solidFill>
                  </a:tcPr>
                </a:tc>
                <a:tc>
                  <a:txBody>
                    <a:bodyPr/>
                    <a:lstStyle/>
                    <a:p>
                      <a:r>
                        <a:rPr lang="en-US" sz="1200" b="0" dirty="0">
                          <a:solidFill>
                            <a:schemeClr val="accent2">
                              <a:lumMod val="50000"/>
                            </a:schemeClr>
                          </a:solidFill>
                        </a:rPr>
                        <a:t>Programmatic/scientific</a:t>
                      </a:r>
                      <a:r>
                        <a:rPr lang="en-US" sz="1200" b="0" baseline="0" dirty="0">
                          <a:solidFill>
                            <a:schemeClr val="accent2">
                              <a:lumMod val="50000"/>
                            </a:schemeClr>
                          </a:solidFill>
                        </a:rPr>
                        <a:t> aspects; talk to them before submitting (as well as after)</a:t>
                      </a:r>
                      <a:endParaRPr lang="en-US" sz="1200" b="0" dirty="0">
                        <a:solidFill>
                          <a:schemeClr val="accent2">
                            <a:lumMod val="50000"/>
                          </a:schemeClr>
                        </a:solidFill>
                      </a:endParaRPr>
                    </a:p>
                  </a:txBody>
                  <a:tcPr>
                    <a:solidFill>
                      <a:srgbClr val="E8ECF2"/>
                    </a:solidFill>
                  </a:tcPr>
                </a:tc>
                <a:extLst>
                  <a:ext uri="{0D108BD9-81ED-4DB2-BD59-A6C34878D82A}">
                    <a16:rowId xmlns:a16="http://schemas.microsoft.com/office/drawing/2014/main" val="2033969217"/>
                  </a:ext>
                </a:extLst>
              </a:tr>
              <a:tr h="370840">
                <a:tc>
                  <a:txBody>
                    <a:bodyPr/>
                    <a:lstStyle/>
                    <a:p>
                      <a:r>
                        <a:rPr lang="en-US" sz="1200" dirty="0">
                          <a:solidFill>
                            <a:schemeClr val="accent2">
                              <a:lumMod val="50000"/>
                            </a:schemeClr>
                          </a:solidFill>
                        </a:rPr>
                        <a:t>Scientific Review Officer (SRO)</a:t>
                      </a:r>
                    </a:p>
                  </a:txBody>
                  <a:tcPr/>
                </a:tc>
                <a:tc>
                  <a:txBody>
                    <a:bodyPr/>
                    <a:lstStyle/>
                    <a:p>
                      <a:r>
                        <a:rPr lang="en-US" sz="1200" dirty="0">
                          <a:solidFill>
                            <a:schemeClr val="accent2">
                              <a:lumMod val="50000"/>
                            </a:schemeClr>
                          </a:solidFill>
                        </a:rPr>
                        <a:t>Admin aspects of scientific</a:t>
                      </a:r>
                      <a:r>
                        <a:rPr lang="en-US" sz="1200" baseline="0" dirty="0">
                          <a:solidFill>
                            <a:schemeClr val="accent2">
                              <a:lumMod val="50000"/>
                            </a:schemeClr>
                          </a:solidFill>
                        </a:rPr>
                        <a:t> review group; talk to them if you have questions during review process</a:t>
                      </a:r>
                      <a:endParaRPr lang="en-US" sz="1200" dirty="0">
                        <a:solidFill>
                          <a:schemeClr val="accent2">
                            <a:lumMod val="50000"/>
                          </a:schemeClr>
                        </a:solidFill>
                      </a:endParaRPr>
                    </a:p>
                  </a:txBody>
                  <a:tcPr/>
                </a:tc>
                <a:extLst>
                  <a:ext uri="{0D108BD9-81ED-4DB2-BD59-A6C34878D82A}">
                    <a16:rowId xmlns:a16="http://schemas.microsoft.com/office/drawing/2014/main" val="1404251262"/>
                  </a:ext>
                </a:extLst>
              </a:tr>
              <a:tr h="370840">
                <a:tc>
                  <a:txBody>
                    <a:bodyPr/>
                    <a:lstStyle/>
                    <a:p>
                      <a:r>
                        <a:rPr lang="en-US" sz="1200" dirty="0">
                          <a:solidFill>
                            <a:schemeClr val="accent2">
                              <a:lumMod val="50000"/>
                            </a:schemeClr>
                          </a:solidFill>
                        </a:rPr>
                        <a:t>Grants Management Officer (GMO)</a:t>
                      </a:r>
                    </a:p>
                  </a:txBody>
                  <a:tcPr/>
                </a:tc>
                <a:tc>
                  <a:txBody>
                    <a:bodyPr/>
                    <a:lstStyle/>
                    <a:p>
                      <a:r>
                        <a:rPr lang="en-US" sz="1200" dirty="0">
                          <a:solidFill>
                            <a:schemeClr val="accent2">
                              <a:lumMod val="50000"/>
                            </a:schemeClr>
                          </a:solidFill>
                        </a:rPr>
                        <a:t>Administrative and regulatory aspects; talk to them if you need</a:t>
                      </a:r>
                      <a:r>
                        <a:rPr lang="en-US" sz="1200" baseline="0" dirty="0">
                          <a:solidFill>
                            <a:schemeClr val="accent2">
                              <a:lumMod val="50000"/>
                            </a:schemeClr>
                          </a:solidFill>
                        </a:rPr>
                        <a:t> technical assistance</a:t>
                      </a:r>
                      <a:endParaRPr lang="en-US" sz="1200" dirty="0">
                        <a:solidFill>
                          <a:schemeClr val="accent2">
                            <a:lumMod val="50000"/>
                          </a:schemeClr>
                        </a:solidFill>
                      </a:endParaRPr>
                    </a:p>
                  </a:txBody>
                  <a:tcPr>
                    <a:solidFill>
                      <a:srgbClr val="E8ECF2"/>
                    </a:solidFill>
                  </a:tcPr>
                </a:tc>
                <a:extLst>
                  <a:ext uri="{0D108BD9-81ED-4DB2-BD59-A6C34878D82A}">
                    <a16:rowId xmlns:a16="http://schemas.microsoft.com/office/drawing/2014/main" val="3842456272"/>
                  </a:ext>
                </a:extLst>
              </a:tr>
            </a:tbl>
          </a:graphicData>
        </a:graphic>
      </p:graphicFrame>
      <p:sp>
        <p:nvSpPr>
          <p:cNvPr id="20" name="TextBox 19"/>
          <p:cNvSpPr txBox="1"/>
          <p:nvPr/>
        </p:nvSpPr>
        <p:spPr>
          <a:xfrm>
            <a:off x="3003550" y="3020224"/>
            <a:ext cx="1431324" cy="184666"/>
          </a:xfrm>
          <a:prstGeom prst="rect">
            <a:avLst/>
          </a:prstGeom>
          <a:noFill/>
        </p:spPr>
        <p:txBody>
          <a:bodyPr wrap="square" rtlCol="0">
            <a:spAutoFit/>
          </a:bodyPr>
          <a:lstStyle/>
          <a:p>
            <a:r>
              <a:rPr lang="en-US" sz="600" dirty="0">
                <a:solidFill>
                  <a:schemeClr val="bg1">
                    <a:lumMod val="65000"/>
                  </a:schemeClr>
                </a:solidFill>
              </a:rPr>
              <a:t>Figure from nih.gov</a:t>
            </a:r>
          </a:p>
        </p:txBody>
      </p:sp>
    </p:spTree>
    <p:extLst>
      <p:ext uri="{BB962C8B-B14F-4D97-AF65-F5344CB8AC3E}">
        <p14:creationId xmlns:p14="http://schemas.microsoft.com/office/powerpoint/2010/main" val="363987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404851"/>
            <a:ext cx="7781545" cy="3005951"/>
          </a:xfrm>
        </p:spPr>
        <p:txBody>
          <a:bodyPr/>
          <a:lstStyle/>
          <a:p>
            <a:pPr marL="285750" indent="-285750">
              <a:buFont typeface="Arial" panose="020B0604020202020204" pitchFamily="34" charset="0"/>
              <a:buChar char="•"/>
            </a:pPr>
            <a:r>
              <a:rPr lang="en-US" sz="2000" dirty="0"/>
              <a:t>Sponsor websites</a:t>
            </a:r>
          </a:p>
          <a:p>
            <a:pPr marL="285750" indent="-285750">
              <a:buFont typeface="Arial" panose="020B0604020202020204" pitchFamily="34" charset="0"/>
              <a:buChar char="•"/>
            </a:pPr>
            <a:r>
              <a:rPr lang="en-US" sz="2000" dirty="0">
                <a:hlinkClick r:id="rId2"/>
              </a:rPr>
              <a:t>Grants.gov</a:t>
            </a:r>
            <a:r>
              <a:rPr lang="en-US" sz="2000" dirty="0"/>
              <a:t> (for federal opportunities)</a:t>
            </a:r>
          </a:p>
          <a:p>
            <a:pPr marL="285750" indent="-285750">
              <a:buFont typeface="Arial" panose="020B0604020202020204" pitchFamily="34" charset="0"/>
              <a:buChar char="•"/>
            </a:pPr>
            <a:r>
              <a:rPr lang="en-US" sz="2000" dirty="0">
                <a:hlinkClick r:id="rId3"/>
              </a:rPr>
              <a:t>Sponsored Programs Information Network</a:t>
            </a:r>
            <a:r>
              <a:rPr lang="en-US" sz="2000" dirty="0"/>
              <a:t> (SPIN)</a:t>
            </a:r>
          </a:p>
          <a:p>
            <a:pPr marL="285750" indent="-285750">
              <a:buFont typeface="Arial" panose="020B0604020202020204" pitchFamily="34" charset="0"/>
              <a:buChar char="•"/>
            </a:pPr>
            <a:r>
              <a:rPr lang="en-US" sz="2000" dirty="0"/>
              <a:t>Your institutional research office </a:t>
            </a:r>
          </a:p>
          <a:p>
            <a:pPr marL="733806" lvl="1" indent="-285750">
              <a:buFont typeface="Courier New" panose="02070309020205020404" pitchFamily="49" charset="0"/>
              <a:buChar char="o"/>
            </a:pPr>
            <a:r>
              <a:rPr lang="en-US" sz="2000" dirty="0">
                <a:hlinkClick r:id="rId4"/>
              </a:rPr>
              <a:t>UCLA Research Enhancement Office</a:t>
            </a:r>
            <a:endParaRPr lang="en-US" sz="2000" dirty="0"/>
          </a:p>
          <a:p>
            <a:pPr marL="285750" indent="-285750">
              <a:buFont typeface="Arial" panose="020B0604020202020204" pitchFamily="34" charset="0"/>
              <a:buChar char="•"/>
            </a:pPr>
            <a:r>
              <a:rPr lang="en-US" sz="2000" dirty="0"/>
              <a:t>Colleague referrals</a:t>
            </a:r>
          </a:p>
          <a:p>
            <a:pPr marL="285750" indent="-285750">
              <a:buFont typeface="Arial" panose="020B0604020202020204" pitchFamily="34" charset="0"/>
              <a:buChar char="•"/>
            </a:pPr>
            <a:r>
              <a:rPr lang="en-US" sz="2000" dirty="0"/>
              <a:t>Subscribe to newsletters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13</a:t>
            </a:fld>
            <a:endParaRPr lang="en-US" dirty="0"/>
          </a:p>
        </p:txBody>
      </p:sp>
      <p:sp>
        <p:nvSpPr>
          <p:cNvPr id="5" name="Title 4"/>
          <p:cNvSpPr>
            <a:spLocks noGrp="1"/>
          </p:cNvSpPr>
          <p:nvPr>
            <p:ph type="title"/>
          </p:nvPr>
        </p:nvSpPr>
        <p:spPr/>
        <p:txBody>
          <a:bodyPr/>
          <a:lstStyle/>
          <a:p>
            <a:r>
              <a:rPr lang="en-US" dirty="0"/>
              <a:t>How to Find Funding Opportunities</a:t>
            </a:r>
          </a:p>
        </p:txBody>
      </p:sp>
      <p:pic>
        <p:nvPicPr>
          <p:cNvPr id="5122" name="Picture 2" descr="Google Is your best friend - spongebob rainbow | Meme Genera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544" y="2641767"/>
            <a:ext cx="2555080" cy="21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0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14</a:t>
            </a:fld>
            <a:endParaRPr lang="en-US" dirty="0"/>
          </a:p>
        </p:txBody>
      </p:sp>
      <p:sp>
        <p:nvSpPr>
          <p:cNvPr id="5" name="Title 4"/>
          <p:cNvSpPr>
            <a:spLocks noGrp="1"/>
          </p:cNvSpPr>
          <p:nvPr>
            <p:ph type="title"/>
          </p:nvPr>
        </p:nvSpPr>
        <p:spPr/>
        <p:txBody>
          <a:bodyPr/>
          <a:lstStyle/>
          <a:p>
            <a:r>
              <a:rPr lang="en-US" dirty="0"/>
              <a:t>Sponsor Guidelines</a:t>
            </a:r>
          </a:p>
        </p:txBody>
      </p:sp>
      <p:pic>
        <p:nvPicPr>
          <p:cNvPr id="6" name="Picture 5"/>
          <p:cNvPicPr>
            <a:picLocks noChangeAspect="1"/>
          </p:cNvPicPr>
          <p:nvPr/>
        </p:nvPicPr>
        <p:blipFill>
          <a:blip r:embed="rId2"/>
          <a:stretch>
            <a:fillRect/>
          </a:stretch>
        </p:blipFill>
        <p:spPr>
          <a:xfrm>
            <a:off x="3406704" y="1138022"/>
            <a:ext cx="2239150" cy="3310514"/>
          </a:xfrm>
          <a:prstGeom prst="rect">
            <a:avLst/>
          </a:prstGeom>
        </p:spPr>
      </p:pic>
    </p:spTree>
    <p:extLst>
      <p:ext uri="{BB962C8B-B14F-4D97-AF65-F5344CB8AC3E}">
        <p14:creationId xmlns:p14="http://schemas.microsoft.com/office/powerpoint/2010/main" val="11014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15</a:t>
            </a:fld>
            <a:endParaRPr lang="en-US" dirty="0"/>
          </a:p>
        </p:txBody>
      </p:sp>
      <p:sp>
        <p:nvSpPr>
          <p:cNvPr id="5" name="Title 4"/>
          <p:cNvSpPr>
            <a:spLocks noGrp="1"/>
          </p:cNvSpPr>
          <p:nvPr>
            <p:ph type="title"/>
          </p:nvPr>
        </p:nvSpPr>
        <p:spPr/>
        <p:txBody>
          <a:bodyPr/>
          <a:lstStyle/>
          <a:p>
            <a:r>
              <a:rPr lang="en-US" dirty="0"/>
              <a:t>Sponsor Guidelines</a:t>
            </a:r>
          </a:p>
        </p:txBody>
      </p:sp>
      <p:sp>
        <p:nvSpPr>
          <p:cNvPr id="2" name="TextBox 1"/>
          <p:cNvSpPr txBox="1"/>
          <p:nvPr/>
        </p:nvSpPr>
        <p:spPr>
          <a:xfrm>
            <a:off x="504720" y="1206341"/>
            <a:ext cx="8580873" cy="3926716"/>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en-US" sz="2400" b="1" dirty="0"/>
              <a:t>Important bits</a:t>
            </a:r>
          </a:p>
          <a:p>
            <a:pPr marL="628650" lvl="1" indent="-285750">
              <a:spcAft>
                <a:spcPts val="100"/>
              </a:spcAft>
              <a:buFont typeface="Courier New" panose="02070309020205020404" pitchFamily="49" charset="0"/>
              <a:buChar char="o"/>
            </a:pPr>
            <a:r>
              <a:rPr lang="en-US" sz="2000" dirty="0"/>
              <a:t>Eligibility (limited submission?)</a:t>
            </a:r>
          </a:p>
          <a:p>
            <a:pPr marL="628650" lvl="1" indent="-285750">
              <a:spcAft>
                <a:spcPts val="100"/>
              </a:spcAft>
              <a:buFont typeface="Courier New" panose="02070309020205020404" pitchFamily="49" charset="0"/>
              <a:buChar char="o"/>
            </a:pPr>
            <a:r>
              <a:rPr lang="en-US" sz="2000" dirty="0"/>
              <a:t>Purpose</a:t>
            </a:r>
          </a:p>
          <a:p>
            <a:pPr marL="628650" lvl="1" indent="-285750">
              <a:spcAft>
                <a:spcPts val="100"/>
              </a:spcAft>
              <a:buFont typeface="Courier New" panose="02070309020205020404" pitchFamily="49" charset="0"/>
              <a:buChar char="o"/>
            </a:pPr>
            <a:r>
              <a:rPr lang="en-US" sz="2000" dirty="0"/>
              <a:t>Due dates</a:t>
            </a:r>
          </a:p>
          <a:p>
            <a:pPr marL="628650" lvl="1" indent="-285750">
              <a:spcAft>
                <a:spcPts val="100"/>
              </a:spcAft>
              <a:buFont typeface="Courier New" panose="02070309020205020404" pitchFamily="49" charset="0"/>
              <a:buChar char="o"/>
            </a:pPr>
            <a:r>
              <a:rPr lang="en-US" sz="2000" dirty="0"/>
              <a:t>Required elements/sections (templates, forms, etc.)</a:t>
            </a:r>
          </a:p>
          <a:p>
            <a:pPr marL="628650" lvl="1" indent="-285750">
              <a:spcAft>
                <a:spcPts val="100"/>
              </a:spcAft>
              <a:buFont typeface="Courier New" panose="02070309020205020404" pitchFamily="49" charset="0"/>
              <a:buChar char="o"/>
            </a:pPr>
            <a:r>
              <a:rPr lang="en-US" sz="2000" dirty="0"/>
              <a:t>Page limits and formatting requirements</a:t>
            </a:r>
          </a:p>
          <a:p>
            <a:pPr marL="628650" lvl="1" indent="-285750">
              <a:spcAft>
                <a:spcPts val="100"/>
              </a:spcAft>
              <a:buFont typeface="Courier New" panose="02070309020205020404" pitchFamily="49" charset="0"/>
              <a:buChar char="o"/>
            </a:pPr>
            <a:r>
              <a:rPr lang="en-US" sz="2000" dirty="0"/>
              <a:t>Budget restrictions (total amount, unallowable items, etc.)</a:t>
            </a:r>
          </a:p>
          <a:p>
            <a:pPr marL="628650" lvl="1" indent="-285750">
              <a:spcAft>
                <a:spcPts val="100"/>
              </a:spcAft>
              <a:buFont typeface="Courier New" panose="02070309020205020404" pitchFamily="49" charset="0"/>
              <a:buChar char="o"/>
            </a:pPr>
            <a:r>
              <a:rPr lang="en-US" sz="2000" dirty="0"/>
              <a:t>Submission method (email, online portal, etc.)</a:t>
            </a:r>
          </a:p>
          <a:p>
            <a:pPr marL="628650" lvl="1" indent="-285750">
              <a:spcAft>
                <a:spcPts val="100"/>
              </a:spcAft>
              <a:buFont typeface="Courier New" panose="02070309020205020404" pitchFamily="49" charset="0"/>
              <a:buChar char="o"/>
            </a:pPr>
            <a:r>
              <a:rPr lang="en-US" sz="2000" dirty="0"/>
              <a:t>Restrictions (LOI required? Over $500k?)</a:t>
            </a:r>
          </a:p>
          <a:p>
            <a:pPr marL="628650" lvl="1" indent="-285750">
              <a:spcAft>
                <a:spcPts val="100"/>
              </a:spcAft>
              <a:buFont typeface="Courier New" panose="02070309020205020404" pitchFamily="49" charset="0"/>
              <a:buChar char="o"/>
            </a:pPr>
            <a:r>
              <a:rPr lang="en-US" sz="2000" dirty="0"/>
              <a:t>Scoring/Review Process </a:t>
            </a:r>
          </a:p>
          <a:p>
            <a:pPr marL="628650" lvl="1" indent="-285750">
              <a:buFont typeface="Courier New" panose="02070309020205020404" pitchFamily="49" charset="0"/>
              <a:buChar char="o"/>
            </a:pPr>
            <a:endParaRPr lang="en-US" sz="1800" dirty="0"/>
          </a:p>
          <a:p>
            <a:pPr marL="628650" lvl="1" indent="-285750">
              <a:buFont typeface="Courier New" panose="02070309020205020404" pitchFamily="49" charset="0"/>
              <a:buChar char="o"/>
            </a:pPr>
            <a:endParaRPr lang="en-US" sz="1800" dirty="0"/>
          </a:p>
        </p:txBody>
      </p:sp>
      <p:sp>
        <p:nvSpPr>
          <p:cNvPr id="3" name="TextBox 2"/>
          <p:cNvSpPr txBox="1"/>
          <p:nvPr/>
        </p:nvSpPr>
        <p:spPr>
          <a:xfrm>
            <a:off x="5168972" y="1371600"/>
            <a:ext cx="3252652" cy="523220"/>
          </a:xfrm>
          <a:prstGeom prst="rect">
            <a:avLst/>
          </a:prstGeom>
          <a:solidFill>
            <a:schemeClr val="accent5">
              <a:lumMod val="20000"/>
              <a:lumOff val="80000"/>
            </a:schemeClr>
          </a:solidFill>
        </p:spPr>
        <p:txBody>
          <a:bodyPr wrap="square" rtlCol="0">
            <a:spAutoFit/>
          </a:bodyPr>
          <a:lstStyle/>
          <a:p>
            <a:r>
              <a:rPr lang="en-US" sz="1400" dirty="0"/>
              <a:t>LSO – Must obtain institutional approval to proceed. </a:t>
            </a:r>
            <a:r>
              <a:rPr lang="en-US" sz="1400" dirty="0">
                <a:hlinkClick r:id="rId2"/>
              </a:rPr>
              <a:t>UCLA LSO Portal</a:t>
            </a:r>
            <a:endParaRPr lang="en-US" sz="1400" dirty="0"/>
          </a:p>
        </p:txBody>
      </p:sp>
    </p:spTree>
    <p:extLst>
      <p:ext uri="{BB962C8B-B14F-4D97-AF65-F5344CB8AC3E}">
        <p14:creationId xmlns:p14="http://schemas.microsoft.com/office/powerpoint/2010/main" val="183075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16</a:t>
            </a:fld>
            <a:endParaRPr lang="en-US" dirty="0"/>
          </a:p>
        </p:txBody>
      </p:sp>
      <p:sp>
        <p:nvSpPr>
          <p:cNvPr id="5" name="Title 4"/>
          <p:cNvSpPr>
            <a:spLocks noGrp="1"/>
          </p:cNvSpPr>
          <p:nvPr>
            <p:ph type="title"/>
          </p:nvPr>
        </p:nvSpPr>
        <p:spPr/>
        <p:txBody>
          <a:bodyPr/>
          <a:lstStyle/>
          <a:p>
            <a:r>
              <a:rPr lang="en-US" dirty="0"/>
              <a:t>Common Elements </a:t>
            </a:r>
          </a:p>
        </p:txBody>
      </p:sp>
      <p:sp>
        <p:nvSpPr>
          <p:cNvPr id="11" name="Text Placeholder 1"/>
          <p:cNvSpPr>
            <a:spLocks noGrp="1"/>
          </p:cNvSpPr>
          <p:nvPr>
            <p:ph type="body" sz="quarter" idx="13"/>
          </p:nvPr>
        </p:nvSpPr>
        <p:spPr>
          <a:xfrm>
            <a:off x="649224" y="1839239"/>
            <a:ext cx="7772400" cy="1654299"/>
          </a:xfrm>
        </p:spPr>
        <p:txBody>
          <a:bodyPr/>
          <a:lstStyle/>
          <a:p>
            <a:pPr marL="285750" indent="-285750">
              <a:spcBef>
                <a:spcPts val="300"/>
              </a:spcBef>
              <a:buFont typeface="Arial" panose="020B0604020202020204" pitchFamily="34" charset="0"/>
              <a:buChar char="•"/>
            </a:pPr>
            <a:r>
              <a:rPr lang="en-US" sz="2000" dirty="0"/>
              <a:t>What will you do? Why is it significant? How is it innovative? How will it be done?</a:t>
            </a:r>
          </a:p>
          <a:p>
            <a:pPr marL="285750" indent="-285750">
              <a:spcBef>
                <a:spcPts val="300"/>
              </a:spcBef>
              <a:buFont typeface="Arial" panose="020B0604020202020204" pitchFamily="34" charset="0"/>
              <a:buChar char="•"/>
            </a:pPr>
            <a:r>
              <a:rPr lang="en-US" sz="2000" dirty="0"/>
              <a:t>Publically available (no proprietary info)</a:t>
            </a:r>
          </a:p>
          <a:p>
            <a:pPr marL="285750" indent="-285750">
              <a:spcBef>
                <a:spcPts val="300"/>
              </a:spcBef>
              <a:buFont typeface="Arial" panose="020B0604020202020204" pitchFamily="34" charset="0"/>
              <a:buChar char="•"/>
            </a:pPr>
            <a:r>
              <a:rPr lang="en-US" sz="2000" dirty="0"/>
              <a:t>Often limited to 30 lines or less</a:t>
            </a:r>
          </a:p>
          <a:p>
            <a:pPr marL="285750" indent="-285750">
              <a:spcBef>
                <a:spcPts val="300"/>
              </a:spcBef>
              <a:buFont typeface="Arial" panose="020B0604020202020204" pitchFamily="34" charset="0"/>
              <a:buChar char="•"/>
            </a:pPr>
            <a:r>
              <a:rPr lang="en-US" sz="2000" dirty="0"/>
              <a:t>Often written last</a:t>
            </a:r>
          </a:p>
        </p:txBody>
      </p:sp>
      <p:sp>
        <p:nvSpPr>
          <p:cNvPr id="12" name="Text Placeholder 2"/>
          <p:cNvSpPr>
            <a:spLocks noGrp="1"/>
          </p:cNvSpPr>
          <p:nvPr>
            <p:ph type="body" sz="quarter" idx="15"/>
          </p:nvPr>
        </p:nvSpPr>
        <p:spPr>
          <a:xfrm>
            <a:off x="640079" y="1469493"/>
            <a:ext cx="6858000" cy="246221"/>
          </a:xfrm>
        </p:spPr>
        <p:txBody>
          <a:bodyPr/>
          <a:lstStyle/>
          <a:p>
            <a:r>
              <a:rPr lang="en-US" sz="1600" dirty="0"/>
              <a:t>Abstract</a:t>
            </a:r>
          </a:p>
        </p:txBody>
      </p:sp>
      <p:sp>
        <p:nvSpPr>
          <p:cNvPr id="8" name="TextBox 7"/>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2102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537407"/>
            <a:ext cx="7772400" cy="1261884"/>
          </a:xfrm>
        </p:spPr>
        <p:txBody>
          <a:bodyPr/>
          <a:lstStyle/>
          <a:p>
            <a:pPr marL="285750" indent="-285750">
              <a:spcBef>
                <a:spcPts val="300"/>
              </a:spcBef>
              <a:buFont typeface="Arial" panose="020B0604020202020204" pitchFamily="34" charset="0"/>
              <a:buChar char="•"/>
            </a:pPr>
            <a:r>
              <a:rPr lang="en-US" sz="1800" dirty="0"/>
              <a:t>Typical of NIH applications</a:t>
            </a:r>
          </a:p>
          <a:p>
            <a:pPr marL="285750" indent="-285750">
              <a:spcBef>
                <a:spcPts val="300"/>
              </a:spcBef>
              <a:buFont typeface="Arial" panose="020B0604020202020204" pitchFamily="34" charset="0"/>
              <a:buChar char="•"/>
            </a:pPr>
            <a:r>
              <a:rPr lang="en-US" sz="1800" dirty="0"/>
              <a:t>Addresses relevance of proposed research to public health</a:t>
            </a:r>
          </a:p>
          <a:p>
            <a:pPr marL="285750" indent="-285750">
              <a:spcBef>
                <a:spcPts val="300"/>
              </a:spcBef>
              <a:buFont typeface="Arial" panose="020B0604020202020204" pitchFamily="34" charset="0"/>
              <a:buChar char="•"/>
            </a:pPr>
            <a:r>
              <a:rPr lang="en-US" sz="1800" dirty="0"/>
              <a:t>2-3 sentences max</a:t>
            </a:r>
          </a:p>
          <a:p>
            <a:pPr marL="285750" indent="-285750">
              <a:spcBef>
                <a:spcPts val="300"/>
              </a:spcBef>
              <a:buFont typeface="Arial" panose="020B0604020202020204" pitchFamily="34" charset="0"/>
              <a:buChar char="•"/>
            </a:pPr>
            <a:r>
              <a:rPr lang="en-US" sz="1800" dirty="0"/>
              <a:t>Lay language</a:t>
            </a:r>
          </a:p>
        </p:txBody>
      </p:sp>
      <p:sp>
        <p:nvSpPr>
          <p:cNvPr id="3" name="Text Placeholder 2"/>
          <p:cNvSpPr>
            <a:spLocks noGrp="1"/>
          </p:cNvSpPr>
          <p:nvPr>
            <p:ph type="body" sz="quarter" idx="15"/>
          </p:nvPr>
        </p:nvSpPr>
        <p:spPr>
          <a:xfrm>
            <a:off x="640079" y="1248840"/>
            <a:ext cx="6858000" cy="246221"/>
          </a:xfrm>
        </p:spPr>
        <p:txBody>
          <a:bodyPr/>
          <a:lstStyle/>
          <a:p>
            <a:r>
              <a:rPr lang="en-US" sz="1600" dirty="0"/>
              <a:t>Project narrative</a:t>
            </a:r>
          </a:p>
        </p:txBody>
      </p:sp>
      <p:sp>
        <p:nvSpPr>
          <p:cNvPr id="4" name="Slide Number Placeholder 3"/>
          <p:cNvSpPr>
            <a:spLocks noGrp="1"/>
          </p:cNvSpPr>
          <p:nvPr>
            <p:ph type="sldNum" sz="quarter" idx="19"/>
          </p:nvPr>
        </p:nvSpPr>
        <p:spPr/>
        <p:txBody>
          <a:bodyPr/>
          <a:lstStyle/>
          <a:p>
            <a:fld id="{B6238B5B-F19C-E947-A0BC-87BD7983F871}" type="slidenum">
              <a:rPr lang="en-US" smtClean="0"/>
              <a:pPr/>
              <a:t>17</a:t>
            </a:fld>
            <a:endParaRPr lang="en-US" dirty="0"/>
          </a:p>
        </p:txBody>
      </p:sp>
      <p:sp>
        <p:nvSpPr>
          <p:cNvPr id="5" name="Title 4"/>
          <p:cNvSpPr>
            <a:spLocks noGrp="1"/>
          </p:cNvSpPr>
          <p:nvPr>
            <p:ph type="title"/>
          </p:nvPr>
        </p:nvSpPr>
        <p:spPr/>
        <p:txBody>
          <a:bodyPr/>
          <a:lstStyle/>
          <a:p>
            <a:r>
              <a:rPr lang="en-US" dirty="0"/>
              <a:t>Common Elements </a:t>
            </a:r>
          </a:p>
        </p:txBody>
      </p:sp>
      <p:sp>
        <p:nvSpPr>
          <p:cNvPr id="11" name="Text Placeholder 1"/>
          <p:cNvSpPr>
            <a:spLocks noGrp="1"/>
          </p:cNvSpPr>
          <p:nvPr>
            <p:ph type="body" sz="quarter" idx="13"/>
          </p:nvPr>
        </p:nvSpPr>
        <p:spPr>
          <a:xfrm>
            <a:off x="640079" y="3282060"/>
            <a:ext cx="7772400" cy="1472711"/>
          </a:xfrm>
        </p:spPr>
        <p:txBody>
          <a:bodyPr/>
          <a:lstStyle/>
          <a:p>
            <a:pPr marL="285750" indent="-285750">
              <a:spcBef>
                <a:spcPts val="300"/>
              </a:spcBef>
              <a:buFont typeface="Arial" panose="020B0604020202020204" pitchFamily="34" charset="0"/>
              <a:buChar char="•"/>
            </a:pPr>
            <a:r>
              <a:rPr lang="en-US" sz="1800" dirty="0"/>
              <a:t>Some start with a brief background and rationale, followed by </a:t>
            </a:r>
            <a:r>
              <a:rPr lang="en-US" sz="1800" b="1" dirty="0"/>
              <a:t>hypothesis</a:t>
            </a:r>
            <a:r>
              <a:rPr lang="en-US" sz="1800" dirty="0"/>
              <a:t>, then the aims:</a:t>
            </a:r>
          </a:p>
          <a:p>
            <a:pPr marL="733806" lvl="1" indent="-285750">
              <a:spcBef>
                <a:spcPts val="300"/>
              </a:spcBef>
              <a:buFont typeface="Courier New" panose="02070309020205020404" pitchFamily="49" charset="0"/>
              <a:buChar char="o"/>
            </a:pPr>
            <a:r>
              <a:rPr lang="en-US" sz="1800" dirty="0"/>
              <a:t>Usually 2-4 (no less than 2 unless it’s a small/pilot study)</a:t>
            </a:r>
          </a:p>
          <a:p>
            <a:pPr marL="285750" indent="-285750">
              <a:spcBef>
                <a:spcPts val="300"/>
              </a:spcBef>
              <a:buFont typeface="Arial" panose="020B0604020202020204" pitchFamily="34" charset="0"/>
              <a:buChar char="•"/>
            </a:pPr>
            <a:r>
              <a:rPr lang="en-US" sz="1800" dirty="0"/>
              <a:t>Engage the reader, but keep it simple</a:t>
            </a:r>
          </a:p>
          <a:p>
            <a:pPr marL="285750" indent="-285750">
              <a:spcBef>
                <a:spcPts val="300"/>
              </a:spcBef>
              <a:buFont typeface="Arial" panose="020B0604020202020204" pitchFamily="34" charset="0"/>
              <a:buChar char="•"/>
            </a:pPr>
            <a:r>
              <a:rPr lang="en-US" sz="1800" dirty="0"/>
              <a:t>Usually 1 page or less</a:t>
            </a:r>
          </a:p>
        </p:txBody>
      </p:sp>
      <p:sp>
        <p:nvSpPr>
          <p:cNvPr id="12" name="Text Placeholder 2"/>
          <p:cNvSpPr>
            <a:spLocks noGrp="1"/>
          </p:cNvSpPr>
          <p:nvPr>
            <p:ph type="body" sz="quarter" idx="15"/>
          </p:nvPr>
        </p:nvSpPr>
        <p:spPr>
          <a:xfrm>
            <a:off x="640079" y="2993493"/>
            <a:ext cx="6858000" cy="246221"/>
          </a:xfrm>
        </p:spPr>
        <p:txBody>
          <a:bodyPr/>
          <a:lstStyle/>
          <a:p>
            <a:r>
              <a:rPr lang="en-US" sz="1600" dirty="0"/>
              <a:t>Specific aims</a:t>
            </a:r>
          </a:p>
        </p:txBody>
      </p:sp>
      <p:sp>
        <p:nvSpPr>
          <p:cNvPr id="6" name="TextBox 5"/>
          <p:cNvSpPr txBox="1"/>
          <p:nvPr/>
        </p:nvSpPr>
        <p:spPr>
          <a:xfrm>
            <a:off x="3086100" y="2316907"/>
            <a:ext cx="5792724" cy="869469"/>
          </a:xfrm>
          <a:prstGeom prst="rect">
            <a:avLst/>
          </a:prstGeom>
          <a:solidFill>
            <a:schemeClr val="accent5">
              <a:lumMod val="40000"/>
              <a:lumOff val="60000"/>
            </a:schemeClr>
          </a:solidFill>
          <a:ln w="47625">
            <a:solidFill>
              <a:schemeClr val="tx2">
                <a:lumMod val="60000"/>
                <a:lumOff val="40000"/>
              </a:schemeClr>
            </a:solidFill>
          </a:ln>
        </p:spPr>
        <p:txBody>
          <a:bodyPr wrap="square" rtlCol="0">
            <a:spAutoFit/>
          </a:bodyPr>
          <a:lstStyle/>
          <a:p>
            <a:pPr algn="ctr"/>
            <a:r>
              <a:rPr lang="en-US" b="1" cap="small" dirty="0"/>
              <a:t>Tips From “How to Write a Successful Grant Application” </a:t>
            </a:r>
          </a:p>
          <a:p>
            <a:pPr algn="ctr"/>
            <a:r>
              <a:rPr lang="en-US" sz="1000" b="1" cap="small" dirty="0"/>
              <a:t>(H. </a:t>
            </a:r>
            <a:r>
              <a:rPr lang="en-US" sz="1000" b="1" cap="small" dirty="0" err="1"/>
              <a:t>Ardehali</a:t>
            </a:r>
            <a:r>
              <a:rPr lang="en-US" sz="1000" b="1" cap="small" dirty="0"/>
              <a:t>, American Heart Assoc., </a:t>
            </a:r>
            <a:r>
              <a:rPr lang="en-US" sz="1000" b="1" dirty="0"/>
              <a:t>2014)</a:t>
            </a:r>
            <a:r>
              <a:rPr lang="en-US" sz="1000" b="1" cap="small" dirty="0"/>
              <a:t>: </a:t>
            </a:r>
          </a:p>
          <a:p>
            <a:pPr marL="285750" indent="-285750">
              <a:buFont typeface="Arial" panose="020B0604020202020204" pitchFamily="34" charset="0"/>
              <a:buChar char="•"/>
            </a:pPr>
            <a:r>
              <a:rPr lang="en-US" cap="small" dirty="0"/>
              <a:t>Aims should not be dependent on each other</a:t>
            </a:r>
          </a:p>
          <a:p>
            <a:pPr marL="285750" indent="-285750">
              <a:buFont typeface="Arial" panose="020B0604020202020204" pitchFamily="34" charset="0"/>
              <a:buChar char="•"/>
            </a:pPr>
            <a:r>
              <a:rPr lang="en-US" cap="small" dirty="0"/>
              <a:t>Don’t use phrases like “To study…,” instead say “To determine…”</a:t>
            </a:r>
          </a:p>
        </p:txBody>
      </p:sp>
    </p:spTree>
    <p:extLst>
      <p:ext uri="{BB962C8B-B14F-4D97-AF65-F5344CB8AC3E}">
        <p14:creationId xmlns:p14="http://schemas.microsoft.com/office/powerpoint/2010/main" val="248056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537407"/>
            <a:ext cx="7772400" cy="2933111"/>
          </a:xfrm>
        </p:spPr>
        <p:txBody>
          <a:bodyPr/>
          <a:lstStyle/>
          <a:p>
            <a:pPr marL="285750" indent="-285750">
              <a:spcBef>
                <a:spcPts val="300"/>
              </a:spcBef>
              <a:buFont typeface="Arial" panose="020B0604020202020204" pitchFamily="34" charset="0"/>
              <a:buChar char="•"/>
            </a:pPr>
            <a:r>
              <a:rPr lang="en-US" sz="1800" dirty="0"/>
              <a:t>Length depends on sponsor (NIH is usually 6 or 12 </a:t>
            </a:r>
            <a:r>
              <a:rPr lang="en-US" sz="1800" dirty="0" err="1"/>
              <a:t>pgs</a:t>
            </a:r>
            <a:r>
              <a:rPr lang="en-US" sz="1800" dirty="0"/>
              <a:t>)</a:t>
            </a:r>
          </a:p>
          <a:p>
            <a:pPr marL="285750" indent="-285750">
              <a:spcBef>
                <a:spcPts val="300"/>
              </a:spcBef>
              <a:buFont typeface="Arial" panose="020B0604020202020204" pitchFamily="34" charset="0"/>
              <a:buChar char="•"/>
            </a:pPr>
            <a:r>
              <a:rPr lang="en-US" sz="1800" dirty="0"/>
              <a:t>Significance</a:t>
            </a:r>
          </a:p>
          <a:p>
            <a:pPr marL="733806" lvl="1" indent="-285750">
              <a:spcBef>
                <a:spcPts val="300"/>
              </a:spcBef>
              <a:buFont typeface="Courier New" panose="02070309020205020404" pitchFamily="49" charset="0"/>
              <a:buChar char="o"/>
            </a:pPr>
            <a:r>
              <a:rPr lang="en-US" dirty="0"/>
              <a:t>Get passionate</a:t>
            </a:r>
          </a:p>
          <a:p>
            <a:pPr marL="733806" lvl="1" indent="-285750">
              <a:spcBef>
                <a:spcPts val="300"/>
              </a:spcBef>
              <a:buFont typeface="Courier New" panose="02070309020205020404" pitchFamily="49" charset="0"/>
              <a:buChar char="o"/>
            </a:pPr>
            <a:r>
              <a:rPr lang="en-US" dirty="0"/>
              <a:t>Convince reviewer your research is essential/fascinating</a:t>
            </a:r>
          </a:p>
          <a:p>
            <a:pPr marL="285750" indent="-285750">
              <a:spcBef>
                <a:spcPts val="300"/>
              </a:spcBef>
              <a:buFont typeface="Arial" panose="020B0604020202020204" pitchFamily="34" charset="0"/>
              <a:buChar char="•"/>
            </a:pPr>
            <a:r>
              <a:rPr lang="en-US" sz="1800" dirty="0"/>
              <a:t>Innovation</a:t>
            </a:r>
          </a:p>
          <a:p>
            <a:pPr marL="733806" lvl="1" indent="-285750">
              <a:spcBef>
                <a:spcPts val="300"/>
              </a:spcBef>
              <a:buFont typeface="Courier New" panose="02070309020205020404" pitchFamily="49" charset="0"/>
              <a:buChar char="o"/>
            </a:pPr>
            <a:r>
              <a:rPr lang="en-US" dirty="0"/>
              <a:t>Where are the gaps and how will your research fill them</a:t>
            </a:r>
          </a:p>
          <a:p>
            <a:pPr marL="285750" indent="-285750">
              <a:spcBef>
                <a:spcPts val="300"/>
              </a:spcBef>
              <a:buFont typeface="Arial" panose="020B0604020202020204" pitchFamily="34" charset="0"/>
              <a:buChar char="•"/>
            </a:pPr>
            <a:r>
              <a:rPr lang="en-US" sz="1800" dirty="0"/>
              <a:t>Approach</a:t>
            </a:r>
          </a:p>
          <a:p>
            <a:pPr marL="733806" lvl="1" indent="-285750">
              <a:spcBef>
                <a:spcPts val="300"/>
              </a:spcBef>
            </a:pPr>
            <a:r>
              <a:rPr lang="en-US" dirty="0"/>
              <a:t>Design, Methods, Data Analysis, Prelim Data</a:t>
            </a:r>
          </a:p>
          <a:p>
            <a:pPr marL="733806" lvl="1" indent="-285750">
              <a:spcBef>
                <a:spcPts val="300"/>
              </a:spcBef>
            </a:pPr>
            <a:r>
              <a:rPr lang="en-US" dirty="0"/>
              <a:t>Prove feasibility (scope/size must be achievable)</a:t>
            </a:r>
          </a:p>
          <a:p>
            <a:pPr marL="733806" lvl="1" indent="-285750">
              <a:spcBef>
                <a:spcPts val="300"/>
              </a:spcBef>
            </a:pPr>
            <a:r>
              <a:rPr lang="en-US" dirty="0"/>
              <a:t>Strengths/Weaknesses</a:t>
            </a:r>
          </a:p>
          <a:p>
            <a:pPr marL="285750" indent="-285750">
              <a:spcBef>
                <a:spcPts val="300"/>
              </a:spcBef>
              <a:buFont typeface="Arial" panose="020B0604020202020204" pitchFamily="34" charset="0"/>
              <a:buChar char="•"/>
            </a:pPr>
            <a:r>
              <a:rPr lang="en-US" sz="1800" dirty="0"/>
              <a:t>Bibliography (NIH: must include PMCIDs, no links/</a:t>
            </a:r>
            <a:r>
              <a:rPr lang="en-US" sz="1800" dirty="0" err="1"/>
              <a:t>urls</a:t>
            </a:r>
            <a:r>
              <a:rPr lang="en-US" sz="1800" dirty="0"/>
              <a:t>)</a:t>
            </a:r>
          </a:p>
        </p:txBody>
      </p:sp>
      <p:sp>
        <p:nvSpPr>
          <p:cNvPr id="3" name="Text Placeholder 2"/>
          <p:cNvSpPr>
            <a:spLocks noGrp="1"/>
          </p:cNvSpPr>
          <p:nvPr>
            <p:ph type="body" sz="quarter" idx="15"/>
          </p:nvPr>
        </p:nvSpPr>
        <p:spPr>
          <a:xfrm>
            <a:off x="640079" y="1248840"/>
            <a:ext cx="6858000" cy="246221"/>
          </a:xfrm>
        </p:spPr>
        <p:txBody>
          <a:bodyPr/>
          <a:lstStyle/>
          <a:p>
            <a:r>
              <a:rPr lang="en-US" sz="1600" dirty="0"/>
              <a:t>Research Strategy</a:t>
            </a:r>
          </a:p>
        </p:txBody>
      </p:sp>
      <p:sp>
        <p:nvSpPr>
          <p:cNvPr id="4" name="Slide Number Placeholder 3"/>
          <p:cNvSpPr>
            <a:spLocks noGrp="1"/>
          </p:cNvSpPr>
          <p:nvPr>
            <p:ph type="sldNum" sz="quarter" idx="19"/>
          </p:nvPr>
        </p:nvSpPr>
        <p:spPr/>
        <p:txBody>
          <a:bodyPr/>
          <a:lstStyle/>
          <a:p>
            <a:fld id="{B6238B5B-F19C-E947-A0BC-87BD7983F871}" type="slidenum">
              <a:rPr lang="en-US" smtClean="0"/>
              <a:pPr/>
              <a:t>18</a:t>
            </a:fld>
            <a:endParaRPr lang="en-US" dirty="0"/>
          </a:p>
        </p:txBody>
      </p:sp>
      <p:sp>
        <p:nvSpPr>
          <p:cNvPr id="5" name="Title 4"/>
          <p:cNvSpPr>
            <a:spLocks noGrp="1"/>
          </p:cNvSpPr>
          <p:nvPr>
            <p:ph type="title"/>
          </p:nvPr>
        </p:nvSpPr>
        <p:spPr/>
        <p:txBody>
          <a:bodyPr/>
          <a:lstStyle/>
          <a:p>
            <a:r>
              <a:rPr lang="en-US" dirty="0"/>
              <a:t>Common Elements </a:t>
            </a:r>
          </a:p>
        </p:txBody>
      </p:sp>
    </p:spTree>
    <p:extLst>
      <p:ext uri="{BB962C8B-B14F-4D97-AF65-F5344CB8AC3E}">
        <p14:creationId xmlns:p14="http://schemas.microsoft.com/office/powerpoint/2010/main" val="98321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778707"/>
            <a:ext cx="7772400" cy="907941"/>
          </a:xfrm>
        </p:spPr>
        <p:txBody>
          <a:bodyPr/>
          <a:lstStyle/>
          <a:p>
            <a:pPr marL="285750" indent="-285750">
              <a:spcBef>
                <a:spcPts val="300"/>
              </a:spcBef>
              <a:buFont typeface="Arial" panose="020B0604020202020204" pitchFamily="34" charset="0"/>
              <a:buChar char="•"/>
            </a:pPr>
            <a:r>
              <a:rPr lang="en-US" sz="1800" dirty="0"/>
              <a:t>Facilities/Resources</a:t>
            </a:r>
          </a:p>
          <a:p>
            <a:pPr marL="285750" indent="-285750">
              <a:spcBef>
                <a:spcPts val="300"/>
              </a:spcBef>
              <a:buFont typeface="Arial" panose="020B0604020202020204" pitchFamily="34" charset="0"/>
              <a:buChar char="•"/>
            </a:pPr>
            <a:r>
              <a:rPr lang="en-US" sz="1800" dirty="0"/>
              <a:t>Equipment</a:t>
            </a:r>
          </a:p>
          <a:p>
            <a:pPr marL="285750" indent="-285750">
              <a:spcBef>
                <a:spcPts val="300"/>
              </a:spcBef>
              <a:buFont typeface="Arial" panose="020B0604020202020204" pitchFamily="34" charset="0"/>
              <a:buChar char="•"/>
            </a:pPr>
            <a:r>
              <a:rPr lang="en-US" sz="1800" dirty="0"/>
              <a:t>Don’t re-invent the wheel</a:t>
            </a:r>
          </a:p>
        </p:txBody>
      </p:sp>
      <p:sp>
        <p:nvSpPr>
          <p:cNvPr id="3" name="Text Placeholder 2"/>
          <p:cNvSpPr>
            <a:spLocks noGrp="1"/>
          </p:cNvSpPr>
          <p:nvPr>
            <p:ph type="body" sz="quarter" idx="15"/>
          </p:nvPr>
        </p:nvSpPr>
        <p:spPr>
          <a:xfrm>
            <a:off x="640079" y="1490140"/>
            <a:ext cx="6858000" cy="246221"/>
          </a:xfrm>
        </p:spPr>
        <p:txBody>
          <a:bodyPr/>
          <a:lstStyle/>
          <a:p>
            <a:r>
              <a:rPr lang="en-US" sz="1600" dirty="0"/>
              <a:t>Environment</a:t>
            </a:r>
          </a:p>
        </p:txBody>
      </p:sp>
      <p:sp>
        <p:nvSpPr>
          <p:cNvPr id="4" name="Slide Number Placeholder 3"/>
          <p:cNvSpPr>
            <a:spLocks noGrp="1"/>
          </p:cNvSpPr>
          <p:nvPr>
            <p:ph type="sldNum" sz="quarter" idx="19"/>
          </p:nvPr>
        </p:nvSpPr>
        <p:spPr/>
        <p:txBody>
          <a:bodyPr/>
          <a:lstStyle/>
          <a:p>
            <a:fld id="{B6238B5B-F19C-E947-A0BC-87BD7983F871}" type="slidenum">
              <a:rPr lang="en-US" smtClean="0"/>
              <a:pPr/>
              <a:t>19</a:t>
            </a:fld>
            <a:endParaRPr lang="en-US" dirty="0"/>
          </a:p>
        </p:txBody>
      </p:sp>
      <p:sp>
        <p:nvSpPr>
          <p:cNvPr id="5" name="Title 4"/>
          <p:cNvSpPr>
            <a:spLocks noGrp="1"/>
          </p:cNvSpPr>
          <p:nvPr>
            <p:ph type="title"/>
          </p:nvPr>
        </p:nvSpPr>
        <p:spPr/>
        <p:txBody>
          <a:bodyPr/>
          <a:lstStyle/>
          <a:p>
            <a:r>
              <a:rPr lang="en-US" dirty="0"/>
              <a:t>Common Elements </a:t>
            </a:r>
          </a:p>
        </p:txBody>
      </p:sp>
      <p:sp>
        <p:nvSpPr>
          <p:cNvPr id="11" name="Text Placeholder 1"/>
          <p:cNvSpPr>
            <a:spLocks noGrp="1"/>
          </p:cNvSpPr>
          <p:nvPr>
            <p:ph type="body" sz="quarter" idx="13"/>
          </p:nvPr>
        </p:nvSpPr>
        <p:spPr>
          <a:xfrm>
            <a:off x="640079" y="3282060"/>
            <a:ext cx="7772400" cy="1500411"/>
          </a:xfrm>
        </p:spPr>
        <p:txBody>
          <a:bodyPr/>
          <a:lstStyle/>
          <a:p>
            <a:pPr marL="285750" indent="-285750">
              <a:spcBef>
                <a:spcPts val="300"/>
              </a:spcBef>
              <a:buFont typeface="Arial" panose="020B0604020202020204" pitchFamily="34" charset="0"/>
              <a:buChar char="•"/>
            </a:pPr>
            <a:r>
              <a:rPr lang="en-US" sz="1800" dirty="0"/>
              <a:t>Formatting is imperative</a:t>
            </a:r>
          </a:p>
          <a:p>
            <a:pPr marL="285750" indent="-285750">
              <a:spcBef>
                <a:spcPts val="300"/>
              </a:spcBef>
              <a:buFont typeface="Arial" panose="020B0604020202020204" pitchFamily="34" charset="0"/>
              <a:buChar char="•"/>
            </a:pPr>
            <a:r>
              <a:rPr lang="en-US" sz="1800" dirty="0"/>
              <a:t>Typically required of all Key Personnel</a:t>
            </a:r>
          </a:p>
          <a:p>
            <a:pPr marL="285750" indent="-285750">
              <a:spcBef>
                <a:spcPts val="300"/>
              </a:spcBef>
              <a:buFont typeface="Arial" panose="020B0604020202020204" pitchFamily="34" charset="0"/>
              <a:buChar char="•"/>
            </a:pPr>
            <a:r>
              <a:rPr lang="en-US" sz="1800" dirty="0"/>
              <a:t>Prove to the reviewers that your team is qualified, experienced, and capable</a:t>
            </a:r>
          </a:p>
          <a:p>
            <a:pPr>
              <a:spcBef>
                <a:spcPts val="300"/>
              </a:spcBef>
            </a:pPr>
            <a:endParaRPr lang="en-US" sz="1800" dirty="0"/>
          </a:p>
        </p:txBody>
      </p:sp>
      <p:sp>
        <p:nvSpPr>
          <p:cNvPr id="12" name="Text Placeholder 2"/>
          <p:cNvSpPr>
            <a:spLocks noGrp="1"/>
          </p:cNvSpPr>
          <p:nvPr>
            <p:ph type="body" sz="quarter" idx="15"/>
          </p:nvPr>
        </p:nvSpPr>
        <p:spPr>
          <a:xfrm>
            <a:off x="640079" y="2993493"/>
            <a:ext cx="6858000" cy="246221"/>
          </a:xfrm>
        </p:spPr>
        <p:txBody>
          <a:bodyPr/>
          <a:lstStyle/>
          <a:p>
            <a:r>
              <a:rPr lang="en-US" sz="1600" dirty="0" err="1"/>
              <a:t>Biosketches</a:t>
            </a:r>
            <a:r>
              <a:rPr lang="en-US" sz="1600" dirty="0"/>
              <a:t> (or resumes/CV</a:t>
            </a:r>
            <a:r>
              <a:rPr lang="en-US" sz="1100" dirty="0"/>
              <a:t>s</a:t>
            </a:r>
            <a:r>
              <a:rPr lang="en-US" sz="1600" dirty="0"/>
              <a:t>)</a:t>
            </a:r>
          </a:p>
        </p:txBody>
      </p:sp>
      <p:sp>
        <p:nvSpPr>
          <p:cNvPr id="8" name="TextBox 7"/>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5939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September 22, 2022</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2</a:t>
            </a:fld>
            <a:endParaRPr lang="en-US" dirty="0"/>
          </a:p>
        </p:txBody>
      </p:sp>
      <p:sp>
        <p:nvSpPr>
          <p:cNvPr id="5" name="Text Placeholder 2"/>
          <p:cNvSpPr>
            <a:spLocks noGrp="1"/>
          </p:cNvSpPr>
          <p:nvPr>
            <p:ph type="body" sz="quarter" idx="4294967295"/>
          </p:nvPr>
        </p:nvSpPr>
        <p:spPr>
          <a:xfrm>
            <a:off x="360784" y="1181877"/>
            <a:ext cx="8428653" cy="3508653"/>
          </a:xfrm>
          <a:prstGeom prst="rect">
            <a:avLst/>
          </a:prstGeom>
        </p:spPr>
        <p:txBody>
          <a:bodyPr/>
          <a:lstStyle/>
          <a:p>
            <a:pPr marL="285750"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Manager of Research Administration, Department of Family Medicine, David               Geffen School of Medicine at UCLA</a:t>
            </a:r>
          </a:p>
          <a:p>
            <a:pPr marL="285750"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22 years in academic research administration</a:t>
            </a:r>
          </a:p>
          <a:p>
            <a:pPr marL="560070" lvl="1"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3 years in Civil/Environmental Engineering research administration at University of Southern California (USC)</a:t>
            </a:r>
            <a:endParaRPr lang="en-US" sz="1700" dirty="0">
              <a:latin typeface="Calibri" panose="020F0502020204030204" pitchFamily="34" charset="0"/>
              <a:cs typeface="Calibri" panose="020F0502020204030204" pitchFamily="34" charset="0"/>
            </a:endParaRPr>
          </a:p>
          <a:p>
            <a:pPr marL="560070" lvl="1"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10 years in Pediatric Infectious Diseases research and fellowship administration, and divisional financial management at UCLA</a:t>
            </a:r>
            <a:endParaRPr lang="en-US" sz="1700" dirty="0">
              <a:latin typeface="Calibri" panose="020F0502020204030204" pitchFamily="34" charset="0"/>
              <a:cs typeface="Calibri" panose="020F0502020204030204" pitchFamily="34" charset="0"/>
            </a:endParaRPr>
          </a:p>
          <a:p>
            <a:pPr marL="560070" lvl="1"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9 years in Family Medicine research administration and financial management at UCLA</a:t>
            </a:r>
            <a:endParaRPr lang="en-US" sz="1700" dirty="0">
              <a:latin typeface="Calibri" panose="020F0502020204030204" pitchFamily="34" charset="0"/>
              <a:cs typeface="Calibri" panose="020F0502020204030204" pitchFamily="34" charset="0"/>
            </a:endParaRPr>
          </a:p>
          <a:p>
            <a:pPr marL="285750"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Management of approximately $10M in contract and grant funding annually</a:t>
            </a:r>
          </a:p>
          <a:p>
            <a:pPr marL="285750" indent="-285750" algn="l">
              <a:lnSpc>
                <a:spcPct val="100000"/>
              </a:lnSpc>
              <a:spcBef>
                <a:spcPts val="0"/>
              </a:spcBef>
              <a:spcAft>
                <a:spcPts val="600"/>
              </a:spcAft>
              <a:buFont typeface="Arial" panose="020B0604020202020204" pitchFamily="34" charset="0"/>
              <a:buChar char="•"/>
            </a:pPr>
            <a:r>
              <a:rPr lang="en-US" sz="1700" dirty="0">
                <a:latin typeface="Calibri"/>
                <a:cs typeface="Calibri"/>
              </a:rPr>
              <a:t>Department consistently ranks in top 10 nationwide for federal funding among all Family Medicine Departments</a:t>
            </a:r>
            <a:endParaRPr lang="en-US" sz="1700" dirty="0"/>
          </a:p>
        </p:txBody>
      </p:sp>
      <p:sp>
        <p:nvSpPr>
          <p:cNvPr id="6" name="TextBox 5"/>
          <p:cNvSpPr txBox="1"/>
          <p:nvPr/>
        </p:nvSpPr>
        <p:spPr>
          <a:xfrm>
            <a:off x="211494" y="570775"/>
            <a:ext cx="7364963" cy="523220"/>
          </a:xfrm>
          <a:prstGeom prst="rect">
            <a:avLst/>
          </a:prstGeom>
          <a:noFill/>
        </p:spPr>
        <p:txBody>
          <a:bodyPr wrap="square" rtlCol="0">
            <a:spAutoFit/>
          </a:bodyPr>
          <a:lstStyle/>
          <a:p>
            <a:r>
              <a:rPr lang="en-US" sz="2800" dirty="0">
                <a:solidFill>
                  <a:srgbClr val="FFC000"/>
                </a:solidFill>
              </a:rPr>
              <a:t>Laura Sheehan</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184" r="8838" b="9254"/>
          <a:stretch/>
        </p:blipFill>
        <p:spPr>
          <a:xfrm flipH="1">
            <a:off x="7761427" y="499649"/>
            <a:ext cx="1117397" cy="1563150"/>
          </a:xfrm>
          <a:prstGeom prst="rect">
            <a:avLst/>
          </a:prstGeom>
        </p:spPr>
      </p:pic>
    </p:spTree>
    <p:extLst>
      <p:ext uri="{BB962C8B-B14F-4D97-AF65-F5344CB8AC3E}">
        <p14:creationId xmlns:p14="http://schemas.microsoft.com/office/powerpoint/2010/main" val="391364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9224" y="1716663"/>
            <a:ext cx="7781545" cy="1317284"/>
          </a:xfrm>
        </p:spPr>
        <p:txBody>
          <a:bodyPr/>
          <a:lstStyle/>
          <a:p>
            <a:pPr marL="285750" indent="-285750">
              <a:spcBef>
                <a:spcPts val="300"/>
              </a:spcBef>
              <a:buFont typeface="Arial" panose="020B0604020202020204" pitchFamily="34" charset="0"/>
              <a:buChar char="•"/>
            </a:pPr>
            <a:r>
              <a:rPr lang="en-US" sz="1800" dirty="0"/>
              <a:t>Must address the “big 4”:</a:t>
            </a:r>
          </a:p>
          <a:p>
            <a:pPr marL="733806" lvl="1" indent="-285750">
              <a:spcBef>
                <a:spcPts val="300"/>
              </a:spcBef>
              <a:buFont typeface="Courier New" panose="02070309020205020404" pitchFamily="49" charset="0"/>
              <a:buChar char="o"/>
            </a:pPr>
            <a:r>
              <a:rPr lang="en-US" sz="1600" dirty="0"/>
              <a:t>Risk to subjects</a:t>
            </a:r>
          </a:p>
          <a:p>
            <a:pPr marL="733806" lvl="1" indent="-285750">
              <a:spcBef>
                <a:spcPts val="300"/>
              </a:spcBef>
              <a:buFont typeface="Courier New" panose="02070309020205020404" pitchFamily="49" charset="0"/>
              <a:buChar char="o"/>
            </a:pPr>
            <a:r>
              <a:rPr lang="en-US" sz="1600" dirty="0"/>
              <a:t>Adequacy of protection against these risks</a:t>
            </a:r>
          </a:p>
          <a:p>
            <a:pPr marL="733806" lvl="1" indent="-285750">
              <a:spcBef>
                <a:spcPts val="300"/>
              </a:spcBef>
              <a:buFont typeface="Courier New" panose="02070309020205020404" pitchFamily="49" charset="0"/>
              <a:buChar char="o"/>
            </a:pPr>
            <a:r>
              <a:rPr lang="en-US" sz="1600" dirty="0"/>
              <a:t>Potential benefits of the research to subjects and others</a:t>
            </a:r>
          </a:p>
          <a:p>
            <a:pPr marL="733806" lvl="1" indent="-285750">
              <a:spcBef>
                <a:spcPts val="300"/>
              </a:spcBef>
              <a:buFont typeface="Courier New" panose="02070309020205020404" pitchFamily="49" charset="0"/>
              <a:buChar char="o"/>
            </a:pPr>
            <a:r>
              <a:rPr lang="en-US" sz="1600" dirty="0"/>
              <a:t>Importance of the knowledge to be gained</a:t>
            </a:r>
          </a:p>
        </p:txBody>
      </p:sp>
      <p:sp>
        <p:nvSpPr>
          <p:cNvPr id="3" name="Text Placeholder 2"/>
          <p:cNvSpPr>
            <a:spLocks noGrp="1"/>
          </p:cNvSpPr>
          <p:nvPr>
            <p:ph type="body" sz="quarter" idx="15"/>
          </p:nvPr>
        </p:nvSpPr>
        <p:spPr>
          <a:xfrm>
            <a:off x="640079" y="1448835"/>
            <a:ext cx="6858000" cy="246221"/>
          </a:xfrm>
        </p:spPr>
        <p:txBody>
          <a:bodyPr/>
          <a:lstStyle/>
          <a:p>
            <a:r>
              <a:rPr lang="en-US" sz="1600" dirty="0"/>
              <a:t>Human subjects / clinical trial information</a:t>
            </a:r>
          </a:p>
        </p:txBody>
      </p:sp>
      <p:sp>
        <p:nvSpPr>
          <p:cNvPr id="4" name="Slide Number Placeholder 3"/>
          <p:cNvSpPr>
            <a:spLocks noGrp="1"/>
          </p:cNvSpPr>
          <p:nvPr>
            <p:ph type="sldNum" sz="quarter" idx="19"/>
          </p:nvPr>
        </p:nvSpPr>
        <p:spPr/>
        <p:txBody>
          <a:bodyPr/>
          <a:lstStyle/>
          <a:p>
            <a:fld id="{B6238B5B-F19C-E947-A0BC-87BD7983F871}" type="slidenum">
              <a:rPr lang="en-US" smtClean="0"/>
              <a:pPr/>
              <a:t>20</a:t>
            </a:fld>
            <a:endParaRPr lang="en-US" dirty="0"/>
          </a:p>
        </p:txBody>
      </p:sp>
      <p:sp>
        <p:nvSpPr>
          <p:cNvPr id="5" name="Title 4"/>
          <p:cNvSpPr>
            <a:spLocks noGrp="1"/>
          </p:cNvSpPr>
          <p:nvPr>
            <p:ph type="title"/>
          </p:nvPr>
        </p:nvSpPr>
        <p:spPr/>
        <p:txBody>
          <a:bodyPr/>
          <a:lstStyle/>
          <a:p>
            <a:r>
              <a:rPr lang="en-US" dirty="0"/>
              <a:t>Common Elements </a:t>
            </a:r>
          </a:p>
        </p:txBody>
      </p:sp>
      <p:sp>
        <p:nvSpPr>
          <p:cNvPr id="11" name="Text Placeholder 1"/>
          <p:cNvSpPr>
            <a:spLocks noGrp="1"/>
          </p:cNvSpPr>
          <p:nvPr>
            <p:ph type="body" sz="quarter" idx="13"/>
          </p:nvPr>
        </p:nvSpPr>
        <p:spPr>
          <a:xfrm>
            <a:off x="649224" y="3667345"/>
            <a:ext cx="7772400" cy="553998"/>
          </a:xfrm>
        </p:spPr>
        <p:txBody>
          <a:bodyPr/>
          <a:lstStyle/>
          <a:p>
            <a:pPr marL="285750" indent="-285750">
              <a:spcBef>
                <a:spcPts val="300"/>
              </a:spcBef>
              <a:buFont typeface="Arial" panose="020B0604020202020204" pitchFamily="34" charset="0"/>
              <a:buChar char="•"/>
            </a:pPr>
            <a:r>
              <a:rPr lang="en-US" sz="1800" dirty="0"/>
              <a:t>Mentorship plan, Multiple PI Leadership plan, Consortium/Contractual Agreements, Letters of Support, etc. </a:t>
            </a:r>
          </a:p>
        </p:txBody>
      </p:sp>
      <p:sp>
        <p:nvSpPr>
          <p:cNvPr id="12" name="Text Placeholder 2"/>
          <p:cNvSpPr>
            <a:spLocks noGrp="1"/>
          </p:cNvSpPr>
          <p:nvPr>
            <p:ph type="body" sz="quarter" idx="15"/>
          </p:nvPr>
        </p:nvSpPr>
        <p:spPr>
          <a:xfrm>
            <a:off x="640079" y="3399517"/>
            <a:ext cx="6858000" cy="246221"/>
          </a:xfrm>
        </p:spPr>
        <p:txBody>
          <a:bodyPr/>
          <a:lstStyle/>
          <a:p>
            <a:r>
              <a:rPr lang="en-US" sz="1600" dirty="0"/>
              <a:t>Other</a:t>
            </a:r>
          </a:p>
        </p:txBody>
      </p:sp>
      <p:sp>
        <p:nvSpPr>
          <p:cNvPr id="8" name="TextBox 7"/>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00063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September 22, 2022</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21</a:t>
            </a:fld>
            <a:endParaRPr lang="en-US" dirty="0"/>
          </a:p>
        </p:txBody>
      </p:sp>
      <p:pic>
        <p:nvPicPr>
          <p:cNvPr id="19458" name="Picture 2" descr="And One More Thing Archives - Evergreen Residential"/>
          <p:cNvPicPr>
            <a:picLocks noChangeAspect="1" noChangeArrowheads="1"/>
          </p:cNvPicPr>
          <p:nvPr/>
        </p:nvPicPr>
        <p:blipFill rotWithShape="1">
          <a:blip r:embed="rId2">
            <a:extLst>
              <a:ext uri="{28A0092B-C50C-407E-A947-70E740481C1C}">
                <a14:useLocalDpi xmlns:a14="http://schemas.microsoft.com/office/drawing/2010/main" val="0"/>
              </a:ext>
            </a:extLst>
          </a:blip>
          <a:srcRect t="2597"/>
          <a:stretch/>
        </p:blipFill>
        <p:spPr bwMode="auto">
          <a:xfrm>
            <a:off x="1472075" y="441649"/>
            <a:ext cx="6527370" cy="423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0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September 22, 2022</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282" y="1267968"/>
            <a:ext cx="3718032" cy="2585723"/>
          </a:xfrm>
          <a:prstGeom prst="rect">
            <a:avLst/>
          </a:prstGeom>
        </p:spPr>
      </p:pic>
      <p:sp>
        <p:nvSpPr>
          <p:cNvPr id="6" name="Rectangle 5"/>
          <p:cNvSpPr/>
          <p:nvPr/>
        </p:nvSpPr>
        <p:spPr>
          <a:xfrm>
            <a:off x="2982790" y="476357"/>
            <a:ext cx="3147015" cy="923330"/>
          </a:xfrm>
          <a:prstGeom prst="rect">
            <a:avLst/>
          </a:prstGeom>
          <a:noFill/>
        </p:spPr>
        <p:txBody>
          <a:bodyPr wrap="none" lIns="91440" tIns="45720" rIns="91440" bIns="45720">
            <a:spAutoFit/>
            <a:scene3d>
              <a:camera prst="orthographicFront">
                <a:rot lat="0" lon="0" rev="0"/>
              </a:camera>
              <a:lightRig rig="threePt" dir="t"/>
            </a:scene3d>
          </a:bodyPr>
          <a:lstStyle/>
          <a:p>
            <a:pPr algn="ctr"/>
            <a:r>
              <a:rPr lang="en-US" sz="5400" b="1" cap="none" spc="50" dirty="0">
                <a:ln w="9525" cmpd="sng">
                  <a:solidFill>
                    <a:schemeClr val="accent1"/>
                  </a:solidFill>
                  <a:prstDash val="solid"/>
                </a:ln>
                <a:solidFill>
                  <a:srgbClr val="70AD47">
                    <a:tint val="1000"/>
                  </a:srgbClr>
                </a:solidFill>
                <a:effectLst>
                  <a:glow rad="38100">
                    <a:schemeClr val="accent5">
                      <a:alpha val="40000"/>
                    </a:schemeClr>
                  </a:glow>
                </a:effectLst>
              </a:rPr>
              <a:t>BUDGET</a:t>
            </a:r>
          </a:p>
        </p:txBody>
      </p:sp>
    </p:spTree>
    <p:extLst>
      <p:ext uri="{BB962C8B-B14F-4D97-AF65-F5344CB8AC3E}">
        <p14:creationId xmlns:p14="http://schemas.microsoft.com/office/powerpoint/2010/main" val="2351357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8" y="1313472"/>
            <a:ext cx="7995921" cy="3208571"/>
          </a:xfrm>
        </p:spPr>
        <p:txBody>
          <a:bodyPr/>
          <a:lstStyle/>
          <a:p>
            <a:pPr>
              <a:spcBef>
                <a:spcPts val="300"/>
              </a:spcBef>
            </a:pPr>
            <a:r>
              <a:rPr lang="en-US" sz="2800" b="1" dirty="0"/>
              <a:t>Cost Principles:</a:t>
            </a:r>
          </a:p>
          <a:p>
            <a:pPr marL="285750" indent="-285750">
              <a:spcBef>
                <a:spcPts val="300"/>
              </a:spcBef>
              <a:buFont typeface="Arial" panose="020B0604020202020204" pitchFamily="34" charset="0"/>
              <a:buChar char="•"/>
            </a:pPr>
            <a:r>
              <a:rPr lang="en-US" sz="2800" dirty="0"/>
              <a:t>Allowable</a:t>
            </a:r>
          </a:p>
          <a:p>
            <a:pPr marL="285750" indent="-285750">
              <a:spcBef>
                <a:spcPts val="300"/>
              </a:spcBef>
              <a:buFont typeface="Arial" panose="020B0604020202020204" pitchFamily="34" charset="0"/>
              <a:buChar char="•"/>
            </a:pPr>
            <a:r>
              <a:rPr lang="en-US" sz="2800" dirty="0"/>
              <a:t>Allocable</a:t>
            </a:r>
          </a:p>
          <a:p>
            <a:pPr marL="285750" indent="-285750">
              <a:spcBef>
                <a:spcPts val="300"/>
              </a:spcBef>
              <a:buFont typeface="Arial" panose="020B0604020202020204" pitchFamily="34" charset="0"/>
              <a:buChar char="•"/>
            </a:pPr>
            <a:r>
              <a:rPr lang="en-US" sz="2800" dirty="0"/>
              <a:t>Reasonable</a:t>
            </a:r>
          </a:p>
          <a:p>
            <a:pPr marL="285750" indent="-285750">
              <a:spcBef>
                <a:spcPts val="300"/>
              </a:spcBef>
              <a:buFont typeface="Arial" panose="020B0604020202020204" pitchFamily="34" charset="0"/>
              <a:buChar char="•"/>
            </a:pPr>
            <a:r>
              <a:rPr lang="en-US" sz="2800" dirty="0"/>
              <a:t>Necessary</a:t>
            </a:r>
          </a:p>
          <a:p>
            <a:pPr marL="285750" indent="-285750">
              <a:spcBef>
                <a:spcPts val="300"/>
              </a:spcBef>
              <a:buFont typeface="Arial" panose="020B0604020202020204" pitchFamily="34" charset="0"/>
              <a:buChar char="•"/>
            </a:pPr>
            <a:r>
              <a:rPr lang="en-US" sz="2800" dirty="0"/>
              <a:t>Consistently applied (regardless of funding source)</a:t>
            </a:r>
          </a:p>
        </p:txBody>
      </p:sp>
      <p:sp>
        <p:nvSpPr>
          <p:cNvPr id="4" name="Slide Number Placeholder 3"/>
          <p:cNvSpPr>
            <a:spLocks noGrp="1"/>
          </p:cNvSpPr>
          <p:nvPr>
            <p:ph type="sldNum" sz="quarter" idx="19"/>
          </p:nvPr>
        </p:nvSpPr>
        <p:spPr/>
        <p:txBody>
          <a:bodyPr/>
          <a:lstStyle/>
          <a:p>
            <a:fld id="{B6238B5B-F19C-E947-A0BC-87BD7983F871}" type="slidenum">
              <a:rPr lang="en-US" smtClean="0"/>
              <a:pPr/>
              <a:t>23</a:t>
            </a:fld>
            <a:endParaRPr lang="en-US" dirty="0"/>
          </a:p>
        </p:txBody>
      </p:sp>
      <p:sp>
        <p:nvSpPr>
          <p:cNvPr id="5" name="Title 4"/>
          <p:cNvSpPr>
            <a:spLocks noGrp="1"/>
          </p:cNvSpPr>
          <p:nvPr>
            <p:ph type="title"/>
          </p:nvPr>
        </p:nvSpPr>
        <p:spPr/>
        <p:txBody>
          <a:bodyPr/>
          <a:lstStyle/>
          <a:p>
            <a:r>
              <a:rPr lang="en-US" dirty="0"/>
              <a:t>Budget </a:t>
            </a:r>
          </a:p>
        </p:txBody>
      </p:sp>
    </p:spTree>
    <p:extLst>
      <p:ext uri="{BB962C8B-B14F-4D97-AF65-F5344CB8AC3E}">
        <p14:creationId xmlns:p14="http://schemas.microsoft.com/office/powerpoint/2010/main" val="60353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8" y="1537407"/>
            <a:ext cx="7995921" cy="1140312"/>
          </a:xfrm>
        </p:spPr>
        <p:txBody>
          <a:bodyPr/>
          <a:lstStyle/>
          <a:p>
            <a:pPr marL="285750" indent="-285750">
              <a:spcBef>
                <a:spcPts val="300"/>
              </a:spcBef>
              <a:buFont typeface="Arial" panose="020B0604020202020204" pitchFamily="34" charset="0"/>
              <a:buChar char="•"/>
            </a:pPr>
            <a:r>
              <a:rPr lang="en-US" sz="1800" b="1" dirty="0"/>
              <a:t>Personnel</a:t>
            </a:r>
          </a:p>
          <a:p>
            <a:pPr marL="733806" lvl="1" indent="-285750">
              <a:spcBef>
                <a:spcPts val="300"/>
              </a:spcBef>
              <a:buFont typeface="Courier New" panose="02070309020205020404" pitchFamily="49" charset="0"/>
              <a:buChar char="o"/>
            </a:pPr>
            <a:r>
              <a:rPr lang="en-US" sz="1800" dirty="0"/>
              <a:t>Effort in percentages or person months</a:t>
            </a:r>
          </a:p>
          <a:p>
            <a:pPr marL="733806" lvl="1" indent="-285750">
              <a:spcBef>
                <a:spcPts val="300"/>
              </a:spcBef>
              <a:buFont typeface="Courier New" panose="02070309020205020404" pitchFamily="49" charset="0"/>
              <a:buChar char="o"/>
            </a:pPr>
            <a:r>
              <a:rPr lang="en-US" sz="1800" dirty="0"/>
              <a:t>Employees only (no consultants or subaward personnel)</a:t>
            </a:r>
          </a:p>
          <a:p>
            <a:pPr marL="733806" lvl="1" indent="-285750">
              <a:spcBef>
                <a:spcPts val="300"/>
              </a:spcBef>
              <a:spcAft>
                <a:spcPts val="600"/>
              </a:spcAft>
              <a:buFont typeface="Courier New" panose="02070309020205020404" pitchFamily="49" charset="0"/>
              <a:buChar char="o"/>
            </a:pPr>
            <a:r>
              <a:rPr lang="en-US" sz="1800" dirty="0"/>
              <a:t>Fringe benefits (UCLA: </a:t>
            </a:r>
            <a:r>
              <a:rPr lang="en-US" sz="1800" dirty="0">
                <a:hlinkClick r:id="rId2"/>
              </a:rPr>
              <a:t>CBR</a:t>
            </a:r>
            <a:r>
              <a:rPr lang="en-US" sz="1800" dirty="0"/>
              <a:t>)</a:t>
            </a:r>
          </a:p>
        </p:txBody>
      </p:sp>
      <p:sp>
        <p:nvSpPr>
          <p:cNvPr id="3" name="Text Placeholder 2"/>
          <p:cNvSpPr>
            <a:spLocks noGrp="1"/>
          </p:cNvSpPr>
          <p:nvPr>
            <p:ph type="body" sz="quarter" idx="15"/>
          </p:nvPr>
        </p:nvSpPr>
        <p:spPr>
          <a:xfrm>
            <a:off x="640079" y="1248840"/>
            <a:ext cx="6858000" cy="246221"/>
          </a:xfrm>
        </p:spPr>
        <p:txBody>
          <a:bodyPr/>
          <a:lstStyle/>
          <a:p>
            <a:r>
              <a:rPr lang="en-US" sz="1600" dirty="0"/>
              <a:t>Common elements of budget</a:t>
            </a:r>
          </a:p>
        </p:txBody>
      </p:sp>
      <p:sp>
        <p:nvSpPr>
          <p:cNvPr id="4" name="Slide Number Placeholder 3"/>
          <p:cNvSpPr>
            <a:spLocks noGrp="1"/>
          </p:cNvSpPr>
          <p:nvPr>
            <p:ph type="sldNum" sz="quarter" idx="19"/>
          </p:nvPr>
        </p:nvSpPr>
        <p:spPr/>
        <p:txBody>
          <a:bodyPr/>
          <a:lstStyle/>
          <a:p>
            <a:fld id="{B6238B5B-F19C-E947-A0BC-87BD7983F871}" type="slidenum">
              <a:rPr lang="en-US" smtClean="0"/>
              <a:pPr/>
              <a:t>24</a:t>
            </a:fld>
            <a:endParaRPr lang="en-US" dirty="0"/>
          </a:p>
        </p:txBody>
      </p:sp>
      <p:sp>
        <p:nvSpPr>
          <p:cNvPr id="5" name="Title 4"/>
          <p:cNvSpPr>
            <a:spLocks noGrp="1"/>
          </p:cNvSpPr>
          <p:nvPr>
            <p:ph type="title"/>
          </p:nvPr>
        </p:nvSpPr>
        <p:spPr/>
        <p:txBody>
          <a:bodyPr/>
          <a:lstStyle/>
          <a:p>
            <a:r>
              <a:rPr lang="en-US" dirty="0"/>
              <a:t>Budget </a:t>
            </a:r>
          </a:p>
        </p:txBody>
      </p:sp>
      <p:sp>
        <p:nvSpPr>
          <p:cNvPr id="6" name="TextBox 5"/>
          <p:cNvSpPr txBox="1"/>
          <p:nvPr/>
        </p:nvSpPr>
        <p:spPr>
          <a:xfrm>
            <a:off x="4913376" y="2538813"/>
            <a:ext cx="3626371" cy="1354217"/>
          </a:xfrm>
          <a:prstGeom prst="rect">
            <a:avLst/>
          </a:prstGeom>
          <a:solidFill>
            <a:schemeClr val="accent1">
              <a:lumMod val="75000"/>
            </a:schemeClr>
          </a:solidFill>
        </p:spPr>
        <p:txBody>
          <a:bodyPr wrap="square" rtlCol="0">
            <a:spAutoFit/>
          </a:bodyPr>
          <a:lstStyle/>
          <a:p>
            <a:r>
              <a:rPr lang="en-US" sz="1800" b="1" dirty="0">
                <a:solidFill>
                  <a:schemeClr val="bg1"/>
                </a:solidFill>
              </a:rPr>
              <a:t>PI Effort: </a:t>
            </a:r>
            <a:r>
              <a:rPr lang="en-US" sz="1600" b="1" dirty="0">
                <a:solidFill>
                  <a:schemeClr val="bg1"/>
                </a:solidFill>
              </a:rPr>
              <a:t>“Typical” effort varies </a:t>
            </a:r>
          </a:p>
          <a:p>
            <a:r>
              <a:rPr lang="en-US" sz="1600" dirty="0">
                <a:solidFill>
                  <a:schemeClr val="bg1"/>
                </a:solidFill>
              </a:rPr>
              <a:t>STTR: minimum 10%/1.2 </a:t>
            </a:r>
            <a:r>
              <a:rPr lang="en-US" sz="1600" dirty="0" err="1">
                <a:solidFill>
                  <a:schemeClr val="bg1"/>
                </a:solidFill>
              </a:rPr>
              <a:t>cal</a:t>
            </a:r>
            <a:r>
              <a:rPr lang="en-US" sz="1600" dirty="0">
                <a:solidFill>
                  <a:schemeClr val="bg1"/>
                </a:solidFill>
              </a:rPr>
              <a:t> </a:t>
            </a:r>
            <a:r>
              <a:rPr lang="en-US" sz="1600" dirty="0" err="1">
                <a:solidFill>
                  <a:schemeClr val="bg1"/>
                </a:solidFill>
              </a:rPr>
              <a:t>mos</a:t>
            </a:r>
            <a:endParaRPr lang="en-US" sz="1600" dirty="0">
              <a:solidFill>
                <a:schemeClr val="bg1"/>
              </a:solidFill>
            </a:endParaRPr>
          </a:p>
          <a:p>
            <a:r>
              <a:rPr lang="en-US" sz="1600" dirty="0">
                <a:solidFill>
                  <a:schemeClr val="bg1"/>
                </a:solidFill>
              </a:rPr>
              <a:t>R series: 15%/1.8 </a:t>
            </a:r>
            <a:r>
              <a:rPr lang="en-US" sz="1600" dirty="0" err="1">
                <a:solidFill>
                  <a:schemeClr val="bg1"/>
                </a:solidFill>
              </a:rPr>
              <a:t>mos</a:t>
            </a:r>
            <a:endParaRPr lang="en-US" sz="1600" dirty="0">
              <a:solidFill>
                <a:schemeClr val="bg1"/>
              </a:solidFill>
            </a:endParaRPr>
          </a:p>
          <a:p>
            <a:r>
              <a:rPr lang="en-US" sz="1600" dirty="0">
                <a:solidFill>
                  <a:schemeClr val="bg1"/>
                </a:solidFill>
              </a:rPr>
              <a:t>MPI: slightly less </a:t>
            </a:r>
          </a:p>
          <a:p>
            <a:r>
              <a:rPr lang="en-US" sz="1600" dirty="0">
                <a:solidFill>
                  <a:schemeClr val="bg1"/>
                </a:solidFill>
              </a:rPr>
              <a:t>K series: 75%/9 </a:t>
            </a:r>
            <a:r>
              <a:rPr lang="en-US" sz="1600" dirty="0" err="1">
                <a:solidFill>
                  <a:schemeClr val="bg1"/>
                </a:solidFill>
              </a:rPr>
              <a:t>cal</a:t>
            </a:r>
            <a:r>
              <a:rPr lang="en-US" sz="1600" dirty="0">
                <a:solidFill>
                  <a:schemeClr val="bg1"/>
                </a:solidFill>
              </a:rPr>
              <a:t> </a:t>
            </a:r>
            <a:r>
              <a:rPr lang="en-US" sz="1600" dirty="0" err="1">
                <a:solidFill>
                  <a:schemeClr val="bg1"/>
                </a:solidFill>
              </a:rPr>
              <a:t>mos</a:t>
            </a:r>
            <a:r>
              <a:rPr lang="en-US" sz="1600" dirty="0">
                <a:solidFill>
                  <a:schemeClr val="bg1"/>
                </a:solidFill>
              </a:rPr>
              <a:t> </a:t>
            </a:r>
          </a:p>
        </p:txBody>
      </p:sp>
      <p:sp>
        <p:nvSpPr>
          <p:cNvPr id="7" name="Rectangle 6"/>
          <p:cNvSpPr/>
          <p:nvPr/>
        </p:nvSpPr>
        <p:spPr>
          <a:xfrm>
            <a:off x="557212" y="2677719"/>
            <a:ext cx="7782510" cy="2023631"/>
          </a:xfrm>
          <a:prstGeom prst="rect">
            <a:avLst/>
          </a:prstGeom>
        </p:spPr>
        <p:txBody>
          <a:bodyPr wrap="square">
            <a:spAutoFit/>
          </a:bodyPr>
          <a:lstStyle/>
          <a:p>
            <a:pPr marL="285750" indent="-285750">
              <a:spcBef>
                <a:spcPts val="300"/>
              </a:spcBef>
              <a:buFont typeface="Arial" panose="020B0604020202020204" pitchFamily="34" charset="0"/>
              <a:buChar char="•"/>
            </a:pPr>
            <a:r>
              <a:rPr lang="en-US" sz="1800" b="1" dirty="0"/>
              <a:t>Equipment</a:t>
            </a:r>
          </a:p>
          <a:p>
            <a:pPr marL="733806" lvl="1" indent="-285750">
              <a:spcBef>
                <a:spcPts val="300"/>
              </a:spcBef>
              <a:spcAft>
                <a:spcPts val="600"/>
              </a:spcAft>
              <a:buFont typeface="Courier New" panose="02070309020205020404" pitchFamily="49" charset="0"/>
              <a:buChar char="o"/>
            </a:pPr>
            <a:r>
              <a:rPr lang="en-US" sz="1800" dirty="0"/>
              <a:t>Must be more than $5k per unit</a:t>
            </a:r>
          </a:p>
          <a:p>
            <a:pPr marL="285750" indent="-285750">
              <a:spcBef>
                <a:spcPts val="300"/>
              </a:spcBef>
              <a:buFont typeface="Arial" panose="020B0604020202020204" pitchFamily="34" charset="0"/>
              <a:buChar char="•"/>
            </a:pPr>
            <a:r>
              <a:rPr lang="en-US" sz="1800" b="1" dirty="0"/>
              <a:t> Travel</a:t>
            </a:r>
          </a:p>
          <a:p>
            <a:pPr marL="733806" lvl="1" indent="-285750">
              <a:spcBef>
                <a:spcPts val="300"/>
              </a:spcBef>
              <a:buFont typeface="Courier New" panose="02070309020205020404" pitchFamily="49" charset="0"/>
              <a:buChar char="o"/>
            </a:pPr>
            <a:r>
              <a:rPr lang="en-US" sz="1800" dirty="0"/>
              <a:t>Study travel vs. conference travel</a:t>
            </a:r>
          </a:p>
          <a:p>
            <a:pPr marL="733806" lvl="1" indent="-285750">
              <a:spcBef>
                <a:spcPts val="300"/>
              </a:spcBef>
              <a:buFont typeface="Courier New" panose="02070309020205020404" pitchFamily="49" charset="0"/>
              <a:buChar char="o"/>
            </a:pPr>
            <a:r>
              <a:rPr lang="en-US" sz="1800" dirty="0"/>
              <a:t>Foreign vs. domestic vs. local</a:t>
            </a:r>
          </a:p>
          <a:p>
            <a:pPr marL="733806" lvl="1" indent="-285750">
              <a:spcBef>
                <a:spcPts val="300"/>
              </a:spcBef>
              <a:buFont typeface="Courier New" panose="02070309020205020404" pitchFamily="49" charset="0"/>
              <a:buChar char="o"/>
            </a:pPr>
            <a:r>
              <a:rPr lang="en-US" sz="1800" dirty="0">
                <a:hlinkClick r:id="rId3"/>
              </a:rPr>
              <a:t>https://www.gsa.gov/travel/plan-book/per-diem-rates</a:t>
            </a:r>
            <a:r>
              <a:rPr lang="en-US" sz="1800" dirty="0"/>
              <a:t> </a:t>
            </a:r>
          </a:p>
        </p:txBody>
      </p:sp>
    </p:spTree>
    <p:extLst>
      <p:ext uri="{BB962C8B-B14F-4D97-AF65-F5344CB8AC3E}">
        <p14:creationId xmlns:p14="http://schemas.microsoft.com/office/powerpoint/2010/main" val="32560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355580"/>
            <a:ext cx="7772400" cy="2272930"/>
          </a:xfrm>
        </p:spPr>
        <p:txBody>
          <a:bodyPr/>
          <a:lstStyle/>
          <a:p>
            <a:pPr marL="285750" indent="-285750">
              <a:spcBef>
                <a:spcPts val="300"/>
              </a:spcBef>
              <a:buFont typeface="Arial" panose="020B0604020202020204" pitchFamily="34" charset="0"/>
              <a:buChar char="•"/>
            </a:pPr>
            <a:r>
              <a:rPr lang="en-US" sz="1800" b="1" dirty="0"/>
              <a:t>Subawards</a:t>
            </a:r>
          </a:p>
          <a:p>
            <a:pPr marL="733806" lvl="1" indent="-285750">
              <a:spcBef>
                <a:spcPts val="300"/>
              </a:spcBef>
              <a:spcAft>
                <a:spcPts val="600"/>
              </a:spcAft>
              <a:buFont typeface="Courier New" panose="02070309020205020404" pitchFamily="49" charset="0"/>
              <a:buChar char="o"/>
            </a:pPr>
            <a:r>
              <a:rPr lang="en-US" sz="1800" dirty="0"/>
              <a:t>Each site needs to have its own mini-proposal (budget, justification, scope of work, etc.)</a:t>
            </a:r>
          </a:p>
          <a:p>
            <a:pPr marL="733806" lvl="1" indent="-285750">
              <a:spcBef>
                <a:spcPts val="300"/>
              </a:spcBef>
              <a:spcAft>
                <a:spcPts val="600"/>
              </a:spcAft>
              <a:buFont typeface="Courier New" panose="02070309020205020404" pitchFamily="49" charset="0"/>
              <a:buChar char="o"/>
            </a:pPr>
            <a:r>
              <a:rPr lang="en-US" sz="1800" dirty="0"/>
              <a:t>Must be approved by </a:t>
            </a:r>
            <a:r>
              <a:rPr lang="en-US" sz="1800" dirty="0" err="1"/>
              <a:t>subsite’s</a:t>
            </a:r>
            <a:r>
              <a:rPr lang="en-US" sz="1800" dirty="0"/>
              <a:t> Authorized Official</a:t>
            </a:r>
          </a:p>
          <a:p>
            <a:pPr marL="733806" lvl="1" indent="-285750">
              <a:spcBef>
                <a:spcPts val="300"/>
              </a:spcBef>
              <a:spcAft>
                <a:spcPts val="600"/>
              </a:spcAft>
              <a:buFont typeface="Courier New" panose="02070309020205020404" pitchFamily="49" charset="0"/>
              <a:buChar char="o"/>
            </a:pPr>
            <a:r>
              <a:rPr lang="en-US" sz="1800" dirty="0"/>
              <a:t>Often main site will give draft budget or budget maximum to </a:t>
            </a:r>
            <a:r>
              <a:rPr lang="en-US" sz="1800" dirty="0" err="1"/>
              <a:t>subsites</a:t>
            </a:r>
            <a:r>
              <a:rPr lang="en-US" sz="1800" dirty="0"/>
              <a:t> </a:t>
            </a:r>
          </a:p>
          <a:p>
            <a:pPr marL="733806" lvl="1" indent="-285750">
              <a:spcBef>
                <a:spcPts val="300"/>
              </a:spcBef>
              <a:spcAft>
                <a:spcPts val="600"/>
              </a:spcAft>
              <a:buFont typeface="Courier New" panose="02070309020205020404" pitchFamily="49" charset="0"/>
              <a:buChar char="o"/>
            </a:pPr>
            <a:r>
              <a:rPr lang="en-US" sz="1800" dirty="0"/>
              <a:t>SOW is the main thrust of the agreement with </a:t>
            </a:r>
            <a:r>
              <a:rPr lang="en-US" sz="1800" dirty="0" err="1"/>
              <a:t>subsite</a:t>
            </a:r>
            <a:endParaRPr lang="en-US" sz="1800" dirty="0"/>
          </a:p>
          <a:p>
            <a:pPr marL="733806" lvl="1" indent="-285750">
              <a:spcBef>
                <a:spcPts val="300"/>
              </a:spcBef>
              <a:spcAft>
                <a:spcPts val="600"/>
              </a:spcAft>
              <a:buFont typeface="Courier New" panose="02070309020205020404" pitchFamily="49" charset="0"/>
              <a:buChar char="o"/>
            </a:pPr>
            <a:endParaRPr lang="en-US" sz="1800"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25</a:t>
            </a:fld>
            <a:endParaRPr lang="en-US" dirty="0"/>
          </a:p>
        </p:txBody>
      </p:sp>
      <p:sp>
        <p:nvSpPr>
          <p:cNvPr id="5" name="Title 4"/>
          <p:cNvSpPr>
            <a:spLocks noGrp="1"/>
          </p:cNvSpPr>
          <p:nvPr>
            <p:ph type="title"/>
          </p:nvPr>
        </p:nvSpPr>
        <p:spPr/>
        <p:txBody>
          <a:bodyPr/>
          <a:lstStyle/>
          <a:p>
            <a:r>
              <a:rPr lang="en-US" dirty="0"/>
              <a:t>Budget</a:t>
            </a:r>
          </a:p>
        </p:txBody>
      </p:sp>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383321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934" y="1259222"/>
            <a:ext cx="7781545" cy="3384003"/>
          </a:xfrm>
        </p:spPr>
        <p:txBody>
          <a:bodyPr/>
          <a:lstStyle/>
          <a:p>
            <a:pPr marL="285750" indent="-285750">
              <a:spcBef>
                <a:spcPts val="300"/>
              </a:spcBef>
              <a:spcAft>
                <a:spcPts val="400"/>
              </a:spcAft>
              <a:buFont typeface="Arial" panose="020B0604020202020204" pitchFamily="34" charset="0"/>
              <a:buChar char="•"/>
            </a:pPr>
            <a:r>
              <a:rPr lang="en-US" sz="1800" b="1" dirty="0">
                <a:solidFill>
                  <a:schemeClr val="tx1">
                    <a:lumMod val="75000"/>
                  </a:schemeClr>
                </a:solidFill>
              </a:rPr>
              <a:t>Other</a:t>
            </a:r>
          </a:p>
          <a:p>
            <a:pPr marL="733806" lvl="1" indent="-285750">
              <a:spcBef>
                <a:spcPts val="300"/>
              </a:spcBef>
              <a:spcAft>
                <a:spcPts val="200"/>
              </a:spcAft>
              <a:buFont typeface="Courier New" panose="02070309020205020404" pitchFamily="49" charset="0"/>
              <a:buChar char="o"/>
            </a:pPr>
            <a:r>
              <a:rPr lang="en-US" sz="1600" b="1" dirty="0">
                <a:solidFill>
                  <a:schemeClr val="tx1">
                    <a:lumMod val="75000"/>
                  </a:schemeClr>
                </a:solidFill>
              </a:rPr>
              <a:t>Materials and Supplies</a:t>
            </a:r>
          </a:p>
          <a:p>
            <a:pPr marL="1008126" lvl="2" indent="-285750">
              <a:spcBef>
                <a:spcPts val="300"/>
              </a:spcBef>
              <a:buFont typeface="Wingdings" panose="05000000000000000000" pitchFamily="2" charset="2"/>
              <a:buChar char="Ø"/>
            </a:pPr>
            <a:r>
              <a:rPr lang="en-US" dirty="0">
                <a:solidFill>
                  <a:schemeClr val="tx1">
                    <a:lumMod val="75000"/>
                  </a:schemeClr>
                </a:solidFill>
              </a:rPr>
              <a:t>Computers, recording devices, tablets</a:t>
            </a:r>
          </a:p>
          <a:p>
            <a:pPr marL="1008126" lvl="2" indent="-285750">
              <a:spcBef>
                <a:spcPts val="300"/>
              </a:spcBef>
              <a:buFont typeface="Wingdings" panose="05000000000000000000" pitchFamily="2" charset="2"/>
              <a:buChar char="Ø"/>
            </a:pPr>
            <a:r>
              <a:rPr lang="en-US" dirty="0">
                <a:solidFill>
                  <a:schemeClr val="tx1">
                    <a:lumMod val="75000"/>
                  </a:schemeClr>
                </a:solidFill>
              </a:rPr>
              <a:t>Supplies for the creation, organization, storage of study data</a:t>
            </a:r>
          </a:p>
          <a:p>
            <a:pPr marL="1008126" lvl="2" indent="-285750">
              <a:spcBef>
                <a:spcPts val="300"/>
              </a:spcBef>
              <a:spcAft>
                <a:spcPts val="400"/>
              </a:spcAft>
              <a:buFont typeface="Wingdings" panose="05000000000000000000" pitchFamily="2" charset="2"/>
              <a:buChar char="Ø"/>
            </a:pPr>
            <a:r>
              <a:rPr lang="en-US" dirty="0">
                <a:solidFill>
                  <a:schemeClr val="tx1">
                    <a:lumMod val="75000"/>
                  </a:schemeClr>
                </a:solidFill>
              </a:rPr>
              <a:t>“Project-specific supplies”</a:t>
            </a:r>
          </a:p>
          <a:p>
            <a:pPr marL="733806" lvl="1" indent="-285750">
              <a:spcBef>
                <a:spcPts val="300"/>
              </a:spcBef>
              <a:spcAft>
                <a:spcPts val="200"/>
              </a:spcAft>
              <a:buFont typeface="Courier New" panose="02070309020205020404" pitchFamily="49" charset="0"/>
              <a:buChar char="o"/>
            </a:pPr>
            <a:r>
              <a:rPr lang="en-US" sz="1600" b="1" dirty="0">
                <a:solidFill>
                  <a:schemeClr val="tx1">
                    <a:lumMod val="75000"/>
                  </a:schemeClr>
                </a:solidFill>
              </a:rPr>
              <a:t>Publication Costs</a:t>
            </a:r>
          </a:p>
          <a:p>
            <a:pPr marL="1008126" lvl="2" indent="-285750">
              <a:spcBef>
                <a:spcPts val="300"/>
              </a:spcBef>
              <a:spcAft>
                <a:spcPts val="200"/>
              </a:spcAft>
              <a:buFont typeface="Wingdings" panose="05000000000000000000" pitchFamily="2" charset="2"/>
              <a:buChar char="Ø"/>
            </a:pPr>
            <a:r>
              <a:rPr lang="en-US" dirty="0">
                <a:solidFill>
                  <a:schemeClr val="tx1">
                    <a:lumMod val="75000"/>
                  </a:schemeClr>
                </a:solidFill>
              </a:rPr>
              <a:t>Journal publication charges, color figures, creation of posters</a:t>
            </a:r>
          </a:p>
          <a:p>
            <a:pPr marL="733806" lvl="1" indent="-285750">
              <a:spcBef>
                <a:spcPts val="300"/>
              </a:spcBef>
              <a:spcAft>
                <a:spcPts val="400"/>
              </a:spcAft>
              <a:buFont typeface="Courier New" panose="02070309020205020404" pitchFamily="49" charset="0"/>
              <a:buChar char="o"/>
            </a:pPr>
            <a:r>
              <a:rPr lang="en-US" sz="1600" b="1" dirty="0">
                <a:solidFill>
                  <a:schemeClr val="tx1">
                    <a:lumMod val="75000"/>
                  </a:schemeClr>
                </a:solidFill>
              </a:rPr>
              <a:t>Consultants</a:t>
            </a:r>
          </a:p>
          <a:p>
            <a:pPr marL="1008126" lvl="2" indent="-285750">
              <a:spcBef>
                <a:spcPts val="300"/>
              </a:spcBef>
              <a:spcAft>
                <a:spcPts val="400"/>
              </a:spcAft>
              <a:buFont typeface="Wingdings" panose="05000000000000000000" pitchFamily="2" charset="2"/>
              <a:buChar char="Ø"/>
            </a:pPr>
            <a:r>
              <a:rPr lang="en-US" dirty="0">
                <a:solidFill>
                  <a:schemeClr val="tx1">
                    <a:lumMod val="75000"/>
                  </a:schemeClr>
                </a:solidFill>
              </a:rPr>
              <a:t>Cannot be employees, not considered KP, fixed rate/sponsors may have rate limits</a:t>
            </a:r>
          </a:p>
          <a:p>
            <a:pPr marL="733806" lvl="1" indent="-285750">
              <a:spcBef>
                <a:spcPts val="300"/>
              </a:spcBef>
              <a:spcAft>
                <a:spcPts val="400"/>
              </a:spcAft>
              <a:buFont typeface="Courier New" panose="02070309020205020404" pitchFamily="49" charset="0"/>
              <a:buChar char="o"/>
            </a:pPr>
            <a:r>
              <a:rPr lang="en-US" sz="1600" b="1" dirty="0">
                <a:solidFill>
                  <a:schemeClr val="tx1">
                    <a:lumMod val="75000"/>
                  </a:schemeClr>
                </a:solidFill>
              </a:rPr>
              <a:t>Rent</a:t>
            </a:r>
          </a:p>
          <a:p>
            <a:pPr marL="733806" lvl="1" indent="-285750">
              <a:spcBef>
                <a:spcPts val="300"/>
              </a:spcBef>
              <a:spcAft>
                <a:spcPts val="400"/>
              </a:spcAft>
              <a:buFont typeface="Courier New" panose="02070309020205020404" pitchFamily="49" charset="0"/>
              <a:buChar char="o"/>
            </a:pPr>
            <a:r>
              <a:rPr lang="en-US" sz="1600" b="1" dirty="0">
                <a:solidFill>
                  <a:schemeClr val="tx1">
                    <a:lumMod val="75000"/>
                  </a:schemeClr>
                </a:solidFill>
              </a:rPr>
              <a:t>Participant Incentives</a:t>
            </a:r>
          </a:p>
          <a:p>
            <a:pPr marL="733806" lvl="1" indent="-285750">
              <a:spcBef>
                <a:spcPts val="300"/>
              </a:spcBef>
              <a:spcAft>
                <a:spcPts val="400"/>
              </a:spcAft>
              <a:buFont typeface="Courier New" panose="02070309020205020404" pitchFamily="49" charset="0"/>
              <a:buChar char="o"/>
            </a:pPr>
            <a:r>
              <a:rPr lang="en-US" sz="1600" dirty="0">
                <a:solidFill>
                  <a:schemeClr val="tx1">
                    <a:lumMod val="75000"/>
                  </a:schemeClr>
                </a:solidFill>
              </a:rPr>
              <a:t>Required </a:t>
            </a:r>
            <a:r>
              <a:rPr lang="en-US" sz="1600" b="1" dirty="0">
                <a:solidFill>
                  <a:schemeClr val="tx1">
                    <a:lumMod val="75000"/>
                  </a:schemeClr>
                </a:solidFill>
              </a:rPr>
              <a:t>Institutional costs </a:t>
            </a:r>
            <a:r>
              <a:rPr lang="en-US" sz="1600" dirty="0">
                <a:solidFill>
                  <a:schemeClr val="tx1">
                    <a:lumMod val="75000"/>
                  </a:schemeClr>
                </a:solidFill>
              </a:rPr>
              <a:t>(UCLA: TIF, GAEL)</a:t>
            </a:r>
          </a:p>
        </p:txBody>
      </p:sp>
      <p:sp>
        <p:nvSpPr>
          <p:cNvPr id="4" name="Slide Number Placeholder 3"/>
          <p:cNvSpPr>
            <a:spLocks noGrp="1"/>
          </p:cNvSpPr>
          <p:nvPr>
            <p:ph type="sldNum" sz="quarter" idx="19"/>
          </p:nvPr>
        </p:nvSpPr>
        <p:spPr/>
        <p:txBody>
          <a:bodyPr/>
          <a:lstStyle/>
          <a:p>
            <a:fld id="{B6238B5B-F19C-E947-A0BC-87BD7983F871}" type="slidenum">
              <a:rPr lang="en-US" smtClean="0"/>
              <a:pPr/>
              <a:t>26</a:t>
            </a:fld>
            <a:endParaRPr lang="en-US" dirty="0"/>
          </a:p>
        </p:txBody>
      </p:sp>
      <p:sp>
        <p:nvSpPr>
          <p:cNvPr id="5" name="Title 4"/>
          <p:cNvSpPr>
            <a:spLocks noGrp="1"/>
          </p:cNvSpPr>
          <p:nvPr>
            <p:ph type="title"/>
          </p:nvPr>
        </p:nvSpPr>
        <p:spPr/>
        <p:txBody>
          <a:bodyPr/>
          <a:lstStyle/>
          <a:p>
            <a:r>
              <a:rPr lang="en-US" dirty="0"/>
              <a:t>Budget</a:t>
            </a:r>
          </a:p>
        </p:txBody>
      </p:sp>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2909836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3840" y="1330885"/>
            <a:ext cx="8634984" cy="3346557"/>
          </a:xfrm>
        </p:spPr>
        <p:txBody>
          <a:bodyPr/>
          <a:lstStyle/>
          <a:p>
            <a:pPr marL="285750" indent="-285750">
              <a:spcBef>
                <a:spcPts val="300"/>
              </a:spcBef>
              <a:buFont typeface="Arial" panose="020B0604020202020204" pitchFamily="34" charset="0"/>
              <a:buChar char="•"/>
            </a:pPr>
            <a:r>
              <a:rPr lang="en-US" sz="1800" b="1" dirty="0"/>
              <a:t>Indirect Costs</a:t>
            </a:r>
          </a:p>
          <a:p>
            <a:pPr marL="733806" lvl="1" indent="-285750">
              <a:spcAft>
                <a:spcPts val="300"/>
              </a:spcAft>
              <a:buFont typeface="Courier New" panose="02070309020205020404" pitchFamily="49" charset="0"/>
              <a:buChar char="o"/>
            </a:pPr>
            <a:r>
              <a:rPr lang="en-US" sz="1600" dirty="0"/>
              <a:t>Direct costs are expenses connected to a specific project, whereas indirect costs are expenses involved with maintaining and running an institution. </a:t>
            </a:r>
          </a:p>
          <a:p>
            <a:pPr marL="733806" lvl="1" indent="-285750">
              <a:spcAft>
                <a:spcPts val="300"/>
              </a:spcAft>
              <a:buFont typeface="Courier New" panose="02070309020205020404" pitchFamily="49" charset="0"/>
              <a:buChar char="o"/>
            </a:pPr>
            <a:r>
              <a:rPr lang="en-US" sz="1600" dirty="0"/>
              <a:t>Indirect costs are frequently called “overhead costs,” “facility and administrative costs” (F&amp;A), or IDC. </a:t>
            </a:r>
          </a:p>
          <a:p>
            <a:pPr marL="733806" lvl="1" indent="-285750">
              <a:spcAft>
                <a:spcPts val="300"/>
              </a:spcAft>
              <a:buFont typeface="Courier New" panose="02070309020205020404" pitchFamily="49" charset="0"/>
              <a:buChar char="o"/>
            </a:pPr>
            <a:r>
              <a:rPr lang="en-US" sz="1600" dirty="0"/>
              <a:t>The Indirect Cost Rate is a set ratio/percentage of direct cost, it is standardized and often is required to be approved federally. (Institutions without a federally-approved IDC Rate Agreement can utilize the Federal De Minimis rate of 10%.)</a:t>
            </a:r>
          </a:p>
          <a:p>
            <a:pPr marL="733806" lvl="1" indent="-285750">
              <a:spcAft>
                <a:spcPts val="300"/>
              </a:spcAft>
              <a:buFont typeface="Courier New" panose="02070309020205020404" pitchFamily="49" charset="0"/>
              <a:buChar char="o"/>
            </a:pPr>
            <a:r>
              <a:rPr lang="en-US" sz="1600" dirty="0"/>
              <a:t>Sponsors may restrict IDC to a maximum amount or </a:t>
            </a:r>
            <a:r>
              <a:rPr lang="en-US" sz="1600" dirty="0" err="1"/>
              <a:t>unallow</a:t>
            </a:r>
            <a:r>
              <a:rPr lang="en-US" sz="1600" dirty="0"/>
              <a:t> them entirely (must be a published, standardized policy for all award recipients). Your institution may require approval to accept such an award. </a:t>
            </a:r>
          </a:p>
          <a:p>
            <a:pPr marL="733806" lvl="1" indent="-285750">
              <a:spcAft>
                <a:spcPts val="300"/>
              </a:spcAft>
              <a:buFont typeface="Courier New" panose="02070309020205020404" pitchFamily="49" charset="0"/>
              <a:buChar char="o"/>
            </a:pPr>
            <a:r>
              <a:rPr lang="en-US" sz="1600" dirty="0"/>
              <a:t>Reach out to your Department Admin or Authorized Official prior to creating your budget to ensure IDCs are correctly calculated. </a:t>
            </a:r>
          </a:p>
        </p:txBody>
      </p:sp>
      <p:sp>
        <p:nvSpPr>
          <p:cNvPr id="4" name="Slide Number Placeholder 3"/>
          <p:cNvSpPr>
            <a:spLocks noGrp="1"/>
          </p:cNvSpPr>
          <p:nvPr>
            <p:ph type="sldNum" sz="quarter" idx="19"/>
          </p:nvPr>
        </p:nvSpPr>
        <p:spPr/>
        <p:txBody>
          <a:bodyPr/>
          <a:lstStyle/>
          <a:p>
            <a:fld id="{B6238B5B-F19C-E947-A0BC-87BD7983F871}" type="slidenum">
              <a:rPr lang="en-US" smtClean="0"/>
              <a:pPr/>
              <a:t>27</a:t>
            </a:fld>
            <a:endParaRPr lang="en-US" dirty="0"/>
          </a:p>
        </p:txBody>
      </p:sp>
      <p:sp>
        <p:nvSpPr>
          <p:cNvPr id="5" name="Title 4"/>
          <p:cNvSpPr>
            <a:spLocks noGrp="1"/>
          </p:cNvSpPr>
          <p:nvPr>
            <p:ph type="title"/>
          </p:nvPr>
        </p:nvSpPr>
        <p:spPr/>
        <p:txBody>
          <a:bodyPr/>
          <a:lstStyle/>
          <a:p>
            <a:r>
              <a:rPr lang="en-US" dirty="0"/>
              <a:t>Budget</a:t>
            </a:r>
          </a:p>
        </p:txBody>
      </p:sp>
    </p:spTree>
    <p:extLst>
      <p:ext uri="{BB962C8B-B14F-4D97-AF65-F5344CB8AC3E}">
        <p14:creationId xmlns:p14="http://schemas.microsoft.com/office/powerpoint/2010/main" val="225477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28</a:t>
            </a:fld>
            <a:endParaRPr lang="en-US" dirty="0"/>
          </a:p>
        </p:txBody>
      </p:sp>
      <p:sp>
        <p:nvSpPr>
          <p:cNvPr id="5" name="Title 4"/>
          <p:cNvSpPr>
            <a:spLocks noGrp="1"/>
          </p:cNvSpPr>
          <p:nvPr>
            <p:ph type="title"/>
          </p:nvPr>
        </p:nvSpPr>
        <p:spPr/>
        <p:txBody>
          <a:bodyPr/>
          <a:lstStyle/>
          <a:p>
            <a:r>
              <a:rPr lang="en-US" dirty="0"/>
              <a:t>Budget</a:t>
            </a:r>
          </a:p>
        </p:txBody>
      </p:sp>
      <p:sp>
        <p:nvSpPr>
          <p:cNvPr id="6" name="Text Placeholder 1"/>
          <p:cNvSpPr>
            <a:spLocks noGrp="1"/>
          </p:cNvSpPr>
          <p:nvPr>
            <p:ph type="body" sz="quarter" idx="13"/>
          </p:nvPr>
        </p:nvSpPr>
        <p:spPr>
          <a:xfrm>
            <a:off x="640079" y="1711955"/>
            <a:ext cx="7995921" cy="1294200"/>
          </a:xfrm>
        </p:spPr>
        <p:txBody>
          <a:bodyPr/>
          <a:lstStyle/>
          <a:p>
            <a:pPr marL="285750" indent="-285750">
              <a:spcBef>
                <a:spcPts val="300"/>
              </a:spcBef>
              <a:buFont typeface="Arial" panose="020B0604020202020204" pitchFamily="34" charset="0"/>
              <a:buChar char="•"/>
            </a:pPr>
            <a:r>
              <a:rPr lang="en-US" sz="1800" b="1" dirty="0"/>
              <a:t>Other Considerations</a:t>
            </a:r>
          </a:p>
          <a:p>
            <a:pPr marL="733806" lvl="1" indent="-285750">
              <a:spcBef>
                <a:spcPts val="300"/>
              </a:spcBef>
              <a:spcAft>
                <a:spcPts val="600"/>
              </a:spcAft>
              <a:buFont typeface="Courier New" panose="02070309020205020404" pitchFamily="49" charset="0"/>
              <a:buChar char="o"/>
            </a:pPr>
            <a:r>
              <a:rPr lang="en-US" sz="1800" dirty="0"/>
              <a:t>Multiple years</a:t>
            </a:r>
          </a:p>
          <a:p>
            <a:pPr marL="733806" lvl="1" indent="-285750">
              <a:spcBef>
                <a:spcPts val="300"/>
              </a:spcBef>
              <a:spcAft>
                <a:spcPts val="600"/>
              </a:spcAft>
              <a:buFont typeface="Courier New" panose="02070309020205020404" pitchFamily="49" charset="0"/>
              <a:buChar char="o"/>
            </a:pPr>
            <a:r>
              <a:rPr lang="en-US" sz="1800" dirty="0"/>
              <a:t>Restrictions</a:t>
            </a:r>
          </a:p>
          <a:p>
            <a:pPr marL="733806" lvl="1" indent="-285750">
              <a:spcBef>
                <a:spcPts val="300"/>
              </a:spcBef>
              <a:spcAft>
                <a:spcPts val="600"/>
              </a:spcAft>
              <a:buFont typeface="Courier New" panose="02070309020205020404" pitchFamily="49" charset="0"/>
              <a:buChar char="o"/>
            </a:pPr>
            <a:r>
              <a:rPr lang="en-US" sz="1800" dirty="0"/>
              <a:t>Round to nearest dollar unless otherwise stated</a:t>
            </a:r>
          </a:p>
        </p:txBody>
      </p:sp>
      <p:sp>
        <p:nvSpPr>
          <p:cNvPr id="7" name="TextBox 6"/>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3515184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29</a:t>
            </a:fld>
            <a:endParaRPr lang="en-US" dirty="0"/>
          </a:p>
        </p:txBody>
      </p:sp>
      <p:sp>
        <p:nvSpPr>
          <p:cNvPr id="5" name="Title 4"/>
          <p:cNvSpPr>
            <a:spLocks noGrp="1"/>
          </p:cNvSpPr>
          <p:nvPr>
            <p:ph type="title"/>
          </p:nvPr>
        </p:nvSpPr>
        <p:spPr/>
        <p:txBody>
          <a:bodyPr/>
          <a:lstStyle/>
          <a:p>
            <a:r>
              <a:rPr lang="en-US" dirty="0"/>
              <a:t>Budget Justification</a:t>
            </a:r>
          </a:p>
        </p:txBody>
      </p:sp>
      <p:sp>
        <p:nvSpPr>
          <p:cNvPr id="6" name="Text Placeholder 1"/>
          <p:cNvSpPr>
            <a:spLocks noGrp="1"/>
          </p:cNvSpPr>
          <p:nvPr>
            <p:ph type="body" sz="quarter" idx="13"/>
          </p:nvPr>
        </p:nvSpPr>
        <p:spPr>
          <a:xfrm>
            <a:off x="640079" y="1302079"/>
            <a:ext cx="7995921" cy="2976199"/>
          </a:xfrm>
        </p:spPr>
        <p:txBody>
          <a:bodyPr/>
          <a:lstStyle/>
          <a:p>
            <a:pPr marL="285750" indent="-285750">
              <a:spcBef>
                <a:spcPts val="300"/>
              </a:spcBef>
              <a:buFont typeface="Arial" panose="020B0604020202020204" pitchFamily="34" charset="0"/>
              <a:buChar char="•"/>
            </a:pPr>
            <a:r>
              <a:rPr lang="en-US" sz="1800" b="1" dirty="0"/>
              <a:t>Narrative explanation </a:t>
            </a:r>
          </a:p>
          <a:p>
            <a:pPr marL="733806" lvl="1" indent="-285750">
              <a:spcBef>
                <a:spcPts val="300"/>
              </a:spcBef>
              <a:buFont typeface="Courier New" panose="02070309020205020404" pitchFamily="49" charset="0"/>
              <a:buChar char="o"/>
            </a:pPr>
            <a:r>
              <a:rPr lang="en-US" sz="1800" dirty="0"/>
              <a:t>Justify how each item is necessary to achieve project aims </a:t>
            </a:r>
          </a:p>
          <a:p>
            <a:pPr marL="733806" lvl="1" indent="-285750">
              <a:spcBef>
                <a:spcPts val="300"/>
              </a:spcBef>
              <a:spcAft>
                <a:spcPts val="600"/>
              </a:spcAft>
              <a:buFont typeface="Courier New" panose="02070309020205020404" pitchFamily="49" charset="0"/>
              <a:buChar char="o"/>
            </a:pPr>
            <a:r>
              <a:rPr lang="en-US" sz="1800" dirty="0"/>
              <a:t>Clarify how the costs were calculated</a:t>
            </a:r>
          </a:p>
          <a:p>
            <a:pPr marL="285750" indent="-285750">
              <a:spcBef>
                <a:spcPts val="300"/>
              </a:spcBef>
              <a:spcAft>
                <a:spcPts val="600"/>
              </a:spcAft>
              <a:buFont typeface="Arial" panose="020B0604020202020204" pitchFamily="34" charset="0"/>
              <a:buChar char="•"/>
            </a:pPr>
            <a:r>
              <a:rPr lang="en-US" sz="1800" b="1" dirty="0"/>
              <a:t>Organized</a:t>
            </a:r>
            <a:r>
              <a:rPr lang="en-US" sz="1800" dirty="0"/>
              <a:t> in same order and with same sections as budget</a:t>
            </a:r>
          </a:p>
          <a:p>
            <a:pPr marL="285750" indent="-285750">
              <a:spcBef>
                <a:spcPts val="300"/>
              </a:spcBef>
              <a:spcAft>
                <a:spcPts val="600"/>
              </a:spcAft>
              <a:buFont typeface="Arial" panose="020B0604020202020204" pitchFamily="34" charset="0"/>
              <a:buChar char="•"/>
            </a:pPr>
            <a:r>
              <a:rPr lang="en-US" sz="1800" dirty="0"/>
              <a:t>Categories less than $1,000 can have minimal (e.g. 1 or 2 sentence) explanations</a:t>
            </a:r>
          </a:p>
          <a:p>
            <a:pPr marL="285750" indent="-285750">
              <a:spcBef>
                <a:spcPts val="300"/>
              </a:spcBef>
              <a:spcAft>
                <a:spcPts val="600"/>
              </a:spcAft>
              <a:buFont typeface="Arial" panose="020B0604020202020204" pitchFamily="34" charset="0"/>
              <a:buChar char="•"/>
            </a:pPr>
            <a:r>
              <a:rPr lang="en-US" sz="1800" dirty="0"/>
              <a:t>Unusual or expensive items should be justified in detail, including cost-comparisons/alternative explored</a:t>
            </a:r>
          </a:p>
          <a:p>
            <a:pPr marL="285750" indent="-285750">
              <a:spcBef>
                <a:spcPts val="300"/>
              </a:spcBef>
              <a:spcAft>
                <a:spcPts val="600"/>
              </a:spcAft>
              <a:buFont typeface="Arial" panose="020B0604020202020204" pitchFamily="34" charset="0"/>
              <a:buChar char="•"/>
            </a:pPr>
            <a:r>
              <a:rPr lang="en-US" sz="1800" dirty="0"/>
              <a:t>Make sure your figures match</a:t>
            </a:r>
          </a:p>
        </p:txBody>
      </p:sp>
    </p:spTree>
    <p:extLst>
      <p:ext uri="{BB962C8B-B14F-4D97-AF65-F5344CB8AC3E}">
        <p14:creationId xmlns:p14="http://schemas.microsoft.com/office/powerpoint/2010/main" val="8180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474574"/>
            <a:ext cx="7772400" cy="2685534"/>
          </a:xfrm>
        </p:spPr>
        <p:txBody>
          <a:bodyPr/>
          <a:lstStyle/>
          <a:p>
            <a:pPr marL="285750" lvl="0" indent="-285750">
              <a:buFont typeface="Arial" panose="020B0604020202020204" pitchFamily="34" charset="0"/>
              <a:buChar char="•"/>
            </a:pPr>
            <a:r>
              <a:rPr lang="en-US" sz="1800" dirty="0"/>
              <a:t>Provide a basic overview of the research funding process, including identifying appropriate funding opportunities, exploring different kinds of sponsors, and understanding typical proposal components.</a:t>
            </a:r>
          </a:p>
          <a:p>
            <a:pPr marL="285750" lvl="0" indent="-285750">
              <a:buFont typeface="Arial" panose="020B0604020202020204" pitchFamily="34" charset="0"/>
              <a:buChar char="•"/>
            </a:pPr>
            <a:r>
              <a:rPr lang="en-US" sz="1800" dirty="0"/>
              <a:t>Develop an understanding of the lifespan of a research project from development to close-out.</a:t>
            </a:r>
          </a:p>
          <a:p>
            <a:pPr marL="285750" lvl="0" indent="-285750">
              <a:buFont typeface="Arial" panose="020B0604020202020204" pitchFamily="34" charset="0"/>
              <a:buChar char="•"/>
            </a:pPr>
            <a:r>
              <a:rPr lang="en-US" sz="1800" dirty="0"/>
              <a:t>Discuss the fundamentals of preparing a research proposal, including tailoring research plans to specific opportunities, creating a budget, organizing your team, building a timeline for submission, and how to avoid common mistakes.</a:t>
            </a:r>
          </a:p>
        </p:txBody>
      </p:sp>
      <p:sp>
        <p:nvSpPr>
          <p:cNvPr id="5" name="Slide Number Placeholder 4"/>
          <p:cNvSpPr>
            <a:spLocks noGrp="1"/>
          </p:cNvSpPr>
          <p:nvPr>
            <p:ph type="sldNum" sz="quarter" idx="19"/>
          </p:nvPr>
        </p:nvSpPr>
        <p:spPr/>
        <p:txBody>
          <a:bodyPr/>
          <a:lstStyle/>
          <a:p>
            <a:fld id="{B6238B5B-F19C-E947-A0BC-87BD7983F871}" type="slidenum">
              <a:rPr lang="en-US" smtClean="0"/>
              <a:pPr/>
              <a:t>3</a:t>
            </a:fld>
            <a:endParaRPr lang="en-US" dirty="0"/>
          </a:p>
        </p:txBody>
      </p:sp>
      <p:sp>
        <p:nvSpPr>
          <p:cNvPr id="6" name="Title 5"/>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79678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September 22, 2022</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18" y="962314"/>
            <a:ext cx="2572131" cy="3235614"/>
          </a:xfrm>
          <a:prstGeom prst="rect">
            <a:avLst/>
          </a:prstGeom>
        </p:spPr>
      </p:pic>
      <p:sp>
        <p:nvSpPr>
          <p:cNvPr id="4" name="TextBox 3"/>
          <p:cNvSpPr txBox="1"/>
          <p:nvPr/>
        </p:nvSpPr>
        <p:spPr>
          <a:xfrm>
            <a:off x="4050197" y="3033849"/>
            <a:ext cx="1488590" cy="76944"/>
          </a:xfrm>
          <a:prstGeom prst="rect">
            <a:avLst/>
          </a:prstGeom>
          <a:solidFill>
            <a:schemeClr val="bg1"/>
          </a:solidFill>
        </p:spPr>
        <p:txBody>
          <a:bodyPr wrap="square" lIns="0" tIns="0" rIns="0" bIns="0" rtlCol="0">
            <a:spAutoFit/>
          </a:bodyPr>
          <a:lstStyle/>
          <a:p>
            <a:r>
              <a:rPr lang="en-US" sz="500" dirty="0">
                <a:solidFill>
                  <a:schemeClr val="tx1">
                    <a:lumMod val="50000"/>
                  </a:schemeClr>
                </a:solidFill>
                <a:latin typeface="Baskerville Old Face" panose="02020602080505020303" pitchFamily="18" charset="0"/>
                <a:cs typeface="Times New Roman" panose="02020603050405020304" pitchFamily="18" charset="0"/>
              </a:rPr>
              <a:t>Researcher purchases ridiculous item from tax-payer funds</a:t>
            </a:r>
          </a:p>
        </p:txBody>
      </p:sp>
      <p:sp>
        <p:nvSpPr>
          <p:cNvPr id="6" name="TextBox 5"/>
          <p:cNvSpPr txBox="1"/>
          <p:nvPr/>
        </p:nvSpPr>
        <p:spPr>
          <a:xfrm>
            <a:off x="4942283" y="4197928"/>
            <a:ext cx="1193007" cy="215444"/>
          </a:xfrm>
          <a:prstGeom prst="rect">
            <a:avLst/>
          </a:prstGeom>
          <a:noFill/>
        </p:spPr>
        <p:txBody>
          <a:bodyPr wrap="square" rtlCol="0">
            <a:spAutoFit/>
          </a:bodyPr>
          <a:lstStyle/>
          <a:p>
            <a:r>
              <a:rPr lang="en-US" sz="800" dirty="0">
                <a:solidFill>
                  <a:schemeClr val="bg1">
                    <a:lumMod val="65000"/>
                  </a:schemeClr>
                </a:solidFill>
              </a:rPr>
              <a:t>Fake </a:t>
            </a:r>
            <a:r>
              <a:rPr lang="en-US" sz="800" i="1" dirty="0">
                <a:solidFill>
                  <a:schemeClr val="bg1">
                    <a:lumMod val="65000"/>
                  </a:schemeClr>
                </a:solidFill>
              </a:rPr>
              <a:t>LA Times </a:t>
            </a:r>
            <a:r>
              <a:rPr lang="en-US" sz="800" dirty="0">
                <a:solidFill>
                  <a:schemeClr val="bg1">
                    <a:lumMod val="65000"/>
                  </a:schemeClr>
                </a:solidFill>
              </a:rPr>
              <a:t>Cover</a:t>
            </a:r>
          </a:p>
        </p:txBody>
      </p:sp>
    </p:spTree>
    <p:extLst>
      <p:ext uri="{BB962C8B-B14F-4D97-AF65-F5344CB8AC3E}">
        <p14:creationId xmlns:p14="http://schemas.microsoft.com/office/powerpoint/2010/main" val="116799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31</a:t>
            </a:fld>
            <a:endParaRPr lang="en-US" dirty="0"/>
          </a:p>
        </p:txBody>
      </p:sp>
      <p:sp>
        <p:nvSpPr>
          <p:cNvPr id="5" name="Title 4"/>
          <p:cNvSpPr>
            <a:spLocks noGrp="1"/>
          </p:cNvSpPr>
          <p:nvPr>
            <p:ph type="title"/>
          </p:nvPr>
        </p:nvSpPr>
        <p:spPr>
          <a:xfrm>
            <a:off x="641350" y="706289"/>
            <a:ext cx="7293610" cy="387798"/>
          </a:xfrm>
        </p:spPr>
        <p:txBody>
          <a:bodyPr/>
          <a:lstStyle/>
          <a:p>
            <a:r>
              <a:rPr lang="en-US" dirty="0" err="1"/>
              <a:t>Gameplan</a:t>
            </a:r>
            <a:endParaRPr lang="en-US" dirty="0"/>
          </a:p>
        </p:txBody>
      </p:sp>
      <p:pic>
        <p:nvPicPr>
          <p:cNvPr id="8200" name="Picture 8" descr="Adjusting Your Gameplan: Transitioning from One Dream to Your Next Play —  Sidelined 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253" y="1308354"/>
            <a:ext cx="5182441" cy="344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32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p:txBody>
          <a:bodyPr/>
          <a:lstStyle/>
          <a:p>
            <a:endParaRPr lang="en-US"/>
          </a:p>
        </p:txBody>
      </p:sp>
      <p:sp>
        <p:nvSpPr>
          <p:cNvPr id="4" name="Slide Number Placeholder 3"/>
          <p:cNvSpPr>
            <a:spLocks noGrp="1"/>
          </p:cNvSpPr>
          <p:nvPr>
            <p:ph type="sldNum" sz="quarter" idx="19"/>
          </p:nvPr>
        </p:nvSpPr>
        <p:spPr/>
        <p:txBody>
          <a:bodyPr/>
          <a:lstStyle/>
          <a:p>
            <a:fld id="{B6238B5B-F19C-E947-A0BC-87BD7983F871}" type="slidenum">
              <a:rPr lang="en-US" smtClean="0"/>
              <a:pPr/>
              <a:t>32</a:t>
            </a:fld>
            <a:endParaRPr lang="en-US" dirty="0"/>
          </a:p>
        </p:txBody>
      </p:sp>
      <p:sp>
        <p:nvSpPr>
          <p:cNvPr id="5" name="Title 4"/>
          <p:cNvSpPr>
            <a:spLocks noGrp="1"/>
          </p:cNvSpPr>
          <p:nvPr>
            <p:ph type="title"/>
          </p:nvPr>
        </p:nvSpPr>
        <p:spPr/>
        <p:txBody>
          <a:bodyPr/>
          <a:lstStyle/>
          <a:p>
            <a:r>
              <a:rPr lang="en-US" dirty="0"/>
              <a:t>Sample Plan</a:t>
            </a:r>
          </a:p>
        </p:txBody>
      </p:sp>
      <p:sp>
        <p:nvSpPr>
          <p:cNvPr id="6" name="Text Placeholder 5"/>
          <p:cNvSpPr>
            <a:spLocks noGrp="1"/>
          </p:cNvSpPr>
          <p:nvPr>
            <p:ph type="body" sz="quarter" idx="20"/>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55612840"/>
              </p:ext>
            </p:extLst>
          </p:nvPr>
        </p:nvGraphicFramePr>
        <p:xfrm>
          <a:off x="465419" y="1199902"/>
          <a:ext cx="8103229" cy="3523037"/>
        </p:xfrm>
        <a:graphic>
          <a:graphicData uri="http://schemas.openxmlformats.org/drawingml/2006/table">
            <a:tbl>
              <a:tblPr firstRow="1">
                <a:tableStyleId>{5C22544A-7EE6-4342-B048-85BDC9FD1C3A}</a:tableStyleId>
              </a:tblPr>
              <a:tblGrid>
                <a:gridCol w="251130">
                  <a:extLst>
                    <a:ext uri="{9D8B030D-6E8A-4147-A177-3AD203B41FA5}">
                      <a16:colId xmlns:a16="http://schemas.microsoft.com/office/drawing/2014/main" val="1989255893"/>
                    </a:ext>
                  </a:extLst>
                </a:gridCol>
                <a:gridCol w="1748703">
                  <a:extLst>
                    <a:ext uri="{9D8B030D-6E8A-4147-A177-3AD203B41FA5}">
                      <a16:colId xmlns:a16="http://schemas.microsoft.com/office/drawing/2014/main" val="622098524"/>
                    </a:ext>
                  </a:extLst>
                </a:gridCol>
                <a:gridCol w="4875634">
                  <a:extLst>
                    <a:ext uri="{9D8B030D-6E8A-4147-A177-3AD203B41FA5}">
                      <a16:colId xmlns:a16="http://schemas.microsoft.com/office/drawing/2014/main" val="3381353125"/>
                    </a:ext>
                  </a:extLst>
                </a:gridCol>
                <a:gridCol w="1227762">
                  <a:extLst>
                    <a:ext uri="{9D8B030D-6E8A-4147-A177-3AD203B41FA5}">
                      <a16:colId xmlns:a16="http://schemas.microsoft.com/office/drawing/2014/main" val="144642148"/>
                    </a:ext>
                  </a:extLst>
                </a:gridCol>
              </a:tblGrid>
              <a:tr h="135465">
                <a:tc gridSpan="2">
                  <a:txBody>
                    <a:bodyPr/>
                    <a:lstStyle/>
                    <a:p>
                      <a:pPr algn="l" fontAlgn="b"/>
                      <a:r>
                        <a:rPr lang="en-US" sz="1200" b="1" u="none" strike="noStrike" dirty="0">
                          <a:effectLst/>
                        </a:rPr>
                        <a:t>Element</a:t>
                      </a:r>
                      <a:endParaRPr lang="en-US" sz="1200" b="1" i="0" u="none" strike="noStrike" dirty="0">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b="1" u="none" strike="noStrike" dirty="0">
                          <a:effectLst/>
                        </a:rPr>
                        <a:t>Responsible Party</a:t>
                      </a:r>
                      <a:endParaRPr lang="en-US" sz="1200" b="1"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b="1" u="none" strike="noStrike" dirty="0">
                          <a:effectLst/>
                        </a:rPr>
                        <a:t>Due Date</a:t>
                      </a:r>
                      <a:endParaRPr lang="en-US" sz="1200" b="1" i="0" u="none" strike="noStrike" dirty="0">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1518380360"/>
                  </a:ext>
                </a:extLst>
              </a:tr>
              <a:tr h="175983">
                <a:tc gridSpan="2">
                  <a:txBody>
                    <a:bodyPr/>
                    <a:lstStyle/>
                    <a:p>
                      <a:pPr algn="l" fontAlgn="b"/>
                      <a:r>
                        <a:rPr lang="en-US" sz="1200" u="none" strike="noStrike">
                          <a:effectLst/>
                        </a:rPr>
                        <a:t>Performance Sites</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Dept. Administrator, with input from Proj Coord/PI</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12</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2001805349"/>
                  </a:ext>
                </a:extLst>
              </a:tr>
              <a:tr h="135465">
                <a:tc gridSpan="2">
                  <a:txBody>
                    <a:bodyPr/>
                    <a:lstStyle/>
                    <a:p>
                      <a:pPr algn="l" fontAlgn="b"/>
                      <a:r>
                        <a:rPr lang="en-US" sz="1200" u="none" strike="noStrike">
                          <a:effectLst/>
                        </a:rPr>
                        <a:t>Key Personnel</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Project Coord. with input from PI</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12</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2410609174"/>
                  </a:ext>
                </a:extLst>
              </a:tr>
              <a:tr h="135465">
                <a:tc gridSpan="2">
                  <a:txBody>
                    <a:bodyPr/>
                    <a:lstStyle/>
                    <a:p>
                      <a:pPr algn="l" fontAlgn="b"/>
                      <a:r>
                        <a:rPr lang="en-US" sz="1200" u="none" strike="noStrike">
                          <a:effectLst/>
                        </a:rPr>
                        <a:t>Budget</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Dept Administrator and PI</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13</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2876700660"/>
                  </a:ext>
                </a:extLst>
              </a:tr>
              <a:tr h="156249">
                <a:tc gridSpan="2">
                  <a:txBody>
                    <a:bodyPr/>
                    <a:lstStyle/>
                    <a:p>
                      <a:pPr algn="l" fontAlgn="b"/>
                      <a:r>
                        <a:rPr lang="en-US" sz="1200" u="none" strike="noStrike" dirty="0">
                          <a:effectLst/>
                        </a:rPr>
                        <a:t>Draft Subaward docs</a:t>
                      </a:r>
                      <a:endParaRPr lang="en-US" sz="1200" b="0" i="0" u="none" strike="noStrike" dirty="0">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dirty="0" err="1">
                          <a:effectLst/>
                        </a:rPr>
                        <a:t>Dept</a:t>
                      </a:r>
                      <a:r>
                        <a:rPr lang="en-US" sz="1200" u="none" strike="noStrike" dirty="0">
                          <a:effectLst/>
                        </a:rPr>
                        <a:t> Administrator and PI/</a:t>
                      </a:r>
                      <a:r>
                        <a:rPr lang="en-US" sz="1200" u="none" strike="noStrike" dirty="0" err="1">
                          <a:effectLst/>
                        </a:rPr>
                        <a:t>Proj</a:t>
                      </a:r>
                      <a:r>
                        <a:rPr lang="en-US" sz="1200" u="none" strike="noStrike" dirty="0">
                          <a:effectLst/>
                        </a:rPr>
                        <a:t> </a:t>
                      </a:r>
                      <a:r>
                        <a:rPr lang="en-US" sz="1200" u="none" strike="noStrike" dirty="0" err="1">
                          <a:effectLst/>
                        </a:rPr>
                        <a:t>Coord</a:t>
                      </a:r>
                      <a:r>
                        <a:rPr lang="en-US" sz="1200" u="none" strike="noStrike" dirty="0">
                          <a:effectLst/>
                        </a:rPr>
                        <a:t> will send to </a:t>
                      </a:r>
                      <a:r>
                        <a:rPr lang="en-US" sz="1200" u="none" strike="noStrike" dirty="0" err="1">
                          <a:effectLst/>
                        </a:rPr>
                        <a:t>subsite</a:t>
                      </a:r>
                      <a:endParaRPr lang="en-US" sz="1200" b="0"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14</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1470391518"/>
                  </a:ext>
                </a:extLst>
              </a:tr>
              <a:tr h="165238">
                <a:tc gridSpan="2">
                  <a:txBody>
                    <a:bodyPr/>
                    <a:lstStyle/>
                    <a:p>
                      <a:pPr algn="l" fontAlgn="b"/>
                      <a:r>
                        <a:rPr lang="en-US" sz="1200" u="none" strike="noStrike" dirty="0" err="1">
                          <a:effectLst/>
                        </a:rPr>
                        <a:t>Biosketches</a:t>
                      </a:r>
                      <a:endParaRPr lang="en-US" sz="1200" b="0" i="0" u="none" strike="noStrike" dirty="0">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dirty="0">
                          <a:effectLst/>
                        </a:rPr>
                        <a:t>All</a:t>
                      </a:r>
                      <a:r>
                        <a:rPr lang="en-US" sz="1200" u="none" strike="noStrike" baseline="0" dirty="0">
                          <a:effectLst/>
                        </a:rPr>
                        <a:t> Key Personnel </a:t>
                      </a:r>
                      <a:r>
                        <a:rPr lang="en-US" sz="1200" u="none" strike="noStrike" dirty="0">
                          <a:effectLst/>
                        </a:rPr>
                        <a:t>create their own</a:t>
                      </a:r>
                      <a:endParaRPr lang="en-US" sz="1200" b="0"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20</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3800461072"/>
                  </a:ext>
                </a:extLst>
              </a:tr>
              <a:tr h="135465">
                <a:tc gridSpan="2">
                  <a:txBody>
                    <a:bodyPr/>
                    <a:lstStyle/>
                    <a:p>
                      <a:pPr algn="l" fontAlgn="b"/>
                      <a:r>
                        <a:rPr lang="en-US" sz="1200" u="none" strike="noStrike" dirty="0">
                          <a:effectLst/>
                        </a:rPr>
                        <a:t>Budget Justification</a:t>
                      </a:r>
                      <a:endParaRPr lang="en-US" sz="1200" b="0" i="0" u="none" strike="noStrike" dirty="0">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dirty="0" err="1">
                          <a:effectLst/>
                        </a:rPr>
                        <a:t>Dept</a:t>
                      </a:r>
                      <a:r>
                        <a:rPr lang="en-US" sz="1200" u="none" strike="noStrike" dirty="0">
                          <a:effectLst/>
                        </a:rPr>
                        <a:t> Administrator and PI</a:t>
                      </a:r>
                      <a:endParaRPr lang="en-US" sz="1200" b="0"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2005680329"/>
                  </a:ext>
                </a:extLst>
              </a:tr>
              <a:tr h="177338">
                <a:tc gridSpan="2">
                  <a:txBody>
                    <a:bodyPr/>
                    <a:lstStyle/>
                    <a:p>
                      <a:pPr algn="l" fontAlgn="b"/>
                      <a:r>
                        <a:rPr lang="en-US" sz="1200" u="none" strike="noStrike" dirty="0">
                          <a:effectLst/>
                        </a:rPr>
                        <a:t>Final Subaward docs</a:t>
                      </a:r>
                      <a:endParaRPr lang="en-US" sz="1200" b="0" i="0" u="none" strike="noStrike" dirty="0">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Sub will obtain sub AO approval and return final, signed version</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3605218029"/>
                  </a:ext>
                </a:extLst>
              </a:tr>
              <a:tr h="135465">
                <a:tc gridSpan="2">
                  <a:txBody>
                    <a:bodyPr/>
                    <a:lstStyle/>
                    <a:p>
                      <a:pPr algn="l" fontAlgn="b"/>
                      <a:r>
                        <a:rPr lang="en-US" sz="1200" u="none" strike="noStrike">
                          <a:effectLst/>
                        </a:rPr>
                        <a:t>Human Subjects</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dirty="0">
                          <a:effectLst/>
                        </a:rPr>
                        <a:t>PI and </a:t>
                      </a:r>
                      <a:r>
                        <a:rPr lang="en-US" sz="1200" u="none" strike="noStrike" dirty="0" err="1">
                          <a:effectLst/>
                        </a:rPr>
                        <a:t>Proj</a:t>
                      </a:r>
                      <a:r>
                        <a:rPr lang="en-US" sz="1200" u="none" strike="noStrike" dirty="0">
                          <a:effectLst/>
                        </a:rPr>
                        <a:t> </a:t>
                      </a:r>
                      <a:r>
                        <a:rPr lang="en-US" sz="1200" u="none" strike="noStrike" dirty="0" err="1">
                          <a:effectLst/>
                        </a:rPr>
                        <a:t>Coord</a:t>
                      </a:r>
                      <a:endParaRPr lang="en-US" sz="1200" b="0"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414811113"/>
                  </a:ext>
                </a:extLst>
              </a:tr>
              <a:tr h="135465">
                <a:tc gridSpan="2">
                  <a:txBody>
                    <a:bodyPr/>
                    <a:lstStyle/>
                    <a:p>
                      <a:pPr algn="l" fontAlgn="b"/>
                      <a:r>
                        <a:rPr lang="en-US" sz="1200" u="none" strike="noStrike">
                          <a:effectLst/>
                        </a:rPr>
                        <a:t>Research Plan</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dirty="0">
                          <a:effectLst/>
                        </a:rPr>
                        <a:t>PI</a:t>
                      </a:r>
                      <a:endParaRPr lang="en-US" sz="1200" b="0"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273414539"/>
                  </a:ext>
                </a:extLst>
              </a:tr>
              <a:tr h="135465">
                <a:tc>
                  <a:txBody>
                    <a:bodyPr/>
                    <a:lstStyle/>
                    <a:p>
                      <a:pPr algn="l" fontAlgn="b"/>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Specific Aims</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PI</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3793703726"/>
                  </a:ext>
                </a:extLst>
              </a:tr>
              <a:tr h="135465">
                <a:tc>
                  <a:txBody>
                    <a:bodyPr/>
                    <a:lstStyle/>
                    <a:p>
                      <a:pPr algn="l" fontAlgn="b"/>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Research Strategy</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PI and Co-I's</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1951309035"/>
                  </a:ext>
                </a:extLst>
              </a:tr>
              <a:tr h="166203">
                <a:tc>
                  <a:txBody>
                    <a:bodyPr/>
                    <a:lstStyle/>
                    <a:p>
                      <a:pPr algn="l" fontAlgn="b"/>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Resource Sharing Plan</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PI and Co-I's</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1638973880"/>
                  </a:ext>
                </a:extLst>
              </a:tr>
              <a:tr h="135465">
                <a:tc>
                  <a:txBody>
                    <a:bodyPr/>
                    <a:lstStyle/>
                    <a:p>
                      <a:pPr algn="l" fontAlgn="b"/>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b="0" i="0" u="none" strike="noStrike" dirty="0">
                          <a:solidFill>
                            <a:schemeClr val="dk1"/>
                          </a:solidFill>
                          <a:effectLst/>
                          <a:latin typeface="+mn-lt"/>
                        </a:rPr>
                        <a:t>Facilities</a:t>
                      </a:r>
                      <a:r>
                        <a:rPr lang="en-US" sz="1200" b="0" i="0" u="none" strike="noStrike" baseline="0" dirty="0">
                          <a:solidFill>
                            <a:schemeClr val="dk1"/>
                          </a:solidFill>
                          <a:effectLst/>
                          <a:latin typeface="+mn-lt"/>
                        </a:rPr>
                        <a:t> and Resources</a:t>
                      </a:r>
                      <a:endParaRPr lang="en-US" sz="1200" b="0"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dirty="0">
                          <a:effectLst/>
                        </a:rPr>
                        <a:t>Dept. Administrator and </a:t>
                      </a:r>
                      <a:r>
                        <a:rPr lang="en-US" sz="1200" u="none" strike="noStrike" dirty="0" err="1">
                          <a:effectLst/>
                        </a:rPr>
                        <a:t>Proj</a:t>
                      </a:r>
                      <a:r>
                        <a:rPr lang="en-US" sz="1200" u="none" strike="noStrike" dirty="0">
                          <a:effectLst/>
                        </a:rPr>
                        <a:t>. Coordinator</a:t>
                      </a:r>
                      <a:endParaRPr lang="en-US" sz="1200" b="0" i="0" u="none" strike="noStrike" dirty="0">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1423967664"/>
                  </a:ext>
                </a:extLst>
              </a:tr>
              <a:tr h="137479">
                <a:tc>
                  <a:txBody>
                    <a:bodyPr/>
                    <a:lstStyle/>
                    <a:p>
                      <a:pPr algn="l" fontAlgn="b"/>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Letters of Support</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Proj Coord will seek LOS from all sites</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1-26</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2340289796"/>
                  </a:ext>
                </a:extLst>
              </a:tr>
              <a:tr h="135465">
                <a:tc gridSpan="2">
                  <a:txBody>
                    <a:bodyPr/>
                    <a:lstStyle/>
                    <a:p>
                      <a:pPr algn="l" fontAlgn="b"/>
                      <a:r>
                        <a:rPr lang="en-US" sz="1200" u="none" strike="noStrike">
                          <a:effectLst/>
                        </a:rPr>
                        <a:t>Cover Page</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Dept. Administrator</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26-28</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1303329353"/>
                  </a:ext>
                </a:extLst>
              </a:tr>
              <a:tr h="121197">
                <a:tc gridSpan="2">
                  <a:txBody>
                    <a:bodyPr/>
                    <a:lstStyle/>
                    <a:p>
                      <a:pPr algn="l" fontAlgn="b"/>
                      <a:r>
                        <a:rPr lang="en-US" sz="1200" u="none" strike="noStrike">
                          <a:effectLst/>
                        </a:rPr>
                        <a:t>Internal Forms</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Dept. Administrator (will obtain signatures from PI and Co-I's)</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26-28</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3645248134"/>
                  </a:ext>
                </a:extLst>
              </a:tr>
              <a:tr h="135465">
                <a:tc gridSpan="2">
                  <a:txBody>
                    <a:bodyPr/>
                    <a:lstStyle/>
                    <a:p>
                      <a:pPr algn="l" fontAlgn="b"/>
                      <a:r>
                        <a:rPr lang="en-US" sz="1200" u="none" strike="noStrike">
                          <a:effectLst/>
                        </a:rPr>
                        <a:t>Submission to AO </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Dept. Administrator</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a:effectLst/>
                        </a:rPr>
                        <a:t>Sep 28</a:t>
                      </a:r>
                      <a:endParaRPr lang="en-US" sz="1200" b="0" i="0" u="none" strike="noStrike">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760520678"/>
                  </a:ext>
                </a:extLst>
              </a:tr>
              <a:tr h="135465">
                <a:tc gridSpan="2">
                  <a:txBody>
                    <a:bodyPr/>
                    <a:lstStyle/>
                    <a:p>
                      <a:pPr algn="l" fontAlgn="b"/>
                      <a:r>
                        <a:rPr lang="en-US" sz="1200" u="none" strike="noStrike">
                          <a:effectLst/>
                        </a:rPr>
                        <a:t>Submission to Sponsor</a:t>
                      </a:r>
                      <a:endParaRPr lang="en-US" sz="1200" b="0" i="0" u="none" strike="noStrike">
                        <a:solidFill>
                          <a:srgbClr val="000000"/>
                        </a:solidFill>
                        <a:effectLst/>
                        <a:latin typeface="Calibri" panose="020F0502020204030204" pitchFamily="34" charset="0"/>
                      </a:endParaRPr>
                    </a:p>
                  </a:txBody>
                  <a:tcPr marL="2543" marR="2543" marT="2543" marB="0" anchor="b"/>
                </a:tc>
                <a:tc hMerge="1">
                  <a:txBody>
                    <a:bodyPr/>
                    <a:lstStyle/>
                    <a:p>
                      <a:endParaRPr lang="en-US"/>
                    </a:p>
                  </a:txBody>
                  <a:tcPr/>
                </a:tc>
                <a:tc>
                  <a:txBody>
                    <a:bodyPr/>
                    <a:lstStyle/>
                    <a:p>
                      <a:pPr algn="l" fontAlgn="b"/>
                      <a:r>
                        <a:rPr lang="en-US" sz="1200" u="none" strike="noStrike">
                          <a:effectLst/>
                        </a:rPr>
                        <a:t>AO</a:t>
                      </a:r>
                      <a:endParaRPr lang="en-US" sz="1200" b="0" i="0" u="none" strike="noStrike">
                        <a:solidFill>
                          <a:srgbClr val="000000"/>
                        </a:solidFill>
                        <a:effectLst/>
                        <a:latin typeface="Calibri" panose="020F0502020204030204" pitchFamily="34" charset="0"/>
                      </a:endParaRPr>
                    </a:p>
                  </a:txBody>
                  <a:tcPr marL="2543" marR="2543" marT="2543" marB="0" anchor="b"/>
                </a:tc>
                <a:tc>
                  <a:txBody>
                    <a:bodyPr/>
                    <a:lstStyle/>
                    <a:p>
                      <a:pPr algn="l" fontAlgn="b"/>
                      <a:r>
                        <a:rPr lang="en-US" sz="1200" u="none" strike="noStrike" dirty="0">
                          <a:effectLst/>
                        </a:rPr>
                        <a:t>Oct 5</a:t>
                      </a:r>
                      <a:endParaRPr lang="en-US" sz="1200" b="0" i="0" u="none" strike="noStrike" dirty="0">
                        <a:solidFill>
                          <a:srgbClr val="000000"/>
                        </a:solidFill>
                        <a:effectLst/>
                        <a:latin typeface="Calibri" panose="020F0502020204030204" pitchFamily="34" charset="0"/>
                      </a:endParaRPr>
                    </a:p>
                  </a:txBody>
                  <a:tcPr marL="2543" marR="2543" marT="2543" marB="0" anchor="b"/>
                </a:tc>
                <a:extLst>
                  <a:ext uri="{0D108BD9-81ED-4DB2-BD59-A6C34878D82A}">
                    <a16:rowId xmlns:a16="http://schemas.microsoft.com/office/drawing/2014/main" val="4075121773"/>
                  </a:ext>
                </a:extLst>
              </a:tr>
            </a:tbl>
          </a:graphicData>
        </a:graphic>
      </p:graphicFrame>
      <p:sp>
        <p:nvSpPr>
          <p:cNvPr id="8" name="Chevron 7"/>
          <p:cNvSpPr/>
          <p:nvPr/>
        </p:nvSpPr>
        <p:spPr>
          <a:xfrm>
            <a:off x="236375" y="2510556"/>
            <a:ext cx="199053" cy="1244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236374" y="2150420"/>
            <a:ext cx="199053" cy="1244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231197" y="2719562"/>
            <a:ext cx="199053" cy="1244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365603" y="4023328"/>
            <a:ext cx="3513221" cy="715581"/>
          </a:xfrm>
          <a:prstGeom prst="rect">
            <a:avLst/>
          </a:prstGeom>
          <a:solidFill>
            <a:schemeClr val="accent5">
              <a:lumMod val="40000"/>
              <a:lumOff val="60000"/>
            </a:schemeClr>
          </a:solidFill>
          <a:ln w="19050">
            <a:solidFill>
              <a:schemeClr val="accent6">
                <a:lumMod val="90000"/>
                <a:lumOff val="10000"/>
              </a:schemeClr>
            </a:solidFill>
          </a:ln>
        </p:spPr>
        <p:txBody>
          <a:bodyPr wrap="square" rtlCol="0">
            <a:spAutoFit/>
          </a:bodyPr>
          <a:lstStyle/>
          <a:p>
            <a:r>
              <a:rPr lang="en-US" dirty="0"/>
              <a:t>Build in extra time for review and feedback</a:t>
            </a:r>
          </a:p>
          <a:p>
            <a:r>
              <a:rPr lang="en-US" dirty="0"/>
              <a:t>Don’t forget to allow for holidays</a:t>
            </a:r>
          </a:p>
          <a:p>
            <a:r>
              <a:rPr lang="en-US" dirty="0"/>
              <a:t>Assume people will be late</a:t>
            </a:r>
          </a:p>
        </p:txBody>
      </p:sp>
    </p:spTree>
    <p:extLst>
      <p:ext uri="{BB962C8B-B14F-4D97-AF65-F5344CB8AC3E}">
        <p14:creationId xmlns:p14="http://schemas.microsoft.com/office/powerpoint/2010/main" val="279267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1"/>
          </p:nvPr>
        </p:nvSpPr>
        <p:spPr/>
        <p:txBody>
          <a:bodyPr/>
          <a:lstStyle/>
          <a:p>
            <a:fld id="{4005FD34-7D5E-6A4C-B563-FA008C4FF639}" type="datetime4">
              <a:rPr lang="en-US" smtClean="0"/>
              <a:t>September 22, 2022</a:t>
            </a:fld>
            <a:endParaRPr lang="en-US" dirty="0"/>
          </a:p>
        </p:txBody>
      </p:sp>
      <p:sp>
        <p:nvSpPr>
          <p:cNvPr id="3" name="Slide Number Placeholder 2"/>
          <p:cNvSpPr>
            <a:spLocks noGrp="1"/>
          </p:cNvSpPr>
          <p:nvPr>
            <p:ph type="sldNum" sz="quarter" idx="22"/>
          </p:nvPr>
        </p:nvSpPr>
        <p:spPr/>
        <p:txBody>
          <a:bodyPr/>
          <a:lstStyle/>
          <a:p>
            <a:fld id="{BD59DAAA-0634-FC41-A826-8BC222AF9A3E}" type="slidenum">
              <a:rPr lang="en-US" smtClean="0"/>
              <a:pPr/>
              <a:t>33</a:t>
            </a:fld>
            <a:endParaRPr lang="en-US" dirty="0"/>
          </a:p>
        </p:txBody>
      </p:sp>
      <p:sp>
        <p:nvSpPr>
          <p:cNvPr id="4" name="Text Placeholder 3"/>
          <p:cNvSpPr>
            <a:spLocks noGrp="1"/>
          </p:cNvSpPr>
          <p:nvPr>
            <p:ph type="body" sz="quarter" idx="23"/>
          </p:nvPr>
        </p:nvSpPr>
        <p:spPr/>
        <p:txBody>
          <a:bodyPr/>
          <a:lstStyle/>
          <a:p>
            <a:endParaRPr lang="en-US"/>
          </a:p>
        </p:txBody>
      </p:sp>
      <p:pic>
        <p:nvPicPr>
          <p:cNvPr id="1028" name="Picture 4" descr="Drinking from a fire hose. – Unlock happ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48" y="556780"/>
            <a:ext cx="7430704" cy="4179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007738">
            <a:off x="1312330" y="3153181"/>
            <a:ext cx="4126982" cy="707886"/>
          </a:xfrm>
          <a:prstGeom prst="rect">
            <a:avLst/>
          </a:prstGeom>
          <a:noFill/>
        </p:spPr>
        <p:txBody>
          <a:bodyPr wrap="squar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INFORMATION</a:t>
            </a:r>
          </a:p>
        </p:txBody>
      </p:sp>
    </p:spTree>
    <p:extLst>
      <p:ext uri="{BB962C8B-B14F-4D97-AF65-F5344CB8AC3E}">
        <p14:creationId xmlns:p14="http://schemas.microsoft.com/office/powerpoint/2010/main" val="376500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257512"/>
            <a:ext cx="8069366" cy="3252172"/>
          </a:xfrm>
        </p:spPr>
        <p:txBody>
          <a:bodyPr/>
          <a:lstStyle/>
          <a:p>
            <a:pPr marL="285750" indent="-285750">
              <a:buFont typeface="Arial" panose="020B0604020202020204" pitchFamily="34" charset="0"/>
              <a:buChar char="•"/>
            </a:pPr>
            <a:r>
              <a:rPr lang="en-US" b="1" dirty="0"/>
              <a:t>Proposal Intake Form</a:t>
            </a:r>
          </a:p>
          <a:p>
            <a:pPr marL="733806" lvl="1" indent="-285750">
              <a:buFont typeface="Courier New" panose="02070309020205020404" pitchFamily="49" charset="0"/>
              <a:buChar char="o"/>
            </a:pPr>
            <a:r>
              <a:rPr lang="en-US" dirty="0"/>
              <a:t>Department-specific; due to </a:t>
            </a:r>
            <a:r>
              <a:rPr lang="en-US" dirty="0" err="1"/>
              <a:t>Dept</a:t>
            </a:r>
            <a:r>
              <a:rPr lang="en-US" dirty="0"/>
              <a:t> Admin at the start of pre-proposal process</a:t>
            </a:r>
          </a:p>
          <a:p>
            <a:pPr marL="733806" lvl="1" indent="-285750">
              <a:buFont typeface="Courier New" panose="02070309020205020404" pitchFamily="49" charset="0"/>
              <a:buChar char="o"/>
            </a:pPr>
            <a:r>
              <a:rPr lang="en-US" dirty="0"/>
              <a:t>Gathers basic data for planning purposes</a:t>
            </a:r>
          </a:p>
          <a:p>
            <a:pPr marL="285750" indent="-285750">
              <a:buFont typeface="Arial" panose="020B0604020202020204" pitchFamily="34" charset="0"/>
              <a:buChar char="•"/>
            </a:pPr>
            <a:r>
              <a:rPr lang="en-US" b="1" dirty="0"/>
              <a:t>Central Office Extramural Proposal Approval Form</a:t>
            </a:r>
            <a:r>
              <a:rPr lang="en-US" dirty="0"/>
              <a:t> (UCLA </a:t>
            </a:r>
            <a:r>
              <a:rPr lang="en-US" dirty="0">
                <a:hlinkClick r:id="rId2"/>
              </a:rPr>
              <a:t>EPASS</a:t>
            </a:r>
            <a:r>
              <a:rPr lang="en-US" dirty="0"/>
              <a:t>)</a:t>
            </a:r>
          </a:p>
          <a:p>
            <a:pPr marL="733806" lvl="1" indent="-285750">
              <a:buFont typeface="Courier New" panose="02070309020205020404" pitchFamily="49" charset="0"/>
              <a:buChar char="o"/>
            </a:pPr>
            <a:r>
              <a:rPr lang="en-US" dirty="0"/>
              <a:t>Submitted by </a:t>
            </a:r>
            <a:r>
              <a:rPr lang="en-US" dirty="0" err="1"/>
              <a:t>Dept</a:t>
            </a:r>
            <a:r>
              <a:rPr lang="en-US" dirty="0"/>
              <a:t> Admin to Central Office, gathers info to ensure proper approvals/certifications are in place</a:t>
            </a:r>
          </a:p>
          <a:p>
            <a:pPr marL="733806" lvl="1" indent="-285750">
              <a:buFont typeface="Courier New" panose="02070309020205020404" pitchFamily="49" charset="0"/>
              <a:buChar char="o"/>
            </a:pPr>
            <a:r>
              <a:rPr lang="en-US" dirty="0"/>
              <a:t>Used for institution-wide tracking and record-keeping</a:t>
            </a:r>
          </a:p>
          <a:p>
            <a:pPr marL="733806" lvl="1" indent="-285750">
              <a:buFont typeface="Courier New" panose="02070309020205020404" pitchFamily="49" charset="0"/>
              <a:buChar char="o"/>
            </a:pPr>
            <a:r>
              <a:rPr lang="en-US" dirty="0"/>
              <a:t>Requires sign-off by PI and Chair/Dean</a:t>
            </a:r>
          </a:p>
          <a:p>
            <a:pPr marL="285750" indent="-285750">
              <a:buFont typeface="Arial" panose="020B0604020202020204" pitchFamily="34" charset="0"/>
              <a:buChar char="•"/>
            </a:pPr>
            <a:r>
              <a:rPr lang="en-US" b="1" dirty="0"/>
              <a:t>Conflict of Interest Forms </a:t>
            </a:r>
            <a:r>
              <a:rPr lang="en-US" dirty="0"/>
              <a:t>(must be signed by all Key Personnel at your site)</a:t>
            </a:r>
            <a:endParaRPr lang="en-US" b="1" dirty="0"/>
          </a:p>
          <a:p>
            <a:pPr marL="733806" lvl="1" indent="-285750"/>
            <a:r>
              <a:rPr lang="en-US" dirty="0"/>
              <a:t>Federal PHS Sponsor/Prime: PHS Disclosures are required (UCLA: </a:t>
            </a:r>
            <a:r>
              <a:rPr lang="en-US" dirty="0">
                <a:hlinkClick r:id="rId3"/>
              </a:rPr>
              <a:t>eDGE</a:t>
            </a:r>
            <a:r>
              <a:rPr lang="en-US" dirty="0"/>
              <a:t>)</a:t>
            </a:r>
          </a:p>
          <a:p>
            <a:pPr marL="733806" lvl="1" indent="-285750"/>
            <a:r>
              <a:rPr lang="en-US" dirty="0"/>
              <a:t>Federal non-PHS, CIRM, or UC RGPO/UCOP Sponsor/Prime: </a:t>
            </a:r>
            <a:r>
              <a:rPr lang="en-US" dirty="0">
                <a:hlinkClick r:id="rId4"/>
              </a:rPr>
              <a:t>740 and </a:t>
            </a:r>
            <a:r>
              <a:rPr lang="en-US" dirty="0" err="1">
                <a:hlinkClick r:id="rId4"/>
              </a:rPr>
              <a:t>Suppl</a:t>
            </a:r>
            <a:r>
              <a:rPr lang="en-US" dirty="0">
                <a:hlinkClick r:id="rId4"/>
              </a:rPr>
              <a:t> 740 Form</a:t>
            </a:r>
            <a:endParaRPr lang="en-US" dirty="0"/>
          </a:p>
          <a:p>
            <a:pPr marL="733806" lvl="1" indent="-285750"/>
            <a:r>
              <a:rPr lang="en-US" dirty="0"/>
              <a:t>Non-Government Sponsor/Prime: </a:t>
            </a:r>
            <a:r>
              <a:rPr lang="en-US" dirty="0">
                <a:hlinkClick r:id="rId4"/>
              </a:rPr>
              <a:t>700U and 700u Addendum</a:t>
            </a:r>
            <a:endParaRPr lang="en-US" dirty="0"/>
          </a:p>
          <a:p>
            <a:pPr marL="733806" lvl="1" indent="-285750"/>
            <a:r>
              <a:rPr lang="en-US" dirty="0"/>
              <a:t>Exemptions: non-profit, tax-exempt educational institutions and </a:t>
            </a:r>
            <a:r>
              <a:rPr lang="en-US" dirty="0">
                <a:hlinkClick r:id="rId5"/>
              </a:rPr>
              <a:t>Exempt Organizations</a:t>
            </a:r>
            <a:endParaRPr lang="en-US"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34</a:t>
            </a:fld>
            <a:endParaRPr lang="en-US" dirty="0"/>
          </a:p>
        </p:txBody>
      </p:sp>
      <p:sp>
        <p:nvSpPr>
          <p:cNvPr id="5" name="Title 4"/>
          <p:cNvSpPr>
            <a:spLocks noGrp="1"/>
          </p:cNvSpPr>
          <p:nvPr>
            <p:ph type="title"/>
          </p:nvPr>
        </p:nvSpPr>
        <p:spPr/>
        <p:txBody>
          <a:bodyPr/>
          <a:lstStyle/>
          <a:p>
            <a:r>
              <a:rPr lang="en-US" dirty="0"/>
              <a:t>Internal forms</a:t>
            </a:r>
          </a:p>
        </p:txBody>
      </p:sp>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403367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333145"/>
            <a:ext cx="7772400" cy="1395254"/>
          </a:xfrm>
        </p:spPr>
        <p:txBody>
          <a:bodyPr/>
          <a:lstStyle/>
          <a:p>
            <a:pPr algn="ctr"/>
            <a:r>
              <a:rPr lang="en-US" sz="2800" dirty="0">
                <a:solidFill>
                  <a:srgbClr val="FF0000"/>
                </a:solidFill>
              </a:rPr>
              <a:t>You are NEVER authorized to submit a proposal without approval from an Authorized Official</a:t>
            </a:r>
          </a:p>
          <a:p>
            <a:pPr algn="ctr"/>
            <a:endParaRPr lang="en-US" sz="2800" dirty="0">
              <a:solidFill>
                <a:srgbClr val="FF0000"/>
              </a:solidFill>
            </a:endParaRPr>
          </a:p>
        </p:txBody>
      </p:sp>
      <p:sp>
        <p:nvSpPr>
          <p:cNvPr id="4" name="Slide Number Placeholder 3"/>
          <p:cNvSpPr>
            <a:spLocks noGrp="1"/>
          </p:cNvSpPr>
          <p:nvPr>
            <p:ph type="sldNum" sz="quarter" idx="19"/>
          </p:nvPr>
        </p:nvSpPr>
        <p:spPr/>
        <p:txBody>
          <a:bodyPr/>
          <a:lstStyle/>
          <a:p>
            <a:fld id="{B6238B5B-F19C-E947-A0BC-87BD7983F871}" type="slidenum">
              <a:rPr lang="en-US" smtClean="0"/>
              <a:pPr/>
              <a:t>35</a:t>
            </a:fld>
            <a:endParaRPr lang="en-US" dirty="0"/>
          </a:p>
        </p:txBody>
      </p:sp>
      <p:sp>
        <p:nvSpPr>
          <p:cNvPr id="5" name="Title 4"/>
          <p:cNvSpPr>
            <a:spLocks noGrp="1"/>
          </p:cNvSpPr>
          <p:nvPr>
            <p:ph type="title"/>
          </p:nvPr>
        </p:nvSpPr>
        <p:spPr/>
        <p:txBody>
          <a:bodyPr/>
          <a:lstStyle/>
          <a:p>
            <a:r>
              <a:rPr lang="en-US" dirty="0"/>
              <a:t>Submission</a:t>
            </a:r>
          </a:p>
        </p:txBody>
      </p:sp>
      <p:pic>
        <p:nvPicPr>
          <p:cNvPr id="1028" name="Picture 4" descr="Door Stop Sign I Wandering Devices I Alzstore"/>
          <p:cNvPicPr>
            <a:picLocks noChangeAspect="1" noChangeArrowheads="1"/>
          </p:cNvPicPr>
          <p:nvPr/>
        </p:nvPicPr>
        <p:blipFill rotWithShape="1">
          <a:blip r:embed="rId2">
            <a:extLst>
              <a:ext uri="{28A0092B-C50C-407E-A947-70E740481C1C}">
                <a14:useLocalDpi xmlns:a14="http://schemas.microsoft.com/office/drawing/2010/main" val="0"/>
              </a:ext>
            </a:extLst>
          </a:blip>
          <a:srcRect t="13230" b="13707"/>
          <a:stretch/>
        </p:blipFill>
        <p:spPr bwMode="auto">
          <a:xfrm>
            <a:off x="2931207" y="2264636"/>
            <a:ext cx="3181437" cy="232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36</a:t>
            </a:fld>
            <a:endParaRPr lang="en-US" dirty="0"/>
          </a:p>
        </p:txBody>
      </p:sp>
      <p:sp>
        <p:nvSpPr>
          <p:cNvPr id="5" name="Title 4"/>
          <p:cNvSpPr>
            <a:spLocks noGrp="1"/>
          </p:cNvSpPr>
          <p:nvPr>
            <p:ph type="title"/>
          </p:nvPr>
        </p:nvSpPr>
        <p:spPr/>
        <p:txBody>
          <a:bodyPr/>
          <a:lstStyle/>
          <a:p>
            <a:r>
              <a:rPr lang="en-US" dirty="0"/>
              <a:t>Submission</a:t>
            </a:r>
          </a:p>
        </p:txBody>
      </p:sp>
      <p:graphicFrame>
        <p:nvGraphicFramePr>
          <p:cNvPr id="2" name="Table 1"/>
          <p:cNvGraphicFramePr>
            <a:graphicFrameLocks noGrp="1"/>
          </p:cNvGraphicFramePr>
          <p:nvPr>
            <p:extLst>
              <p:ext uri="{D42A27DB-BD31-4B8C-83A1-F6EECF244321}">
                <p14:modId xmlns:p14="http://schemas.microsoft.com/office/powerpoint/2010/main" val="2747756753"/>
              </p:ext>
            </p:extLst>
          </p:nvPr>
        </p:nvGraphicFramePr>
        <p:xfrm>
          <a:off x="640078" y="2123008"/>
          <a:ext cx="6652452" cy="1112520"/>
        </p:xfrm>
        <a:graphic>
          <a:graphicData uri="http://schemas.openxmlformats.org/drawingml/2006/table">
            <a:tbl>
              <a:tblPr firstRow="1" bandRow="1">
                <a:tableStyleId>{5C22544A-7EE6-4342-B048-85BDC9FD1C3A}</a:tableStyleId>
              </a:tblPr>
              <a:tblGrid>
                <a:gridCol w="2344947">
                  <a:extLst>
                    <a:ext uri="{9D8B030D-6E8A-4147-A177-3AD203B41FA5}">
                      <a16:colId xmlns:a16="http://schemas.microsoft.com/office/drawing/2014/main" val="1136686204"/>
                    </a:ext>
                  </a:extLst>
                </a:gridCol>
                <a:gridCol w="1466063">
                  <a:extLst>
                    <a:ext uri="{9D8B030D-6E8A-4147-A177-3AD203B41FA5}">
                      <a16:colId xmlns:a16="http://schemas.microsoft.com/office/drawing/2014/main" val="2571818753"/>
                    </a:ext>
                  </a:extLst>
                </a:gridCol>
                <a:gridCol w="1269580">
                  <a:extLst>
                    <a:ext uri="{9D8B030D-6E8A-4147-A177-3AD203B41FA5}">
                      <a16:colId xmlns:a16="http://schemas.microsoft.com/office/drawing/2014/main" val="1517140979"/>
                    </a:ext>
                  </a:extLst>
                </a:gridCol>
                <a:gridCol w="1571862">
                  <a:extLst>
                    <a:ext uri="{9D8B030D-6E8A-4147-A177-3AD203B41FA5}">
                      <a16:colId xmlns:a16="http://schemas.microsoft.com/office/drawing/2014/main" val="843447786"/>
                    </a:ext>
                  </a:extLst>
                </a:gridCol>
              </a:tblGrid>
              <a:tr h="370840">
                <a:tc>
                  <a:txBody>
                    <a:bodyPr/>
                    <a:lstStyle/>
                    <a:p>
                      <a:r>
                        <a:rPr lang="en-US" dirty="0"/>
                        <a:t>Sponsor Type</a:t>
                      </a:r>
                    </a:p>
                  </a:txBody>
                  <a:tcPr/>
                </a:tc>
                <a:tc>
                  <a:txBody>
                    <a:bodyPr/>
                    <a:lstStyle/>
                    <a:p>
                      <a:r>
                        <a:rPr lang="en-US" dirty="0"/>
                        <a:t>Contracts</a:t>
                      </a:r>
                    </a:p>
                  </a:txBody>
                  <a:tcPr/>
                </a:tc>
                <a:tc>
                  <a:txBody>
                    <a:bodyPr/>
                    <a:lstStyle/>
                    <a:p>
                      <a:r>
                        <a:rPr lang="en-US" dirty="0"/>
                        <a:t>Grants</a:t>
                      </a:r>
                    </a:p>
                  </a:txBody>
                  <a:tcPr/>
                </a:tc>
                <a:tc>
                  <a:txBody>
                    <a:bodyPr/>
                    <a:lstStyle/>
                    <a:p>
                      <a:r>
                        <a:rPr lang="en-US" dirty="0"/>
                        <a:t>Clinical Trials</a:t>
                      </a:r>
                    </a:p>
                  </a:txBody>
                  <a:tcPr/>
                </a:tc>
                <a:extLst>
                  <a:ext uri="{0D108BD9-81ED-4DB2-BD59-A6C34878D82A}">
                    <a16:rowId xmlns:a16="http://schemas.microsoft.com/office/drawing/2014/main" val="3099481069"/>
                  </a:ext>
                </a:extLst>
              </a:tr>
              <a:tr h="370840">
                <a:tc>
                  <a:txBody>
                    <a:bodyPr/>
                    <a:lstStyle/>
                    <a:p>
                      <a:r>
                        <a:rPr lang="en-US" dirty="0"/>
                        <a:t>Non-Profit/Government</a:t>
                      </a:r>
                    </a:p>
                  </a:txBody>
                  <a:tcPr/>
                </a:tc>
                <a:tc>
                  <a:txBody>
                    <a:bodyPr/>
                    <a:lstStyle/>
                    <a:p>
                      <a:r>
                        <a:rPr lang="en-US" dirty="0"/>
                        <a:t>OCGA</a:t>
                      </a:r>
                    </a:p>
                  </a:txBody>
                  <a:tcPr/>
                </a:tc>
                <a:tc>
                  <a:txBody>
                    <a:bodyPr/>
                    <a:lstStyle/>
                    <a:p>
                      <a:r>
                        <a:rPr lang="en-US" dirty="0"/>
                        <a:t>OCGA</a:t>
                      </a:r>
                    </a:p>
                  </a:txBody>
                  <a:tcPr/>
                </a:tc>
                <a:tc>
                  <a:txBody>
                    <a:bodyPr/>
                    <a:lstStyle/>
                    <a:p>
                      <a:r>
                        <a:rPr lang="en-US" dirty="0"/>
                        <a:t>OCGA</a:t>
                      </a:r>
                    </a:p>
                  </a:txBody>
                  <a:tcPr/>
                </a:tc>
                <a:extLst>
                  <a:ext uri="{0D108BD9-81ED-4DB2-BD59-A6C34878D82A}">
                    <a16:rowId xmlns:a16="http://schemas.microsoft.com/office/drawing/2014/main" val="1613137681"/>
                  </a:ext>
                </a:extLst>
              </a:tr>
              <a:tr h="370840">
                <a:tc>
                  <a:txBody>
                    <a:bodyPr/>
                    <a:lstStyle/>
                    <a:p>
                      <a:r>
                        <a:rPr lang="en-US" dirty="0"/>
                        <a:t>For-Profit/Industry</a:t>
                      </a:r>
                    </a:p>
                  </a:txBody>
                  <a:tcPr/>
                </a:tc>
                <a:tc>
                  <a:txBody>
                    <a:bodyPr/>
                    <a:lstStyle/>
                    <a:p>
                      <a:r>
                        <a:rPr lang="en-US" dirty="0"/>
                        <a:t>TDG</a:t>
                      </a:r>
                    </a:p>
                  </a:txBody>
                  <a:tcPr/>
                </a:tc>
                <a:tc>
                  <a:txBody>
                    <a:bodyPr/>
                    <a:lstStyle/>
                    <a:p>
                      <a:r>
                        <a:rPr lang="en-US" dirty="0"/>
                        <a:t>TDG</a:t>
                      </a:r>
                    </a:p>
                  </a:txBody>
                  <a:tcPr/>
                </a:tc>
                <a:tc>
                  <a:txBody>
                    <a:bodyPr/>
                    <a:lstStyle/>
                    <a:p>
                      <a:r>
                        <a:rPr lang="en-US" dirty="0"/>
                        <a:t>CTC&amp;SR</a:t>
                      </a:r>
                    </a:p>
                  </a:txBody>
                  <a:tcPr/>
                </a:tc>
                <a:extLst>
                  <a:ext uri="{0D108BD9-81ED-4DB2-BD59-A6C34878D82A}">
                    <a16:rowId xmlns:a16="http://schemas.microsoft.com/office/drawing/2014/main" val="1661645135"/>
                  </a:ext>
                </a:extLst>
              </a:tr>
            </a:tbl>
          </a:graphicData>
        </a:graphic>
      </p:graphicFrame>
      <p:sp>
        <p:nvSpPr>
          <p:cNvPr id="3" name="TextBox 2"/>
          <p:cNvSpPr txBox="1"/>
          <p:nvPr/>
        </p:nvSpPr>
        <p:spPr>
          <a:xfrm>
            <a:off x="578827" y="3235528"/>
            <a:ext cx="7781547" cy="646331"/>
          </a:xfrm>
          <a:prstGeom prst="rect">
            <a:avLst/>
          </a:prstGeom>
          <a:noFill/>
        </p:spPr>
        <p:txBody>
          <a:bodyPr wrap="square" rtlCol="0">
            <a:spAutoFit/>
          </a:bodyPr>
          <a:lstStyle/>
          <a:p>
            <a:r>
              <a:rPr lang="en-US" sz="1200" dirty="0"/>
              <a:t>OCGA: </a:t>
            </a:r>
            <a:r>
              <a:rPr lang="en-US" sz="1200" dirty="0">
                <a:hlinkClick r:id="rId2"/>
              </a:rPr>
              <a:t>Office of Contract &amp; Grant Administration</a:t>
            </a:r>
            <a:endParaRPr lang="en-US" sz="1200" dirty="0"/>
          </a:p>
          <a:p>
            <a:r>
              <a:rPr lang="en-US" sz="1200" dirty="0"/>
              <a:t>TDG: </a:t>
            </a:r>
            <a:r>
              <a:rPr lang="en-US" sz="1200" dirty="0">
                <a:hlinkClick r:id="rId3"/>
              </a:rPr>
              <a:t>Technology Development Group</a:t>
            </a:r>
            <a:endParaRPr lang="en-US" sz="1200" dirty="0"/>
          </a:p>
          <a:p>
            <a:r>
              <a:rPr lang="en-US" sz="1200" dirty="0"/>
              <a:t>CTC&amp;SR: </a:t>
            </a:r>
            <a:r>
              <a:rPr lang="en-US" sz="1200" dirty="0">
                <a:hlinkClick r:id="rId4"/>
              </a:rPr>
              <a:t>Clinical Trials Contracts and &amp; Strategic Relations</a:t>
            </a:r>
            <a:endParaRPr lang="en-US" sz="1200" dirty="0"/>
          </a:p>
        </p:txBody>
      </p:sp>
      <p:sp>
        <p:nvSpPr>
          <p:cNvPr id="6" name="TextBox 5"/>
          <p:cNvSpPr txBox="1"/>
          <p:nvPr/>
        </p:nvSpPr>
        <p:spPr>
          <a:xfrm>
            <a:off x="526724" y="1360264"/>
            <a:ext cx="7885755" cy="523220"/>
          </a:xfrm>
          <a:prstGeom prst="rect">
            <a:avLst/>
          </a:prstGeom>
          <a:noFill/>
        </p:spPr>
        <p:txBody>
          <a:bodyPr wrap="square" rtlCol="0">
            <a:spAutoFit/>
          </a:bodyPr>
          <a:lstStyle/>
          <a:p>
            <a:r>
              <a:rPr lang="en-US" sz="1400" dirty="0"/>
              <a:t>Department Administrator (DA) obtains signatures on all internal forms and submits to one of the offices below </a:t>
            </a:r>
            <a:r>
              <a:rPr lang="en-US" sz="1400" b="1" u="sng" dirty="0">
                <a:solidFill>
                  <a:srgbClr val="FF0000"/>
                </a:solidFill>
              </a:rPr>
              <a:t>at least 5 business days prior to the sponsor deadline</a:t>
            </a:r>
            <a:r>
              <a:rPr lang="en-US" sz="1400" dirty="0"/>
              <a:t>.</a:t>
            </a:r>
          </a:p>
        </p:txBody>
      </p:sp>
      <p:sp>
        <p:nvSpPr>
          <p:cNvPr id="9" name="TextBox 8"/>
          <p:cNvSpPr txBox="1"/>
          <p:nvPr/>
        </p:nvSpPr>
        <p:spPr>
          <a:xfrm>
            <a:off x="526722" y="4196669"/>
            <a:ext cx="7885755" cy="523220"/>
          </a:xfrm>
          <a:prstGeom prst="rect">
            <a:avLst/>
          </a:prstGeom>
          <a:noFill/>
        </p:spPr>
        <p:txBody>
          <a:bodyPr wrap="square" rtlCol="0">
            <a:spAutoFit/>
          </a:bodyPr>
          <a:lstStyle/>
          <a:p>
            <a:r>
              <a:rPr lang="en-US" sz="1400" dirty="0"/>
              <a:t>The Authorized Official will review and send back to DA for corrections as needed. They will then sign off and either submit directly, or give the DA/PI permission to submit. </a:t>
            </a:r>
          </a:p>
        </p:txBody>
      </p:sp>
      <p:sp>
        <p:nvSpPr>
          <p:cNvPr id="8" name="TextBox 7"/>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37862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4789" y="1349560"/>
            <a:ext cx="7777689" cy="4002121"/>
          </a:xfrm>
        </p:spPr>
        <p:txBody>
          <a:bodyPr/>
          <a:lstStyle/>
          <a:p>
            <a:pPr marL="285750" indent="-285750">
              <a:buFont typeface="Arial" panose="020B0604020202020204" pitchFamily="34" charset="0"/>
              <a:buChar char="•"/>
            </a:pPr>
            <a:r>
              <a:rPr lang="en-US" sz="2200" dirty="0"/>
              <a:t>Email/PDF attachment</a:t>
            </a:r>
          </a:p>
          <a:p>
            <a:pPr marL="285750" indent="-285750">
              <a:buFont typeface="Arial" panose="020B0604020202020204" pitchFamily="34" charset="0"/>
              <a:buChar char="•"/>
            </a:pPr>
            <a:r>
              <a:rPr lang="en-US" sz="2200" dirty="0"/>
              <a:t>Centralized proposal submission software/website</a:t>
            </a:r>
          </a:p>
          <a:p>
            <a:pPr marL="790956" lvl="1" indent="-342900">
              <a:buFont typeface="Courier New" panose="02070309020205020404" pitchFamily="49" charset="0"/>
              <a:buChar char="o"/>
            </a:pPr>
            <a:r>
              <a:rPr lang="en-US" sz="2200" dirty="0"/>
              <a:t>grants.gov/Cayuse (NIH, CDC, HRSA, AHRQ, etc.)</a:t>
            </a:r>
          </a:p>
          <a:p>
            <a:pPr marL="790956" lvl="1" indent="-342900">
              <a:buFont typeface="Courier New" panose="02070309020205020404" pitchFamily="49" charset="0"/>
              <a:buChar char="o"/>
            </a:pPr>
            <a:r>
              <a:rPr lang="en-US" sz="2200" dirty="0"/>
              <a:t>ASSIST (NIH multi-component awards, P/U series)</a:t>
            </a:r>
          </a:p>
          <a:p>
            <a:pPr marL="790956" lvl="1" indent="-342900">
              <a:buFont typeface="Courier New" panose="02070309020205020404" pitchFamily="49" charset="0"/>
              <a:buChar char="o"/>
            </a:pPr>
            <a:r>
              <a:rPr lang="en-US" sz="2200" dirty="0" err="1"/>
              <a:t>SmartSimple</a:t>
            </a:r>
            <a:r>
              <a:rPr lang="en-US" sz="2200" dirty="0"/>
              <a:t> (UCOP, Research Grants Program Office)</a:t>
            </a:r>
          </a:p>
          <a:p>
            <a:pPr marL="285750" indent="-285750">
              <a:buFont typeface="Arial" panose="020B0604020202020204" pitchFamily="34" charset="0"/>
              <a:buChar char="•"/>
            </a:pPr>
            <a:r>
              <a:rPr lang="en-US" sz="2200" dirty="0"/>
              <a:t>Sponsor-specific website/submission portal (e.g. </a:t>
            </a:r>
            <a:r>
              <a:rPr lang="en-US" sz="2200" dirty="0" err="1"/>
              <a:t>myRWJF</a:t>
            </a:r>
            <a:r>
              <a:rPr lang="en-US" sz="2200" dirty="0"/>
              <a:t>)</a:t>
            </a:r>
          </a:p>
          <a:p>
            <a:pPr marL="285750" indent="-285750">
              <a:buFont typeface="Arial" panose="020B0604020202020204" pitchFamily="34" charset="0"/>
              <a:buChar char="•"/>
            </a:pPr>
            <a:r>
              <a:rPr lang="en-US" sz="2200" dirty="0"/>
              <a:t>Other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9"/>
          </p:nvPr>
        </p:nvSpPr>
        <p:spPr/>
        <p:txBody>
          <a:bodyPr/>
          <a:lstStyle/>
          <a:p>
            <a:fld id="{B6238B5B-F19C-E947-A0BC-87BD7983F871}" type="slidenum">
              <a:rPr lang="en-US" smtClean="0"/>
              <a:pPr/>
              <a:t>37</a:t>
            </a:fld>
            <a:endParaRPr lang="en-US" dirty="0"/>
          </a:p>
        </p:txBody>
      </p:sp>
      <p:sp>
        <p:nvSpPr>
          <p:cNvPr id="5" name="Title 4"/>
          <p:cNvSpPr>
            <a:spLocks noGrp="1"/>
          </p:cNvSpPr>
          <p:nvPr>
            <p:ph type="title"/>
          </p:nvPr>
        </p:nvSpPr>
        <p:spPr/>
        <p:txBody>
          <a:bodyPr/>
          <a:lstStyle/>
          <a:p>
            <a:r>
              <a:rPr lang="en-US" dirty="0"/>
              <a:t>Submission Formats</a:t>
            </a:r>
          </a:p>
        </p:txBody>
      </p:sp>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211381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38</a:t>
            </a:fld>
            <a:endParaRPr lang="en-US" dirty="0"/>
          </a:p>
        </p:txBody>
      </p:sp>
      <p:sp>
        <p:nvSpPr>
          <p:cNvPr id="5" name="Title 4"/>
          <p:cNvSpPr>
            <a:spLocks noGrp="1"/>
          </p:cNvSpPr>
          <p:nvPr>
            <p:ph type="title"/>
          </p:nvPr>
        </p:nvSpPr>
        <p:spPr/>
        <p:txBody>
          <a:bodyPr/>
          <a:lstStyle/>
          <a:p>
            <a:r>
              <a:rPr lang="en-US" dirty="0"/>
              <a:t>After Submission</a:t>
            </a:r>
          </a:p>
        </p:txBody>
      </p:sp>
      <p:sp>
        <p:nvSpPr>
          <p:cNvPr id="7" name="Rectangle 6"/>
          <p:cNvSpPr/>
          <p:nvPr/>
        </p:nvSpPr>
        <p:spPr>
          <a:xfrm>
            <a:off x="640079" y="1191723"/>
            <a:ext cx="7781545" cy="2877711"/>
          </a:xfrm>
          <a:prstGeom prst="rect">
            <a:avLst/>
          </a:prstGeom>
        </p:spPr>
        <p:txBody>
          <a:bodyPr wrap="square">
            <a:spAutoFit/>
          </a:bodyPr>
          <a:lstStyle/>
          <a:p>
            <a:pPr marL="285750" indent="-285750">
              <a:buFont typeface="Arial" panose="020B0604020202020204" pitchFamily="34" charset="0"/>
              <a:buChar char="•"/>
            </a:pPr>
            <a:r>
              <a:rPr lang="en-US" sz="2800" dirty="0"/>
              <a:t>Timeline</a:t>
            </a:r>
          </a:p>
          <a:p>
            <a:pPr marL="685800" lvl="1" indent="-342900">
              <a:spcBef>
                <a:spcPts val="600"/>
              </a:spcBef>
              <a:spcAft>
                <a:spcPts val="600"/>
              </a:spcAft>
              <a:buFont typeface="Courier New" panose="02070309020205020404" pitchFamily="49" charset="0"/>
              <a:buChar char="o"/>
            </a:pPr>
            <a:r>
              <a:rPr lang="en-US" sz="2800" dirty="0"/>
              <a:t>Check guidelines/website</a:t>
            </a:r>
          </a:p>
          <a:p>
            <a:pPr marL="685800" lvl="1" indent="-342900">
              <a:spcBef>
                <a:spcPts val="600"/>
              </a:spcBef>
              <a:spcAft>
                <a:spcPts val="600"/>
              </a:spcAft>
              <a:buFont typeface="Courier New" panose="02070309020205020404" pitchFamily="49" charset="0"/>
              <a:buChar char="o"/>
            </a:pPr>
            <a:r>
              <a:rPr lang="en-US" sz="2800" dirty="0"/>
              <a:t>Varies by sponsor</a:t>
            </a:r>
          </a:p>
          <a:p>
            <a:pPr marL="1028700" lvl="2" indent="-342900">
              <a:buFont typeface="Wingdings" panose="05000000000000000000" pitchFamily="2" charset="2"/>
              <a:buChar char="Ø"/>
            </a:pPr>
            <a:r>
              <a:rPr lang="en-US" sz="2400" dirty="0"/>
              <a:t>Private/Non-Profit: tend to be quicker</a:t>
            </a:r>
          </a:p>
          <a:p>
            <a:pPr marL="1028700" lvl="2" indent="-342900">
              <a:spcBef>
                <a:spcPts val="600"/>
              </a:spcBef>
              <a:buFont typeface="Wingdings" panose="05000000000000000000" pitchFamily="2" charset="2"/>
              <a:buChar char="Ø"/>
            </a:pPr>
            <a:r>
              <a:rPr lang="en-US" sz="2400" dirty="0"/>
              <a:t>NIH/Federal: 2-7 months scientific merit review; 7-10 months final decision </a:t>
            </a:r>
          </a:p>
        </p:txBody>
      </p:sp>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583868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39</a:t>
            </a:fld>
            <a:endParaRPr lang="en-US" dirty="0"/>
          </a:p>
        </p:txBody>
      </p:sp>
      <p:sp>
        <p:nvSpPr>
          <p:cNvPr id="5" name="Title 4"/>
          <p:cNvSpPr>
            <a:spLocks noGrp="1"/>
          </p:cNvSpPr>
          <p:nvPr>
            <p:ph type="title"/>
          </p:nvPr>
        </p:nvSpPr>
        <p:spPr/>
        <p:txBody>
          <a:bodyPr/>
          <a:lstStyle/>
          <a:p>
            <a:r>
              <a:rPr lang="en-US" dirty="0"/>
              <a:t>After Submission</a:t>
            </a:r>
          </a:p>
        </p:txBody>
      </p:sp>
      <p:sp>
        <p:nvSpPr>
          <p:cNvPr id="6" name="TextBox 5"/>
          <p:cNvSpPr txBox="1"/>
          <p:nvPr/>
        </p:nvSpPr>
        <p:spPr>
          <a:xfrm>
            <a:off x="640079" y="1247269"/>
            <a:ext cx="8238745"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Next steps</a:t>
            </a:r>
          </a:p>
          <a:p>
            <a:pPr marL="628650" lvl="1" indent="-285750">
              <a:spcAft>
                <a:spcPts val="300"/>
              </a:spcAft>
              <a:buFont typeface="Courier New" panose="02070309020205020404" pitchFamily="49" charset="0"/>
              <a:buChar char="o"/>
            </a:pPr>
            <a:r>
              <a:rPr lang="en-US" sz="2000" b="1" dirty="0"/>
              <a:t>If funded</a:t>
            </a:r>
          </a:p>
          <a:p>
            <a:pPr marL="971550" lvl="2" indent="-285750">
              <a:spcAft>
                <a:spcPts val="300"/>
              </a:spcAft>
              <a:buFont typeface="Wingdings" panose="05000000000000000000" pitchFamily="2" charset="2"/>
              <a:buChar char="Ø"/>
            </a:pPr>
            <a:r>
              <a:rPr lang="en-US" sz="1800" dirty="0"/>
              <a:t>Supplementary information (JIT): Other Support, Training Certifications, Updates</a:t>
            </a:r>
          </a:p>
          <a:p>
            <a:pPr marL="971550" lvl="2" indent="-285750">
              <a:spcAft>
                <a:spcPts val="300"/>
              </a:spcAft>
              <a:buFont typeface="Wingdings" panose="05000000000000000000" pitchFamily="2" charset="2"/>
              <a:buChar char="Ø"/>
            </a:pPr>
            <a:r>
              <a:rPr lang="en-US" sz="1800" dirty="0"/>
              <a:t>IRB or other certifications/training</a:t>
            </a:r>
          </a:p>
          <a:p>
            <a:pPr marL="971550" lvl="2" indent="-285750">
              <a:spcAft>
                <a:spcPts val="600"/>
              </a:spcAft>
              <a:buFont typeface="Wingdings" panose="05000000000000000000" pitchFamily="2" charset="2"/>
              <a:buChar char="Ø"/>
            </a:pPr>
            <a:r>
              <a:rPr lang="en-US" sz="1800" dirty="0"/>
              <a:t>Prepare to hire (Job Descriptions and posting)</a:t>
            </a:r>
          </a:p>
          <a:p>
            <a:pPr marL="628650" lvl="1" indent="-285750">
              <a:spcAft>
                <a:spcPts val="300"/>
              </a:spcAft>
              <a:buFont typeface="Courier New" panose="02070309020205020404" pitchFamily="49" charset="0"/>
              <a:buChar char="o"/>
            </a:pPr>
            <a:r>
              <a:rPr lang="en-US" sz="2000" b="1" dirty="0"/>
              <a:t>If not funded</a:t>
            </a:r>
          </a:p>
          <a:p>
            <a:pPr marL="971550" lvl="2" indent="-285750">
              <a:spcAft>
                <a:spcPts val="300"/>
              </a:spcAft>
              <a:buFont typeface="Wingdings" panose="05000000000000000000" pitchFamily="2" charset="2"/>
              <a:buChar char="Ø"/>
            </a:pPr>
            <a:r>
              <a:rPr lang="en-US" sz="1800" dirty="0"/>
              <a:t>Review feedback, determine if re-submission is doable</a:t>
            </a:r>
          </a:p>
          <a:p>
            <a:pPr marL="971550" lvl="2" indent="-285750">
              <a:spcAft>
                <a:spcPts val="300"/>
              </a:spcAft>
              <a:buFont typeface="Wingdings" panose="05000000000000000000" pitchFamily="2" charset="2"/>
              <a:buChar char="Ø"/>
            </a:pPr>
            <a:r>
              <a:rPr lang="en-US" sz="1800" dirty="0"/>
              <a:t>Seek alternate funding if re-submission is not feasible</a:t>
            </a:r>
          </a:p>
          <a:p>
            <a:pPr marL="971550" lvl="2" indent="-285750">
              <a:buFont typeface="Wingdings" panose="05000000000000000000" pitchFamily="2" charset="2"/>
              <a:buChar char="Ø"/>
            </a:pPr>
            <a:r>
              <a:rPr lang="en-US" sz="1800" dirty="0"/>
              <a:t>Be like Dory</a:t>
            </a:r>
          </a:p>
        </p:txBody>
      </p:sp>
      <p:pic>
        <p:nvPicPr>
          <p:cNvPr id="2050" name="Picture 2" descr="Just keep swimming: how to swim with the current of change - Discover Your  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556" y="3650067"/>
            <a:ext cx="1910444" cy="99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5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500" fill="hold"/>
                                        <p:tgtEl>
                                          <p:spTgt spid="2050"/>
                                        </p:tgtEl>
                                        <p:attrNameLst>
                                          <p:attrName>ppt_x</p:attrName>
                                        </p:attrNameLst>
                                      </p:cBhvr>
                                      <p:tavLst>
                                        <p:tav tm="0">
                                          <p:val>
                                            <p:strVal val="0-#ppt_w/2"/>
                                          </p:val>
                                        </p:tav>
                                        <p:tav tm="100000">
                                          <p:val>
                                            <p:strVal val="#ppt_x"/>
                                          </p:val>
                                        </p:tav>
                                      </p:tavLst>
                                    </p:anim>
                                    <p:anim calcmode="lin" valueType="num">
                                      <p:cBhvr additive="base">
                                        <p:cTn id="8" dur="3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2"/>
          </p:nvPr>
        </p:nvSpPr>
        <p:spPr/>
        <p:txBody>
          <a:bodyPr/>
          <a:lstStyle/>
          <a:p>
            <a:fld id="{BD59DAAA-0634-FC41-A826-8BC222AF9A3E}" type="slidenum">
              <a:rPr lang="en-US" smtClean="0"/>
              <a:pPr/>
              <a:t>4</a:t>
            </a:fld>
            <a:endParaRPr lang="en-US" dirty="0"/>
          </a:p>
        </p:txBody>
      </p:sp>
      <p:pic>
        <p:nvPicPr>
          <p:cNvPr id="1028" name="Picture 4" descr="Prepare Ship for Ludicrous Speed! — Telogical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665" y="774356"/>
            <a:ext cx="6865514" cy="361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28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40</a:t>
            </a:fld>
            <a:endParaRPr lang="en-US" dirty="0"/>
          </a:p>
        </p:txBody>
      </p:sp>
      <p:sp>
        <p:nvSpPr>
          <p:cNvPr id="5" name="Title 4"/>
          <p:cNvSpPr>
            <a:spLocks noGrp="1"/>
          </p:cNvSpPr>
          <p:nvPr>
            <p:ph type="title"/>
          </p:nvPr>
        </p:nvSpPr>
        <p:spPr/>
        <p:txBody>
          <a:bodyPr/>
          <a:lstStyle/>
          <a:p>
            <a:r>
              <a:rPr lang="en-US" dirty="0"/>
              <a:t>Tips and Takeaways</a:t>
            </a:r>
          </a:p>
        </p:txBody>
      </p:sp>
      <p:sp>
        <p:nvSpPr>
          <p:cNvPr id="7" name="Rectangle 6"/>
          <p:cNvSpPr/>
          <p:nvPr/>
        </p:nvSpPr>
        <p:spPr>
          <a:xfrm>
            <a:off x="640079" y="1386416"/>
            <a:ext cx="7669530" cy="235449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2200" b="1" dirty="0">
                <a:solidFill>
                  <a:srgbClr val="FF0000"/>
                </a:solidFill>
                <a:latin typeface="Calibri" panose="020F0502020204030204" pitchFamily="34" charset="0"/>
                <a:ea typeface="Calibri" panose="020F0502020204030204" pitchFamily="34" charset="0"/>
              </a:rPr>
              <a:t>READ THE GUIDELINES</a:t>
            </a:r>
          </a:p>
          <a:p>
            <a:pPr marL="342900" marR="0" lvl="0" indent="-342900">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Make it pleasant to review</a:t>
            </a:r>
          </a:p>
          <a:p>
            <a:pPr marL="342900" marR="0" lvl="0" indent="-342900">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Collaborative work: Communication is key; timeline, have specific action items assigned to specific people with a specific due date</a:t>
            </a:r>
          </a:p>
          <a:p>
            <a:pPr marL="342900" marR="0" lvl="0" indent="-342900">
              <a:spcBef>
                <a:spcPts val="0"/>
              </a:spcBef>
              <a:spcAft>
                <a:spcPts val="600"/>
              </a:spcAft>
              <a:buFont typeface="Symbol" panose="05050102010706020507" pitchFamily="18" charset="2"/>
              <a:buChar char=""/>
            </a:pPr>
            <a:r>
              <a:rPr lang="en-US" sz="2200" dirty="0">
                <a:latin typeface="Calibri" panose="020F0502020204030204" pitchFamily="34" charset="0"/>
                <a:ea typeface="Calibri" panose="020F0502020204030204" pitchFamily="34" charset="0"/>
              </a:rPr>
              <a:t>Ensure you have enough time</a:t>
            </a:r>
            <a:endParaRPr lang="en-US" sz="2200" dirty="0">
              <a:effectLst/>
              <a:latin typeface="Calibri" panose="020F0502020204030204" pitchFamily="34" charset="0"/>
              <a:ea typeface="Calibri" panose="020F0502020204030204" pitchFamily="34" charset="0"/>
            </a:endParaRPr>
          </a:p>
        </p:txBody>
      </p:sp>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542327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79" y="1323833"/>
            <a:ext cx="7772400" cy="2554545"/>
          </a:xfrm>
        </p:spPr>
        <p:txBody>
          <a:bodyPr/>
          <a:lstStyle/>
          <a:p>
            <a:endParaRPr lang="en-US" dirty="0"/>
          </a:p>
          <a:p>
            <a:pPr marL="285750" lvl="0" indent="-285750">
              <a:buFont typeface="Arial" panose="020B0604020202020204" pitchFamily="34" charset="0"/>
              <a:buChar char="•"/>
            </a:pPr>
            <a:r>
              <a:rPr lang="en-US" u="sng" dirty="0">
                <a:hlinkClick r:id="rId2"/>
              </a:rPr>
              <a:t>UCLA Office of Research Administration (ORA) Training Programs </a:t>
            </a:r>
            <a:r>
              <a:rPr lang="en-US" dirty="0"/>
              <a:t>— links to training and professional development resources </a:t>
            </a:r>
          </a:p>
          <a:p>
            <a:pPr marL="285750" indent="-285750">
              <a:buFont typeface="Arial" panose="020B0604020202020204" pitchFamily="34" charset="0"/>
              <a:buChar char="•"/>
            </a:pPr>
            <a:r>
              <a:rPr lang="en-US" dirty="0"/>
              <a:t>UCLA Clinical and Translational Science Institute (CTSI)</a:t>
            </a:r>
            <a:r>
              <a:rPr lang="en-US" b="1" dirty="0"/>
              <a:t> </a:t>
            </a:r>
            <a:r>
              <a:rPr lang="en-US" u="sng" dirty="0">
                <a:hlinkClick r:id="rId3"/>
              </a:rPr>
              <a:t>Funding Search Tools &amp; Grant-Writing Tips</a:t>
            </a:r>
            <a:r>
              <a:rPr lang="en-US" dirty="0"/>
              <a:t> – tips on how to write K &amp; R grant proposals </a:t>
            </a:r>
          </a:p>
          <a:p>
            <a:pPr marL="285750" indent="-285750">
              <a:buFont typeface="Arial" panose="020B0604020202020204" pitchFamily="34" charset="0"/>
              <a:buChar char="•"/>
            </a:pPr>
            <a:r>
              <a:rPr lang="en-US" dirty="0"/>
              <a:t>National Institute of Health (NIH)</a:t>
            </a:r>
            <a:r>
              <a:rPr lang="en-US" b="1" dirty="0"/>
              <a:t> </a:t>
            </a:r>
            <a:r>
              <a:rPr lang="en-US" u="sng" dirty="0">
                <a:hlinkClick r:id="rId4"/>
              </a:rPr>
              <a:t>Grants &amp; Funding: Developing Your Budget</a:t>
            </a:r>
            <a:r>
              <a:rPr lang="en-US" dirty="0"/>
              <a:t>  </a:t>
            </a:r>
          </a:p>
          <a:p>
            <a:pPr marL="285750" indent="-285750">
              <a:buFont typeface="Arial" panose="020B0604020202020204" pitchFamily="34" charset="0"/>
              <a:buChar char="•"/>
            </a:pPr>
            <a:r>
              <a:rPr lang="en-US" dirty="0"/>
              <a:t>NIH Grants Basics: </a:t>
            </a:r>
            <a:r>
              <a:rPr lang="en-US" u="sng" dirty="0">
                <a:hlinkClick r:id="rId5"/>
              </a:rPr>
              <a:t>https://grants.nih.gov/grants/grant_basics.htm</a:t>
            </a:r>
            <a:r>
              <a:rPr lang="en-US" dirty="0"/>
              <a:t> </a:t>
            </a:r>
          </a:p>
          <a:p>
            <a:pPr marL="285750" indent="-285750">
              <a:buFont typeface="Arial" panose="020B0604020202020204" pitchFamily="34" charset="0"/>
              <a:buChar char="•"/>
            </a:pPr>
            <a:r>
              <a:rPr lang="en-US" dirty="0"/>
              <a:t>NIH Grants Process Overview: </a:t>
            </a:r>
            <a:r>
              <a:rPr lang="en-US" u="sng" dirty="0">
                <a:hlinkClick r:id="rId6"/>
              </a:rPr>
              <a:t>https://grants.nih.gov/grants/grants_process.htm</a:t>
            </a:r>
            <a:endParaRPr lang="en-US" dirty="0"/>
          </a:p>
          <a:p>
            <a:pPr marL="285750" indent="-285750">
              <a:buFont typeface="Arial" panose="020B0604020202020204" pitchFamily="34" charset="0"/>
              <a:buChar char="•"/>
            </a:pPr>
            <a:r>
              <a:rPr lang="en-US" dirty="0"/>
              <a:t>UCLA OCGA FAQs: </a:t>
            </a:r>
            <a:r>
              <a:rPr lang="en-US" u="sng" dirty="0">
                <a:hlinkClick r:id="rId7"/>
              </a:rPr>
              <a:t>https://ocga.research.ucla.edu/faq/#proposal-preparation</a:t>
            </a:r>
            <a:r>
              <a:rPr lang="en-US" dirty="0"/>
              <a:t> </a:t>
            </a:r>
          </a:p>
        </p:txBody>
      </p:sp>
      <p:sp>
        <p:nvSpPr>
          <p:cNvPr id="4" name="Slide Number Placeholder 3"/>
          <p:cNvSpPr>
            <a:spLocks noGrp="1"/>
          </p:cNvSpPr>
          <p:nvPr>
            <p:ph type="sldNum" sz="quarter" idx="19"/>
          </p:nvPr>
        </p:nvSpPr>
        <p:spPr/>
        <p:txBody>
          <a:bodyPr/>
          <a:lstStyle/>
          <a:p>
            <a:fld id="{B6238B5B-F19C-E947-A0BC-87BD7983F871}" type="slidenum">
              <a:rPr lang="en-US" smtClean="0"/>
              <a:pPr/>
              <a:t>41</a:t>
            </a:fld>
            <a:endParaRPr lang="en-US" dirty="0"/>
          </a:p>
        </p:txBody>
      </p:sp>
      <p:sp>
        <p:nvSpPr>
          <p:cNvPr id="5" name="Title 4"/>
          <p:cNvSpPr>
            <a:spLocks noGrp="1"/>
          </p:cNvSpPr>
          <p:nvPr>
            <p:ph type="title"/>
          </p:nvPr>
        </p:nvSpPr>
        <p:spPr/>
        <p:txBody>
          <a:bodyPr/>
          <a:lstStyle/>
          <a:p>
            <a:r>
              <a:rPr lang="en-US" dirty="0"/>
              <a:t>Resources</a:t>
            </a:r>
          </a:p>
        </p:txBody>
      </p:sp>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778903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D6D6A2-A849-0745-AEAE-5C26CFE33A38}"/>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D59DAAA-0634-FC41-A826-8BC222AF9A3E}" type="slidenum">
              <a:rPr kumimoji="0" lang="en-US" sz="800" b="0" i="0" u="none" strike="noStrike" kern="1200" cap="none" spc="0" normalizeH="0" baseline="0" noProof="0" smtClean="0">
                <a:ln>
                  <a:noFill/>
                </a:ln>
                <a:solidFill>
                  <a:srgbClr val="FFFFFF"/>
                </a:solidFill>
                <a:effectLst/>
                <a:uLnTx/>
                <a:uFillTx/>
                <a:latin typeface="Helvetica"/>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2" name="TextBox 1"/>
          <p:cNvSpPr txBox="1"/>
          <p:nvPr/>
        </p:nvSpPr>
        <p:spPr>
          <a:xfrm>
            <a:off x="607162" y="2772461"/>
            <a:ext cx="7814461" cy="646331"/>
          </a:xfrm>
          <a:prstGeom prst="rect">
            <a:avLst/>
          </a:prstGeom>
          <a:noFill/>
        </p:spPr>
        <p:txBody>
          <a:bodyPr wrap="square" rtlCol="0">
            <a:spAutoFit/>
          </a:bodyPr>
          <a:lstStyle/>
          <a:p>
            <a:r>
              <a:rPr lang="en-US" sz="1800" dirty="0">
                <a:solidFill>
                  <a:schemeClr val="bg1"/>
                </a:solidFill>
              </a:rPr>
              <a:t>Special thanks to </a:t>
            </a:r>
            <a:r>
              <a:rPr lang="en-US" sz="1800" dirty="0" err="1">
                <a:solidFill>
                  <a:schemeClr val="bg1"/>
                </a:solidFill>
              </a:rPr>
              <a:t>Spaceballs</a:t>
            </a:r>
            <a:r>
              <a:rPr lang="en-US" sz="1800" dirty="0">
                <a:solidFill>
                  <a:schemeClr val="bg1"/>
                </a:solidFill>
              </a:rPr>
              <a:t>, the Muppets, Jerry Maguire, </a:t>
            </a:r>
            <a:r>
              <a:rPr lang="en-US" sz="1800" dirty="0" err="1">
                <a:solidFill>
                  <a:schemeClr val="bg1"/>
                </a:solidFill>
              </a:rPr>
              <a:t>Spongebob</a:t>
            </a:r>
            <a:r>
              <a:rPr lang="en-US" sz="1800" dirty="0">
                <a:solidFill>
                  <a:schemeClr val="bg1"/>
                </a:solidFill>
              </a:rPr>
              <a:t>, that kid drinking from a fire hose, Dory, and the CHIPTS Team </a:t>
            </a:r>
          </a:p>
        </p:txBody>
      </p:sp>
    </p:spTree>
    <p:extLst>
      <p:ext uri="{BB962C8B-B14F-4D97-AF65-F5344CB8AC3E}">
        <p14:creationId xmlns:p14="http://schemas.microsoft.com/office/powerpoint/2010/main" val="168375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61423799"/>
              </p:ext>
            </p:extLst>
          </p:nvPr>
        </p:nvGraphicFramePr>
        <p:xfrm>
          <a:off x="385763" y="1274444"/>
          <a:ext cx="8386762" cy="3312160"/>
        </p:xfrm>
        <a:graphic>
          <a:graphicData uri="http://schemas.openxmlformats.org/drawingml/2006/table">
            <a:tbl>
              <a:tblPr bandRow="1">
                <a:tableStyleId>{5C22544A-7EE6-4342-B048-85BDC9FD1C3A}</a:tableStyleId>
              </a:tblPr>
              <a:tblGrid>
                <a:gridCol w="2314575">
                  <a:extLst>
                    <a:ext uri="{9D8B030D-6E8A-4147-A177-3AD203B41FA5}">
                      <a16:colId xmlns:a16="http://schemas.microsoft.com/office/drawing/2014/main" val="2986916136"/>
                    </a:ext>
                  </a:extLst>
                </a:gridCol>
                <a:gridCol w="6072187">
                  <a:extLst>
                    <a:ext uri="{9D8B030D-6E8A-4147-A177-3AD203B41FA5}">
                      <a16:colId xmlns:a16="http://schemas.microsoft.com/office/drawing/2014/main" val="1787376436"/>
                    </a:ext>
                  </a:extLst>
                </a:gridCol>
              </a:tblGrid>
              <a:tr h="370840">
                <a:tc>
                  <a:txBody>
                    <a:bodyPr/>
                    <a:lstStyle/>
                    <a:p>
                      <a:r>
                        <a:rPr lang="en-US" dirty="0"/>
                        <a:t>Principal Investigator (PI)</a:t>
                      </a:r>
                    </a:p>
                  </a:txBody>
                  <a:tcPr/>
                </a:tc>
                <a:tc>
                  <a:txBody>
                    <a:bodyPr/>
                    <a:lstStyle/>
                    <a:p>
                      <a:r>
                        <a:rPr lang="en-US" dirty="0"/>
                        <a:t>Determines funding opportunity to apply for, reviews guidelines, develops</a:t>
                      </a:r>
                      <a:r>
                        <a:rPr lang="en-US" baseline="0" dirty="0"/>
                        <a:t> proposal, prepares all documents</a:t>
                      </a:r>
                    </a:p>
                    <a:p>
                      <a:endParaRPr lang="en-US" dirty="0"/>
                    </a:p>
                  </a:txBody>
                  <a:tcPr/>
                </a:tc>
                <a:extLst>
                  <a:ext uri="{0D108BD9-81ED-4DB2-BD59-A6C34878D82A}">
                    <a16:rowId xmlns:a16="http://schemas.microsoft.com/office/drawing/2014/main" val="1670945224"/>
                  </a:ext>
                </a:extLst>
              </a:tr>
              <a:tr h="528008">
                <a:tc>
                  <a:txBody>
                    <a:bodyPr/>
                    <a:lstStyle/>
                    <a:p>
                      <a:r>
                        <a:rPr lang="en-US" dirty="0"/>
                        <a:t>Research Team</a:t>
                      </a:r>
                    </a:p>
                  </a:txBody>
                  <a:tcPr/>
                </a:tc>
                <a:tc>
                  <a:txBody>
                    <a:bodyPr/>
                    <a:lstStyle/>
                    <a:p>
                      <a:r>
                        <a:rPr lang="en-US" dirty="0"/>
                        <a:t>Assists as needed with development of proposal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cap="small" baseline="0" dirty="0">
                          <a:solidFill>
                            <a:schemeClr val="accent3">
                              <a:lumMod val="50000"/>
                            </a:schemeClr>
                          </a:solidFill>
                        </a:rPr>
                        <a:t>key personnel: </a:t>
                      </a:r>
                      <a:r>
                        <a:rPr lang="en-US" sz="1400" b="0" i="0" kern="1200" cap="small" baseline="0" dirty="0">
                          <a:solidFill>
                            <a:schemeClr val="accent3">
                              <a:lumMod val="50000"/>
                            </a:schemeClr>
                          </a:solidFill>
                          <a:effectLst/>
                          <a:latin typeface="+mn-lt"/>
                          <a:ea typeface="+mn-ea"/>
                          <a:cs typeface="+mn-cs"/>
                        </a:rPr>
                        <a:t>contribute to the scientific development or execution of a project in a substantive, measurable way, paid or not</a:t>
                      </a:r>
                      <a:endParaRPr lang="en-US" sz="1400" cap="small" baseline="0" dirty="0">
                        <a:solidFill>
                          <a:schemeClr val="accent3">
                            <a:lumMod val="50000"/>
                          </a:schemeClr>
                        </a:solidFill>
                      </a:endParaRPr>
                    </a:p>
                  </a:txBody>
                  <a:tcPr/>
                </a:tc>
                <a:extLst>
                  <a:ext uri="{0D108BD9-81ED-4DB2-BD59-A6C34878D82A}">
                    <a16:rowId xmlns:a16="http://schemas.microsoft.com/office/drawing/2014/main" val="481314069"/>
                  </a:ext>
                </a:extLst>
              </a:tr>
              <a:tr h="370840">
                <a:tc>
                  <a:txBody>
                    <a:bodyPr/>
                    <a:lstStyle/>
                    <a:p>
                      <a:r>
                        <a:rPr lang="en-US" dirty="0"/>
                        <a:t>Subaward Research Team</a:t>
                      </a:r>
                    </a:p>
                  </a:txBody>
                  <a:tcPr/>
                </a:tc>
                <a:tc>
                  <a:txBody>
                    <a:bodyPr/>
                    <a:lstStyle/>
                    <a:p>
                      <a:r>
                        <a:rPr lang="en-US" dirty="0"/>
                        <a:t>Obtains </a:t>
                      </a:r>
                      <a:r>
                        <a:rPr lang="en-US" baseline="0" dirty="0"/>
                        <a:t>AO approval at their site, submits subaward packet to PI</a:t>
                      </a:r>
                    </a:p>
                    <a:p>
                      <a:endParaRPr lang="en-US" dirty="0"/>
                    </a:p>
                  </a:txBody>
                  <a:tcPr/>
                </a:tc>
                <a:extLst>
                  <a:ext uri="{0D108BD9-81ED-4DB2-BD59-A6C34878D82A}">
                    <a16:rowId xmlns:a16="http://schemas.microsoft.com/office/drawing/2014/main" val="3564139699"/>
                  </a:ext>
                </a:extLst>
              </a:tr>
              <a:tr h="370840">
                <a:tc>
                  <a:txBody>
                    <a:bodyPr/>
                    <a:lstStyle/>
                    <a:p>
                      <a:r>
                        <a:rPr lang="en-US" dirty="0"/>
                        <a:t>Department</a:t>
                      </a:r>
                      <a:r>
                        <a:rPr lang="en-US" baseline="0" dirty="0"/>
                        <a:t> Administrator</a:t>
                      </a:r>
                      <a:endParaRPr lang="en-US" dirty="0"/>
                    </a:p>
                  </a:txBody>
                  <a:tcPr/>
                </a:tc>
                <a:tc>
                  <a:txBody>
                    <a:bodyPr/>
                    <a:lstStyle/>
                    <a:p>
                      <a:r>
                        <a:rPr lang="en-US" dirty="0"/>
                        <a:t>Works with PI, assists with budget/</a:t>
                      </a:r>
                      <a:r>
                        <a:rPr lang="en-US" dirty="0" err="1"/>
                        <a:t>justif</a:t>
                      </a:r>
                      <a:r>
                        <a:rPr lang="en-US" dirty="0"/>
                        <a:t>/</a:t>
                      </a:r>
                      <a:r>
                        <a:rPr lang="en-US" dirty="0" err="1"/>
                        <a:t>biosketches</a:t>
                      </a:r>
                      <a:r>
                        <a:rPr lang="en-US" baseline="0" dirty="0"/>
                        <a:t>, obtains signatures on internal forms, submits to AO</a:t>
                      </a:r>
                      <a:endParaRPr lang="en-US" dirty="0"/>
                    </a:p>
                  </a:txBody>
                  <a:tcPr/>
                </a:tc>
                <a:extLst>
                  <a:ext uri="{0D108BD9-81ED-4DB2-BD59-A6C34878D82A}">
                    <a16:rowId xmlns:a16="http://schemas.microsoft.com/office/drawing/2014/main" val="885565209"/>
                  </a:ext>
                </a:extLst>
              </a:tr>
              <a:tr h="370840">
                <a:tc>
                  <a:txBody>
                    <a:bodyPr/>
                    <a:lstStyle/>
                    <a:p>
                      <a:r>
                        <a:rPr lang="en-US" dirty="0"/>
                        <a:t>Authorized</a:t>
                      </a:r>
                      <a:r>
                        <a:rPr lang="en-US" baseline="0" dirty="0"/>
                        <a:t> Official (AO)</a:t>
                      </a:r>
                      <a:endParaRPr lang="en-US" dirty="0"/>
                    </a:p>
                  </a:txBody>
                  <a:tcPr/>
                </a:tc>
                <a:tc>
                  <a:txBody>
                    <a:bodyPr/>
                    <a:lstStyle/>
                    <a:p>
                      <a:r>
                        <a:rPr lang="en-US" dirty="0"/>
                        <a:t>Reviews proposal for compliance,</a:t>
                      </a:r>
                      <a:r>
                        <a:rPr lang="en-US" baseline="0" dirty="0"/>
                        <a:t> signs/submits application</a:t>
                      </a:r>
                    </a:p>
                    <a:p>
                      <a:endParaRPr lang="en-US" dirty="0"/>
                    </a:p>
                  </a:txBody>
                  <a:tcPr/>
                </a:tc>
                <a:extLst>
                  <a:ext uri="{0D108BD9-81ED-4DB2-BD59-A6C34878D82A}">
                    <a16:rowId xmlns:a16="http://schemas.microsoft.com/office/drawing/2014/main" val="2273804100"/>
                  </a:ext>
                </a:extLst>
              </a:tr>
              <a:tr h="370840">
                <a:tc>
                  <a:txBody>
                    <a:bodyPr/>
                    <a:lstStyle/>
                    <a:p>
                      <a:r>
                        <a:rPr lang="en-US" dirty="0"/>
                        <a:t>Sponsor</a:t>
                      </a:r>
                    </a:p>
                  </a:txBody>
                  <a:tcPr/>
                </a:tc>
                <a:tc>
                  <a:txBody>
                    <a:bodyPr/>
                    <a:lstStyle/>
                    <a:p>
                      <a:r>
                        <a:rPr lang="en-US" dirty="0"/>
                        <a:t>Issues</a:t>
                      </a:r>
                      <a:r>
                        <a:rPr lang="en-US" baseline="0" dirty="0"/>
                        <a:t> guidelines, answers questions, reviews proposals, selects awardees</a:t>
                      </a:r>
                      <a:endParaRPr lang="en-US" dirty="0"/>
                    </a:p>
                  </a:txBody>
                  <a:tcPr/>
                </a:tc>
                <a:extLst>
                  <a:ext uri="{0D108BD9-81ED-4DB2-BD59-A6C34878D82A}">
                    <a16:rowId xmlns:a16="http://schemas.microsoft.com/office/drawing/2014/main" val="482281164"/>
                  </a:ext>
                </a:extLst>
              </a:tr>
            </a:tbl>
          </a:graphicData>
        </a:graphic>
      </p:graphicFrame>
      <p:sp>
        <p:nvSpPr>
          <p:cNvPr id="4" name="Slide Number Placeholder 3"/>
          <p:cNvSpPr>
            <a:spLocks noGrp="1"/>
          </p:cNvSpPr>
          <p:nvPr>
            <p:ph type="sldNum" sz="quarter" idx="19"/>
          </p:nvPr>
        </p:nvSpPr>
        <p:spPr/>
        <p:txBody>
          <a:bodyPr/>
          <a:lstStyle/>
          <a:p>
            <a:fld id="{B6238B5B-F19C-E947-A0BC-87BD7983F871}" type="slidenum">
              <a:rPr lang="en-US" smtClean="0"/>
              <a:pPr/>
              <a:t>5</a:t>
            </a:fld>
            <a:endParaRPr lang="en-US" dirty="0"/>
          </a:p>
        </p:txBody>
      </p:sp>
      <p:sp>
        <p:nvSpPr>
          <p:cNvPr id="5" name="Title 4"/>
          <p:cNvSpPr>
            <a:spLocks noGrp="1"/>
          </p:cNvSpPr>
          <p:nvPr>
            <p:ph type="title"/>
          </p:nvPr>
        </p:nvSpPr>
        <p:spPr/>
        <p:txBody>
          <a:bodyPr/>
          <a:lstStyle/>
          <a:p>
            <a:r>
              <a:rPr lang="en-US" dirty="0"/>
              <a:t>Roles and Responsibilities</a:t>
            </a:r>
          </a:p>
        </p:txBody>
      </p:sp>
    </p:spTree>
    <p:extLst>
      <p:ext uri="{BB962C8B-B14F-4D97-AF65-F5344CB8AC3E}">
        <p14:creationId xmlns:p14="http://schemas.microsoft.com/office/powerpoint/2010/main" val="16142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6</a:t>
            </a:fld>
            <a:endParaRPr lang="en-US" dirty="0"/>
          </a:p>
        </p:txBody>
      </p:sp>
      <p:sp>
        <p:nvSpPr>
          <p:cNvPr id="5" name="Title 4"/>
          <p:cNvSpPr>
            <a:spLocks noGrp="1"/>
          </p:cNvSpPr>
          <p:nvPr>
            <p:ph type="title"/>
          </p:nvPr>
        </p:nvSpPr>
        <p:spPr/>
        <p:txBody>
          <a:bodyPr/>
          <a:lstStyle/>
          <a:p>
            <a:r>
              <a:rPr lang="en-US" dirty="0"/>
              <a:t>Subawards</a:t>
            </a:r>
          </a:p>
        </p:txBody>
      </p:sp>
      <p:graphicFrame>
        <p:nvGraphicFramePr>
          <p:cNvPr id="7" name="Diagram 6"/>
          <p:cNvGraphicFramePr/>
          <p:nvPr>
            <p:extLst>
              <p:ext uri="{D42A27DB-BD31-4B8C-83A1-F6EECF244321}">
                <p14:modId xmlns:p14="http://schemas.microsoft.com/office/powerpoint/2010/main" val="3391824710"/>
              </p:ext>
            </p:extLst>
          </p:nvPr>
        </p:nvGraphicFramePr>
        <p:xfrm>
          <a:off x="1524000" y="1184402"/>
          <a:ext cx="6096000" cy="3570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328253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B6238B5B-F19C-E947-A0BC-87BD7983F871}" type="slidenum">
              <a:rPr lang="en-US" smtClean="0"/>
              <a:pPr/>
              <a:t>7</a:t>
            </a:fld>
            <a:endParaRPr lang="en-US" dirty="0"/>
          </a:p>
        </p:txBody>
      </p:sp>
      <p:sp>
        <p:nvSpPr>
          <p:cNvPr id="6" name="Title 5"/>
          <p:cNvSpPr>
            <a:spLocks noGrp="1"/>
          </p:cNvSpPr>
          <p:nvPr>
            <p:ph type="title"/>
          </p:nvPr>
        </p:nvSpPr>
        <p:spPr/>
        <p:txBody>
          <a:bodyPr/>
          <a:lstStyle/>
          <a:p>
            <a:r>
              <a:rPr lang="en-US" dirty="0"/>
              <a:t>Research Project Process</a:t>
            </a:r>
          </a:p>
        </p:txBody>
      </p:sp>
      <p:graphicFrame>
        <p:nvGraphicFramePr>
          <p:cNvPr id="9" name="Diagram 8"/>
          <p:cNvGraphicFramePr/>
          <p:nvPr>
            <p:extLst>
              <p:ext uri="{D42A27DB-BD31-4B8C-83A1-F6EECF244321}">
                <p14:modId xmlns:p14="http://schemas.microsoft.com/office/powerpoint/2010/main" val="1603798294"/>
              </p:ext>
            </p:extLst>
          </p:nvPr>
        </p:nvGraphicFramePr>
        <p:xfrm>
          <a:off x="435430" y="120317"/>
          <a:ext cx="6482728" cy="500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440498297"/>
              </p:ext>
            </p:extLst>
          </p:nvPr>
        </p:nvGraphicFramePr>
        <p:xfrm>
          <a:off x="5100735" y="2450912"/>
          <a:ext cx="3562892" cy="1927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Curved Down Arrow 10"/>
          <p:cNvSpPr/>
          <p:nvPr/>
        </p:nvSpPr>
        <p:spPr>
          <a:xfrm flipH="1">
            <a:off x="3197288" y="1302293"/>
            <a:ext cx="2770373" cy="933326"/>
          </a:xfrm>
          <a:prstGeom prst="curvedDownArrow">
            <a:avLst>
              <a:gd name="adj1" fmla="val 25000"/>
              <a:gd name="adj2" fmla="val 50000"/>
              <a:gd name="adj3" fmla="val 427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132347" y="1957390"/>
            <a:ext cx="7014411" cy="130832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71747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9"/>
          </p:nvPr>
        </p:nvSpPr>
        <p:spPr/>
        <p:txBody>
          <a:bodyPr/>
          <a:lstStyle/>
          <a:p>
            <a:fld id="{B6238B5B-F19C-E947-A0BC-87BD7983F871}" type="slidenum">
              <a:rPr lang="en-US" smtClean="0"/>
              <a:pPr/>
              <a:t>8</a:t>
            </a:fld>
            <a:endParaRPr lang="en-US" dirty="0"/>
          </a:p>
        </p:txBody>
      </p:sp>
      <p:sp>
        <p:nvSpPr>
          <p:cNvPr id="6" name="Title 5"/>
          <p:cNvSpPr>
            <a:spLocks noGrp="1"/>
          </p:cNvSpPr>
          <p:nvPr>
            <p:ph type="title"/>
          </p:nvPr>
        </p:nvSpPr>
        <p:spPr/>
        <p:txBody>
          <a:bodyPr/>
          <a:lstStyle/>
          <a:p>
            <a:r>
              <a:rPr lang="en-US" dirty="0"/>
              <a:t>Idea Phase</a:t>
            </a:r>
          </a:p>
        </p:txBody>
      </p:sp>
      <p:sp>
        <p:nvSpPr>
          <p:cNvPr id="10" name="Text Placeholder 2"/>
          <p:cNvSpPr>
            <a:spLocks noGrp="1"/>
          </p:cNvSpPr>
          <p:nvPr>
            <p:ph type="body" sz="quarter" idx="15"/>
          </p:nvPr>
        </p:nvSpPr>
        <p:spPr>
          <a:xfrm>
            <a:off x="640079" y="1417991"/>
            <a:ext cx="6858000" cy="307777"/>
          </a:xfrm>
        </p:spPr>
        <p:txBody>
          <a:bodyPr/>
          <a:lstStyle/>
          <a:p>
            <a:r>
              <a:rPr lang="en-US" sz="2000" dirty="0"/>
              <a:t>Things to consider</a:t>
            </a:r>
          </a:p>
        </p:txBody>
      </p:sp>
      <p:sp>
        <p:nvSpPr>
          <p:cNvPr id="11" name="TextBox 10"/>
          <p:cNvSpPr txBox="1"/>
          <p:nvPr/>
        </p:nvSpPr>
        <p:spPr>
          <a:xfrm>
            <a:off x="649224" y="1827281"/>
            <a:ext cx="7772400" cy="11695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Significance</a:t>
            </a:r>
          </a:p>
          <a:p>
            <a:pPr marL="285750" indent="-285750">
              <a:spcAft>
                <a:spcPts val="600"/>
              </a:spcAft>
              <a:buFont typeface="Arial" panose="020B0604020202020204" pitchFamily="34" charset="0"/>
              <a:buChar char="•"/>
            </a:pPr>
            <a:r>
              <a:rPr lang="en-US" sz="2000" dirty="0"/>
              <a:t>Innovation</a:t>
            </a:r>
          </a:p>
          <a:p>
            <a:pPr marL="285750" indent="-285750">
              <a:spcAft>
                <a:spcPts val="600"/>
              </a:spcAft>
              <a:buFont typeface="Arial" panose="020B0604020202020204" pitchFamily="34" charset="0"/>
              <a:buChar char="•"/>
            </a:pPr>
            <a:r>
              <a:rPr lang="en-US" sz="2000" dirty="0"/>
              <a:t>Building your team</a:t>
            </a:r>
          </a:p>
        </p:txBody>
      </p:sp>
      <p:pic>
        <p:nvPicPr>
          <p:cNvPr id="3074" name="Picture 2" descr="Statler &amp; Waldorf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077" y="2824169"/>
            <a:ext cx="2371402" cy="17785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ular Callout 11"/>
          <p:cNvSpPr/>
          <p:nvPr/>
        </p:nvSpPr>
        <p:spPr>
          <a:xfrm rot="16200000">
            <a:off x="4236558" y="1963421"/>
            <a:ext cx="322539" cy="1866122"/>
          </a:xfrm>
          <a:prstGeom prst="wedgeRectCallout">
            <a:avLst>
              <a:gd name="adj1" fmla="val -203532"/>
              <a:gd name="adj2" fmla="val 119426"/>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i="1" dirty="0">
                <a:solidFill>
                  <a:srgbClr val="C00000"/>
                </a:solidFill>
              </a:rPr>
              <a:t>Why should I care?</a:t>
            </a:r>
          </a:p>
        </p:txBody>
      </p:sp>
      <p:sp>
        <p:nvSpPr>
          <p:cNvPr id="14" name="Rectangular Callout 13"/>
          <p:cNvSpPr/>
          <p:nvPr/>
        </p:nvSpPr>
        <p:spPr>
          <a:xfrm rot="16200000">
            <a:off x="3896843" y="2481186"/>
            <a:ext cx="454212" cy="2125062"/>
          </a:xfrm>
          <a:prstGeom prst="wedgeRectCallout">
            <a:avLst>
              <a:gd name="adj1" fmla="val -47800"/>
              <a:gd name="adj2" fmla="val 158998"/>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i="1" dirty="0">
                <a:solidFill>
                  <a:srgbClr val="C00000"/>
                </a:solidFill>
              </a:rPr>
              <a:t>Hasn’t somebody else already done this?</a:t>
            </a:r>
          </a:p>
        </p:txBody>
      </p:sp>
      <p:sp>
        <p:nvSpPr>
          <p:cNvPr id="15" name="Rectangular Callout 14"/>
          <p:cNvSpPr/>
          <p:nvPr/>
        </p:nvSpPr>
        <p:spPr>
          <a:xfrm rot="16200000">
            <a:off x="3648741" y="3129244"/>
            <a:ext cx="454212" cy="2125062"/>
          </a:xfrm>
          <a:prstGeom prst="wedgeRectCallout">
            <a:avLst>
              <a:gd name="adj1" fmla="val 64937"/>
              <a:gd name="adj2" fmla="val 152802"/>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i="1" dirty="0">
                <a:solidFill>
                  <a:srgbClr val="C00000"/>
                </a:solidFill>
              </a:rPr>
              <a:t>Why on Earth would I trust </a:t>
            </a:r>
            <a:r>
              <a:rPr lang="en-US" b="1" u="sng" dirty="0">
                <a:solidFill>
                  <a:srgbClr val="C00000"/>
                </a:solidFill>
              </a:rPr>
              <a:t>you</a:t>
            </a:r>
            <a:r>
              <a:rPr lang="en-US" i="1" dirty="0">
                <a:solidFill>
                  <a:srgbClr val="C00000"/>
                </a:solidFill>
              </a:rPr>
              <a:t> to do this?</a:t>
            </a:r>
          </a:p>
        </p:txBody>
      </p:sp>
      <p:sp>
        <p:nvSpPr>
          <p:cNvPr id="13" name="TextBox 12"/>
          <p:cNvSpPr txBox="1"/>
          <p:nvPr/>
        </p:nvSpPr>
        <p:spPr>
          <a:xfrm>
            <a:off x="8621486" y="4631355"/>
            <a:ext cx="381476" cy="326041"/>
          </a:xfrm>
          <a:prstGeom prst="rect">
            <a:avLst/>
          </a:prstGeom>
          <a:solidFill>
            <a:srgbClr val="C00000">
              <a:alpha val="15000"/>
            </a:srgbClr>
          </a:solidFill>
        </p:spPr>
        <p:txBody>
          <a:bodyPr wrap="square" rtlCol="0">
            <a:spAutoFit/>
          </a:bodyPr>
          <a:lstStyle/>
          <a:p>
            <a:endParaRPr lang="en-US" dirty="0"/>
          </a:p>
        </p:txBody>
      </p:sp>
    </p:spTree>
    <p:extLst>
      <p:ext uri="{BB962C8B-B14F-4D97-AF65-F5344CB8AC3E}">
        <p14:creationId xmlns:p14="http://schemas.microsoft.com/office/powerpoint/2010/main" val="189010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B6238B5B-F19C-E947-A0BC-87BD7983F871}" type="slidenum">
              <a:rPr lang="en-US" smtClean="0"/>
              <a:pPr/>
              <a:t>9</a:t>
            </a:fld>
            <a:endParaRPr lang="en-US" dirty="0"/>
          </a:p>
        </p:txBody>
      </p:sp>
      <p:sp>
        <p:nvSpPr>
          <p:cNvPr id="5" name="Title 4"/>
          <p:cNvSpPr>
            <a:spLocks noGrp="1"/>
          </p:cNvSpPr>
          <p:nvPr>
            <p:ph type="title"/>
          </p:nvPr>
        </p:nvSpPr>
        <p:spPr/>
        <p:txBody>
          <a:bodyPr/>
          <a:lstStyle/>
          <a:p>
            <a:r>
              <a:rPr lang="en-US" dirty="0"/>
              <a:t>Finding Funding</a:t>
            </a:r>
          </a:p>
        </p:txBody>
      </p:sp>
      <p:pic>
        <p:nvPicPr>
          <p:cNvPr id="4098" name="Picture 2" descr="SHOW ME THE MONEY. Remember the scene in Jerry Maguire… | by Anand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362" y="1756854"/>
            <a:ext cx="3871834" cy="209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971998"/>
      </p:ext>
    </p:extLst>
  </p:cSld>
  <p:clrMapOvr>
    <a:masterClrMapping/>
  </p:clrMapOvr>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ECA1B53D-748F-A448-962E-6EF0706C861D}"/>
    </a:ext>
  </a:ext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3.xml><?xml version="1.0" encoding="utf-8"?>
<a:theme xmlns:a="http://schemas.openxmlformats.org/drawingml/2006/main" name="presentation-02-aerial">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AF57A50E-17EB-9E43-98CE-ED4F345E4C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Presentation-02-master</Template>
  <TotalTime>13334</TotalTime>
  <Words>2324</Words>
  <Application>Microsoft Office PowerPoint</Application>
  <PresentationFormat>On-screen Show (16:9)</PresentationFormat>
  <Paragraphs>415</Paragraphs>
  <Slides>42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Arial</vt:lpstr>
      <vt:lpstr>Baskerville Old Face</vt:lpstr>
      <vt:lpstr>Calibri</vt:lpstr>
      <vt:lpstr>Courier New</vt:lpstr>
      <vt:lpstr>Helvetica</vt:lpstr>
      <vt:lpstr>Helvetica Regular</vt:lpstr>
      <vt:lpstr>Source Sans Pro</vt:lpstr>
      <vt:lpstr>Symbol</vt:lpstr>
      <vt:lpstr>Times New Roman</vt:lpstr>
      <vt:lpstr>Wingdings</vt:lpstr>
      <vt:lpstr>presentation-01-dark</vt:lpstr>
      <vt:lpstr>presentation-02</vt:lpstr>
      <vt:lpstr>presentation-02-aerial</vt:lpstr>
      <vt:lpstr>PowerPoint Presentation</vt:lpstr>
      <vt:lpstr>PowerPoint Presentation</vt:lpstr>
      <vt:lpstr>Objectives</vt:lpstr>
      <vt:lpstr>PowerPoint Presentation</vt:lpstr>
      <vt:lpstr>Roles and Responsibilities</vt:lpstr>
      <vt:lpstr>Subawards</vt:lpstr>
      <vt:lpstr>Research Project Process</vt:lpstr>
      <vt:lpstr>Idea Phase</vt:lpstr>
      <vt:lpstr>Finding Funding</vt:lpstr>
      <vt:lpstr>Sponsor Types</vt:lpstr>
      <vt:lpstr>PowerPoint Presentation</vt:lpstr>
      <vt:lpstr>NIH</vt:lpstr>
      <vt:lpstr>How to Find Funding Opportunities</vt:lpstr>
      <vt:lpstr>Sponsor Guidelines</vt:lpstr>
      <vt:lpstr>Sponsor Guidelines</vt:lpstr>
      <vt:lpstr>Common Elements </vt:lpstr>
      <vt:lpstr>Common Elements </vt:lpstr>
      <vt:lpstr>Common Elements </vt:lpstr>
      <vt:lpstr>Common Elements </vt:lpstr>
      <vt:lpstr>Common Elements </vt:lpstr>
      <vt:lpstr>PowerPoint Presentation</vt:lpstr>
      <vt:lpstr>PowerPoint Presentation</vt:lpstr>
      <vt:lpstr>Budget </vt:lpstr>
      <vt:lpstr>Budget </vt:lpstr>
      <vt:lpstr>Budget</vt:lpstr>
      <vt:lpstr>Budget</vt:lpstr>
      <vt:lpstr>Budget</vt:lpstr>
      <vt:lpstr>Budget</vt:lpstr>
      <vt:lpstr>Budget Justification</vt:lpstr>
      <vt:lpstr>PowerPoint Presentation</vt:lpstr>
      <vt:lpstr>Gameplan</vt:lpstr>
      <vt:lpstr>Sample Plan</vt:lpstr>
      <vt:lpstr>PowerPoint Presentation</vt:lpstr>
      <vt:lpstr>Internal forms</vt:lpstr>
      <vt:lpstr>Submission</vt:lpstr>
      <vt:lpstr>Submission</vt:lpstr>
      <vt:lpstr>Submission Formats</vt:lpstr>
      <vt:lpstr>After Submission</vt:lpstr>
      <vt:lpstr>After Submission</vt:lpstr>
      <vt:lpstr>Tips and Takeaways</vt:lpstr>
      <vt:lpstr>Resources</vt:lpstr>
      <vt:lpstr>PowerPoint Presentation</vt:lpstr>
    </vt:vector>
  </TitlesOfParts>
  <Company>UCLA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Sanchez, Edgar E.</cp:lastModifiedBy>
  <cp:revision>204</cp:revision>
  <cp:lastPrinted>2022-09-22T01:09:17Z</cp:lastPrinted>
  <dcterms:created xsi:type="dcterms:W3CDTF">2022-06-02T00:23:03Z</dcterms:created>
  <dcterms:modified xsi:type="dcterms:W3CDTF">2022-09-22T23:22:03Z</dcterms:modified>
</cp:coreProperties>
</file>