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57" r:id="rId2"/>
    <p:sldId id="292" r:id="rId3"/>
    <p:sldId id="311" r:id="rId4"/>
    <p:sldId id="312" r:id="rId5"/>
    <p:sldId id="323" r:id="rId6"/>
    <p:sldId id="359" r:id="rId7"/>
    <p:sldId id="332" r:id="rId8"/>
    <p:sldId id="360" r:id="rId9"/>
    <p:sldId id="353" r:id="rId10"/>
    <p:sldId id="315" r:id="rId11"/>
    <p:sldId id="328" r:id="rId12"/>
    <p:sldId id="333" r:id="rId13"/>
    <p:sldId id="329" r:id="rId14"/>
    <p:sldId id="327" r:id="rId15"/>
    <p:sldId id="331" r:id="rId16"/>
    <p:sldId id="326" r:id="rId17"/>
    <p:sldId id="335" r:id="rId18"/>
    <p:sldId id="336" r:id="rId19"/>
    <p:sldId id="356" r:id="rId20"/>
    <p:sldId id="361" r:id="rId21"/>
    <p:sldId id="362" r:id="rId22"/>
    <p:sldId id="317" r:id="rId23"/>
    <p:sldId id="340" r:id="rId24"/>
    <p:sldId id="364" r:id="rId25"/>
    <p:sldId id="365" r:id="rId26"/>
    <p:sldId id="363" r:id="rId27"/>
    <p:sldId id="367" r:id="rId28"/>
    <p:sldId id="349" r:id="rId29"/>
    <p:sldId id="368" r:id="rId30"/>
    <p:sldId id="370" r:id="rId31"/>
    <p:sldId id="350" r:id="rId32"/>
    <p:sldId id="371" r:id="rId33"/>
    <p:sldId id="372" r:id="rId34"/>
    <p:sldId id="373" r:id="rId35"/>
    <p:sldId id="354" r:id="rId36"/>
    <p:sldId id="374" r:id="rId37"/>
    <p:sldId id="348" r:id="rId38"/>
    <p:sldId id="346" r:id="rId39"/>
    <p:sldId id="347" r:id="rId40"/>
    <p:sldId id="375" r:id="rId41"/>
    <p:sldId id="376" r:id="rId42"/>
    <p:sldId id="316" r:id="rId43"/>
    <p:sldId id="355" r:id="rId44"/>
    <p:sldId id="378" r:id="rId45"/>
    <p:sldId id="379" r:id="rId46"/>
    <p:sldId id="377" r:id="rId47"/>
    <p:sldId id="320" r:id="rId48"/>
    <p:sldId id="383" r:id="rId49"/>
    <p:sldId id="380" r:id="rId50"/>
    <p:sldId id="381" r:id="rId51"/>
    <p:sldId id="384" r:id="rId52"/>
    <p:sldId id="391" r:id="rId53"/>
    <p:sldId id="390" r:id="rId54"/>
    <p:sldId id="387" r:id="rId55"/>
    <p:sldId id="389" r:id="rId56"/>
    <p:sldId id="344" r:id="rId57"/>
    <p:sldId id="337" r:id="rId58"/>
    <p:sldId id="310" r:id="rId59"/>
    <p:sldId id="309" r:id="rId60"/>
    <p:sldId id="386" r:id="rId61"/>
    <p:sldId id="334" r:id="rId6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560858"/>
    <a:srgbClr val="2F1444"/>
    <a:srgbClr val="FF7C80"/>
    <a:srgbClr val="008000"/>
    <a:srgbClr val="EAEAEA"/>
    <a:srgbClr val="060606"/>
    <a:srgbClr val="DDDDD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3" autoAdjust="0"/>
    <p:restoredTop sz="87567" autoAdjust="0"/>
  </p:normalViewPr>
  <p:slideViewPr>
    <p:cSldViewPr>
      <p:cViewPr>
        <p:scale>
          <a:sx n="60" d="100"/>
          <a:sy n="60" d="100"/>
        </p:scale>
        <p:origin x="-127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065F2-7925-47C4-89F0-7CEE043DD69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2" csCatId="mainScheme" phldr="1"/>
      <dgm:spPr/>
    </dgm:pt>
    <dgm:pt modelId="{0817ABE7-7458-4C9C-A4DC-0F62238F3356}">
      <dgm:prSet phldrT="[Text]" custT="1"/>
      <dgm:spPr/>
      <dgm:t>
        <a:bodyPr/>
        <a:lstStyle/>
        <a:p>
          <a:r>
            <a:rPr lang="en-US" sz="2000" b="1" dirty="0" smtClean="0"/>
            <a:t>Overdispersion</a:t>
          </a:r>
          <a:r>
            <a:rPr lang="en-US" sz="1800" b="1" dirty="0" smtClean="0"/>
            <a:t>   </a:t>
          </a:r>
          <a:r>
            <a:rPr lang="en-US" sz="1800" dirty="0" smtClean="0"/>
            <a:t>     </a:t>
          </a:r>
          <a:r>
            <a:rPr lang="en-US" sz="1400" dirty="0" smtClean="0"/>
            <a:t>(observed variance larger than that assumed by model)</a:t>
          </a:r>
          <a:endParaRPr lang="en-US" sz="1400" dirty="0"/>
        </a:p>
      </dgm:t>
    </dgm:pt>
    <dgm:pt modelId="{654493F5-0043-4988-954C-231CC20AE5C2}" type="parTrans" cxnId="{C1A643F0-108C-4C5D-A3C5-79B8F9F45402}">
      <dgm:prSet/>
      <dgm:spPr/>
      <dgm:t>
        <a:bodyPr/>
        <a:lstStyle/>
        <a:p>
          <a:endParaRPr lang="en-US"/>
        </a:p>
      </dgm:t>
    </dgm:pt>
    <dgm:pt modelId="{BEE05684-A9F7-4115-AD4F-7C382922BDDD}" type="sibTrans" cxnId="{C1A643F0-108C-4C5D-A3C5-79B8F9F45402}">
      <dgm:prSet/>
      <dgm:spPr/>
      <dgm:t>
        <a:bodyPr/>
        <a:lstStyle/>
        <a:p>
          <a:endParaRPr lang="en-US"/>
        </a:p>
      </dgm:t>
    </dgm:pt>
    <dgm:pt modelId="{0DB8B353-2743-4680-AB3B-296B2635583B}">
      <dgm:prSet phldrT="[Text]" custT="1"/>
      <dgm:spPr/>
      <dgm:t>
        <a:bodyPr/>
        <a:lstStyle/>
        <a:p>
          <a:r>
            <a:rPr lang="en-US" sz="1800" b="1" dirty="0" smtClean="0"/>
            <a:t>Standard Errors Underestimated</a:t>
          </a:r>
          <a:endParaRPr lang="en-US" sz="1800" b="1" dirty="0"/>
        </a:p>
      </dgm:t>
    </dgm:pt>
    <dgm:pt modelId="{C2462B2F-F0B8-47E5-B5C6-7C9BAC655522}" type="parTrans" cxnId="{3BAA7744-FBA8-4AE5-B06A-CE7BE1C09057}">
      <dgm:prSet/>
      <dgm:spPr/>
      <dgm:t>
        <a:bodyPr/>
        <a:lstStyle/>
        <a:p>
          <a:endParaRPr lang="en-US"/>
        </a:p>
      </dgm:t>
    </dgm:pt>
    <dgm:pt modelId="{38443C84-65D1-4D06-9F69-71DD6C5DCA61}" type="sibTrans" cxnId="{3BAA7744-FBA8-4AE5-B06A-CE7BE1C09057}">
      <dgm:prSet/>
      <dgm:spPr/>
      <dgm:t>
        <a:bodyPr/>
        <a:lstStyle/>
        <a:p>
          <a:endParaRPr lang="en-US"/>
        </a:p>
      </dgm:t>
    </dgm:pt>
    <dgm:pt modelId="{F5974668-887D-4A15-9DBD-737F064D6D77}">
      <dgm:prSet phldrT="[Text]" custT="1"/>
      <dgm:spPr/>
      <dgm:t>
        <a:bodyPr/>
        <a:lstStyle/>
        <a:p>
          <a:r>
            <a:rPr lang="en-US" sz="1800" b="1" dirty="0" smtClean="0"/>
            <a:t>P-Values Underestimated </a:t>
          </a:r>
          <a:r>
            <a:rPr lang="en-US" sz="1400" dirty="0" smtClean="0"/>
            <a:t>(insignificant associations appear significant)</a:t>
          </a:r>
          <a:endParaRPr lang="en-US" sz="1400" dirty="0"/>
        </a:p>
      </dgm:t>
    </dgm:pt>
    <dgm:pt modelId="{95E3FFFF-0B4C-4FF1-828D-E45C850A1BD1}" type="parTrans" cxnId="{104D3680-FB53-4EDF-A375-DAE60B9A5AEB}">
      <dgm:prSet/>
      <dgm:spPr/>
      <dgm:t>
        <a:bodyPr/>
        <a:lstStyle/>
        <a:p>
          <a:endParaRPr lang="en-US"/>
        </a:p>
      </dgm:t>
    </dgm:pt>
    <dgm:pt modelId="{981CDC5A-520F-4FE4-9A2A-7356C0470C89}" type="sibTrans" cxnId="{104D3680-FB53-4EDF-A375-DAE60B9A5AEB}">
      <dgm:prSet/>
      <dgm:spPr/>
      <dgm:t>
        <a:bodyPr/>
        <a:lstStyle/>
        <a:p>
          <a:endParaRPr lang="en-US"/>
        </a:p>
      </dgm:t>
    </dgm:pt>
    <dgm:pt modelId="{E305B05F-03D7-4394-B4F8-37E8AAA96ED9}">
      <dgm:prSet phldrT="[Text]" custT="1"/>
      <dgm:spPr>
        <a:solidFill>
          <a:srgbClr val="FF7C80"/>
        </a:solidFill>
      </dgm:spPr>
      <dgm:t>
        <a:bodyPr/>
        <a:lstStyle/>
        <a:p>
          <a:r>
            <a:rPr lang="en-US" sz="1800" b="1" dirty="0" smtClean="0"/>
            <a:t>Type I Error Inflated </a:t>
          </a:r>
          <a:r>
            <a:rPr lang="en-US" sz="1400" dirty="0" smtClean="0"/>
            <a:t>(higher false positive rates)</a:t>
          </a:r>
          <a:endParaRPr lang="en-US" sz="1400" dirty="0"/>
        </a:p>
      </dgm:t>
    </dgm:pt>
    <dgm:pt modelId="{238E54AC-68EB-4843-8917-ABC7B15305DD}" type="parTrans" cxnId="{281EE9D9-26E2-4294-802D-E8BBF68D2794}">
      <dgm:prSet/>
      <dgm:spPr/>
      <dgm:t>
        <a:bodyPr/>
        <a:lstStyle/>
        <a:p>
          <a:endParaRPr lang="en-US"/>
        </a:p>
      </dgm:t>
    </dgm:pt>
    <dgm:pt modelId="{41BBD2CA-5114-444E-8558-D18596C85BF3}" type="sibTrans" cxnId="{281EE9D9-26E2-4294-802D-E8BBF68D2794}">
      <dgm:prSet/>
      <dgm:spPr/>
      <dgm:t>
        <a:bodyPr/>
        <a:lstStyle/>
        <a:p>
          <a:endParaRPr lang="en-US"/>
        </a:p>
      </dgm:t>
    </dgm:pt>
    <dgm:pt modelId="{A8E6379C-FF8B-42F5-91FE-72DB8DFDD599}">
      <dgm:prSet phldrT="[Text]" custT="1"/>
      <dgm:spPr>
        <a:solidFill>
          <a:srgbClr val="FF7C80"/>
        </a:solidFill>
      </dgm:spPr>
      <dgm:t>
        <a:bodyPr/>
        <a:lstStyle/>
        <a:p>
          <a:r>
            <a:rPr lang="en-US" sz="1800" b="1" dirty="0" smtClean="0"/>
            <a:t>Erroneous Inference</a:t>
          </a:r>
          <a:endParaRPr lang="en-US" sz="1800" b="1" dirty="0"/>
        </a:p>
      </dgm:t>
    </dgm:pt>
    <dgm:pt modelId="{F56D0249-6995-437D-AC39-AC52BB3F83A3}" type="parTrans" cxnId="{59F6DBAE-0DA5-4FEA-B45D-2F4160B45A3E}">
      <dgm:prSet/>
      <dgm:spPr/>
      <dgm:t>
        <a:bodyPr/>
        <a:lstStyle/>
        <a:p>
          <a:endParaRPr lang="en-US"/>
        </a:p>
      </dgm:t>
    </dgm:pt>
    <dgm:pt modelId="{BAA33C86-B975-4A6F-B4FE-BACFD05E0241}" type="sibTrans" cxnId="{59F6DBAE-0DA5-4FEA-B45D-2F4160B45A3E}">
      <dgm:prSet/>
      <dgm:spPr/>
      <dgm:t>
        <a:bodyPr/>
        <a:lstStyle/>
        <a:p>
          <a:endParaRPr lang="en-US"/>
        </a:p>
      </dgm:t>
    </dgm:pt>
    <dgm:pt modelId="{A4322246-64F0-48F3-A184-759F4DACFCE0}" type="pres">
      <dgm:prSet presAssocID="{905065F2-7925-47C4-89F0-7CEE043DD699}" presName="rootnode" presStyleCnt="0">
        <dgm:presLayoutVars>
          <dgm:chMax/>
          <dgm:chPref/>
          <dgm:dir/>
          <dgm:animLvl val="lvl"/>
        </dgm:presLayoutVars>
      </dgm:prSet>
      <dgm:spPr/>
    </dgm:pt>
    <dgm:pt modelId="{1E6D7B4C-1F58-4087-85AA-40830E3FE1A4}" type="pres">
      <dgm:prSet presAssocID="{0817ABE7-7458-4C9C-A4DC-0F62238F3356}" presName="composite" presStyleCnt="0"/>
      <dgm:spPr/>
    </dgm:pt>
    <dgm:pt modelId="{5C160100-96DF-49B9-9A65-407F9F62B4E1}" type="pres">
      <dgm:prSet presAssocID="{0817ABE7-7458-4C9C-A4DC-0F62238F3356}" presName="bentUpArrow1" presStyleLbl="alignImgPlace1" presStyleIdx="0" presStyleCnt="4" custLinFactNeighborX="-40504"/>
      <dgm:spPr/>
    </dgm:pt>
    <dgm:pt modelId="{9CA5E658-89A6-4522-9945-3D2548D1E4F0}" type="pres">
      <dgm:prSet presAssocID="{0817ABE7-7458-4C9C-A4DC-0F62238F3356}" presName="ParentText" presStyleLbl="node1" presStyleIdx="0" presStyleCnt="5" custScaleX="2320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E7896-6788-4DCC-897E-65256C708FD9}" type="pres">
      <dgm:prSet presAssocID="{0817ABE7-7458-4C9C-A4DC-0F62238F3356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C7A960B-9126-47EC-9DA2-455D7BCB332F}" type="pres">
      <dgm:prSet presAssocID="{BEE05684-A9F7-4115-AD4F-7C382922BDDD}" presName="sibTrans" presStyleCnt="0"/>
      <dgm:spPr/>
    </dgm:pt>
    <dgm:pt modelId="{8706C41C-72E0-4A23-8C37-8B02C5454459}" type="pres">
      <dgm:prSet presAssocID="{0DB8B353-2743-4680-AB3B-296B2635583B}" presName="composite" presStyleCnt="0"/>
      <dgm:spPr/>
    </dgm:pt>
    <dgm:pt modelId="{61F193BB-8720-42AC-8FA2-C74B413F3828}" type="pres">
      <dgm:prSet presAssocID="{0DB8B353-2743-4680-AB3B-296B2635583B}" presName="bentUpArrow1" presStyleLbl="alignImgPlace1" presStyleIdx="1" presStyleCnt="4" custLinFactNeighborX="-40504"/>
      <dgm:spPr/>
    </dgm:pt>
    <dgm:pt modelId="{4303F072-6352-461E-9AFE-2A8A1C6CCC18}" type="pres">
      <dgm:prSet presAssocID="{0DB8B353-2743-4680-AB3B-296B2635583B}" presName="ParentText" presStyleLbl="node1" presStyleIdx="1" presStyleCnt="5" custScaleX="232041" custLinFactNeighborX="77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8F487-5A86-4555-A46F-4A109909EEE2}" type="pres">
      <dgm:prSet presAssocID="{0DB8B353-2743-4680-AB3B-296B2635583B}" presName="ChildText" presStyleLbl="revTx" presStyleIdx="1" presStyleCnt="4" custLinFactX="-36491" custLinFactNeighborX="-100000" custLinFactNeighborY="-27591">
        <dgm:presLayoutVars>
          <dgm:chMax val="0"/>
          <dgm:chPref val="0"/>
          <dgm:bulletEnabled val="1"/>
        </dgm:presLayoutVars>
      </dgm:prSet>
      <dgm:spPr/>
    </dgm:pt>
    <dgm:pt modelId="{4999A10D-B413-4B7F-82E7-FF35660CEC8D}" type="pres">
      <dgm:prSet presAssocID="{38443C84-65D1-4D06-9F69-71DD6C5DCA61}" presName="sibTrans" presStyleCnt="0"/>
      <dgm:spPr/>
    </dgm:pt>
    <dgm:pt modelId="{D6560368-16F1-4CA1-BA1A-0DB60308E7B7}" type="pres">
      <dgm:prSet presAssocID="{F5974668-887D-4A15-9DBD-737F064D6D77}" presName="composite" presStyleCnt="0"/>
      <dgm:spPr/>
    </dgm:pt>
    <dgm:pt modelId="{C06E1E7B-A193-4C6C-A533-AAC1ACCD8F0E}" type="pres">
      <dgm:prSet presAssocID="{F5974668-887D-4A15-9DBD-737F064D6D77}" presName="bentUpArrow1" presStyleLbl="alignImgPlace1" presStyleIdx="2" presStyleCnt="4" custLinFactNeighborX="-40504"/>
      <dgm:spPr/>
    </dgm:pt>
    <dgm:pt modelId="{D5F56D98-E822-4FD4-A14C-07219C874D4A}" type="pres">
      <dgm:prSet presAssocID="{F5974668-887D-4A15-9DBD-737F064D6D77}" presName="ParentText" presStyleLbl="node1" presStyleIdx="2" presStyleCnt="5" custScaleX="258260" custLinFactNeighborX="86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D1BFD-A057-4192-BE45-81940F31092E}" type="pres">
      <dgm:prSet presAssocID="{F5974668-887D-4A15-9DBD-737F064D6D77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61D01CF-4468-4D4E-9972-2DD5868B6ADA}" type="pres">
      <dgm:prSet presAssocID="{981CDC5A-520F-4FE4-9A2A-7356C0470C89}" presName="sibTrans" presStyleCnt="0"/>
      <dgm:spPr/>
    </dgm:pt>
    <dgm:pt modelId="{452707B8-7C9E-4BF1-97BD-3C1155B2DDD3}" type="pres">
      <dgm:prSet presAssocID="{E305B05F-03D7-4394-B4F8-37E8AAA96ED9}" presName="composite" presStyleCnt="0"/>
      <dgm:spPr/>
    </dgm:pt>
    <dgm:pt modelId="{5FE49632-4402-4200-857A-2B139F4C22D0}" type="pres">
      <dgm:prSet presAssocID="{E305B05F-03D7-4394-B4F8-37E8AAA96ED9}" presName="bentUpArrow1" presStyleLbl="alignImgPlace1" presStyleIdx="3" presStyleCnt="4" custLinFactNeighborX="-40504"/>
      <dgm:spPr/>
      <dgm:t>
        <a:bodyPr/>
        <a:lstStyle/>
        <a:p>
          <a:endParaRPr lang="en-US"/>
        </a:p>
      </dgm:t>
    </dgm:pt>
    <dgm:pt modelId="{DEC3FAE6-85B4-4883-8B45-19CDC3312A06}" type="pres">
      <dgm:prSet presAssocID="{E305B05F-03D7-4394-B4F8-37E8AAA96ED9}" presName="ParentText" presStyleLbl="node1" presStyleIdx="3" presStyleCnt="5" custScaleX="232041" custLinFactNeighborX="210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6F9C-5B98-4B49-BF34-63876250BFF0}" type="pres">
      <dgm:prSet presAssocID="{E305B05F-03D7-4394-B4F8-37E8AAA96ED9}" presName="ChildText" presStyleLbl="revTx" presStyleIdx="3" presStyleCnt="4" custLinFactNeighborX="26492">
        <dgm:presLayoutVars>
          <dgm:chMax val="0"/>
          <dgm:chPref val="0"/>
          <dgm:bulletEnabled val="1"/>
        </dgm:presLayoutVars>
      </dgm:prSet>
      <dgm:spPr/>
    </dgm:pt>
    <dgm:pt modelId="{2F737EFB-8812-4B7B-8978-436238DAC0D1}" type="pres">
      <dgm:prSet presAssocID="{41BBD2CA-5114-444E-8558-D18596C85BF3}" presName="sibTrans" presStyleCnt="0"/>
      <dgm:spPr/>
    </dgm:pt>
    <dgm:pt modelId="{E1D3CC99-AC77-4F79-AA0C-0A5CA7CA4C45}" type="pres">
      <dgm:prSet presAssocID="{A8E6379C-FF8B-42F5-91FE-72DB8DFDD599}" presName="composite" presStyleCnt="0"/>
      <dgm:spPr/>
    </dgm:pt>
    <dgm:pt modelId="{5255626A-4773-4915-86FB-132B69096361}" type="pres">
      <dgm:prSet presAssocID="{A8E6379C-FF8B-42F5-91FE-72DB8DFDD599}" presName="ParentText" presStyleLbl="node1" presStyleIdx="4" presStyleCnt="5" custScaleX="232041" custLinFactNeighborX="82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F0CC4-AA31-484E-A04B-F509B2CC0AF5}" type="presOf" srcId="{0DB8B353-2743-4680-AB3B-296B2635583B}" destId="{4303F072-6352-461E-9AFE-2A8A1C6CCC18}" srcOrd="0" destOrd="0" presId="urn:microsoft.com/office/officeart/2005/8/layout/StepDownProcess"/>
    <dgm:cxn modelId="{C1A643F0-108C-4C5D-A3C5-79B8F9F45402}" srcId="{905065F2-7925-47C4-89F0-7CEE043DD699}" destId="{0817ABE7-7458-4C9C-A4DC-0F62238F3356}" srcOrd="0" destOrd="0" parTransId="{654493F5-0043-4988-954C-231CC20AE5C2}" sibTransId="{BEE05684-A9F7-4115-AD4F-7C382922BDDD}"/>
    <dgm:cxn modelId="{281EE9D9-26E2-4294-802D-E8BBF68D2794}" srcId="{905065F2-7925-47C4-89F0-7CEE043DD699}" destId="{E305B05F-03D7-4394-B4F8-37E8AAA96ED9}" srcOrd="3" destOrd="0" parTransId="{238E54AC-68EB-4843-8917-ABC7B15305DD}" sibTransId="{41BBD2CA-5114-444E-8558-D18596C85BF3}"/>
    <dgm:cxn modelId="{109359CD-0405-4C79-B761-D9DBFF9D0C31}" type="presOf" srcId="{A8E6379C-FF8B-42F5-91FE-72DB8DFDD599}" destId="{5255626A-4773-4915-86FB-132B69096361}" srcOrd="0" destOrd="0" presId="urn:microsoft.com/office/officeart/2005/8/layout/StepDownProcess"/>
    <dgm:cxn modelId="{3BAA7744-FBA8-4AE5-B06A-CE7BE1C09057}" srcId="{905065F2-7925-47C4-89F0-7CEE043DD699}" destId="{0DB8B353-2743-4680-AB3B-296B2635583B}" srcOrd="1" destOrd="0" parTransId="{C2462B2F-F0B8-47E5-B5C6-7C9BAC655522}" sibTransId="{38443C84-65D1-4D06-9F69-71DD6C5DCA61}"/>
    <dgm:cxn modelId="{EF1499DF-79EC-4F79-B9EB-ADDE60EEEADC}" type="presOf" srcId="{905065F2-7925-47C4-89F0-7CEE043DD699}" destId="{A4322246-64F0-48F3-A184-759F4DACFCE0}" srcOrd="0" destOrd="0" presId="urn:microsoft.com/office/officeart/2005/8/layout/StepDownProcess"/>
    <dgm:cxn modelId="{65057C3F-C464-4785-A748-3D9FD084BA2E}" type="presOf" srcId="{E305B05F-03D7-4394-B4F8-37E8AAA96ED9}" destId="{DEC3FAE6-85B4-4883-8B45-19CDC3312A06}" srcOrd="0" destOrd="0" presId="urn:microsoft.com/office/officeart/2005/8/layout/StepDownProcess"/>
    <dgm:cxn modelId="{FC14E04E-6322-4FC7-9C90-D9DD6682D494}" type="presOf" srcId="{F5974668-887D-4A15-9DBD-737F064D6D77}" destId="{D5F56D98-E822-4FD4-A14C-07219C874D4A}" srcOrd="0" destOrd="0" presId="urn:microsoft.com/office/officeart/2005/8/layout/StepDownProcess"/>
    <dgm:cxn modelId="{104D3680-FB53-4EDF-A375-DAE60B9A5AEB}" srcId="{905065F2-7925-47C4-89F0-7CEE043DD699}" destId="{F5974668-887D-4A15-9DBD-737F064D6D77}" srcOrd="2" destOrd="0" parTransId="{95E3FFFF-0B4C-4FF1-828D-E45C850A1BD1}" sibTransId="{981CDC5A-520F-4FE4-9A2A-7356C0470C89}"/>
    <dgm:cxn modelId="{32DF7DA0-654C-4D4C-80D0-53E3F95A338C}" type="presOf" srcId="{0817ABE7-7458-4C9C-A4DC-0F62238F3356}" destId="{9CA5E658-89A6-4522-9945-3D2548D1E4F0}" srcOrd="0" destOrd="0" presId="urn:microsoft.com/office/officeart/2005/8/layout/StepDownProcess"/>
    <dgm:cxn modelId="{59F6DBAE-0DA5-4FEA-B45D-2F4160B45A3E}" srcId="{905065F2-7925-47C4-89F0-7CEE043DD699}" destId="{A8E6379C-FF8B-42F5-91FE-72DB8DFDD599}" srcOrd="4" destOrd="0" parTransId="{F56D0249-6995-437D-AC39-AC52BB3F83A3}" sibTransId="{BAA33C86-B975-4A6F-B4FE-BACFD05E0241}"/>
    <dgm:cxn modelId="{8B2C1886-017A-4738-BDE7-388298276FE8}" type="presParOf" srcId="{A4322246-64F0-48F3-A184-759F4DACFCE0}" destId="{1E6D7B4C-1F58-4087-85AA-40830E3FE1A4}" srcOrd="0" destOrd="0" presId="urn:microsoft.com/office/officeart/2005/8/layout/StepDownProcess"/>
    <dgm:cxn modelId="{44A084F8-1BFF-476D-A770-BA71055F5182}" type="presParOf" srcId="{1E6D7B4C-1F58-4087-85AA-40830E3FE1A4}" destId="{5C160100-96DF-49B9-9A65-407F9F62B4E1}" srcOrd="0" destOrd="0" presId="urn:microsoft.com/office/officeart/2005/8/layout/StepDownProcess"/>
    <dgm:cxn modelId="{97DBBE63-5000-4DFB-9E5F-71D928F90453}" type="presParOf" srcId="{1E6D7B4C-1F58-4087-85AA-40830E3FE1A4}" destId="{9CA5E658-89A6-4522-9945-3D2548D1E4F0}" srcOrd="1" destOrd="0" presId="urn:microsoft.com/office/officeart/2005/8/layout/StepDownProcess"/>
    <dgm:cxn modelId="{9EDAABA8-56CE-4287-B6F7-6E1CA9C97A6B}" type="presParOf" srcId="{1E6D7B4C-1F58-4087-85AA-40830E3FE1A4}" destId="{0DFE7896-6788-4DCC-897E-65256C708FD9}" srcOrd="2" destOrd="0" presId="urn:microsoft.com/office/officeart/2005/8/layout/StepDownProcess"/>
    <dgm:cxn modelId="{264E8EC5-7E31-4A01-8B92-C1664F19AC82}" type="presParOf" srcId="{A4322246-64F0-48F3-A184-759F4DACFCE0}" destId="{DC7A960B-9126-47EC-9DA2-455D7BCB332F}" srcOrd="1" destOrd="0" presId="urn:microsoft.com/office/officeart/2005/8/layout/StepDownProcess"/>
    <dgm:cxn modelId="{684D642A-53C4-48DB-BFB6-A1010D9DF310}" type="presParOf" srcId="{A4322246-64F0-48F3-A184-759F4DACFCE0}" destId="{8706C41C-72E0-4A23-8C37-8B02C5454459}" srcOrd="2" destOrd="0" presId="urn:microsoft.com/office/officeart/2005/8/layout/StepDownProcess"/>
    <dgm:cxn modelId="{1D071A01-E6F1-482D-A580-254B31558211}" type="presParOf" srcId="{8706C41C-72E0-4A23-8C37-8B02C5454459}" destId="{61F193BB-8720-42AC-8FA2-C74B413F3828}" srcOrd="0" destOrd="0" presId="urn:microsoft.com/office/officeart/2005/8/layout/StepDownProcess"/>
    <dgm:cxn modelId="{A2BFB82A-25FC-4EF6-A029-3DA06941F390}" type="presParOf" srcId="{8706C41C-72E0-4A23-8C37-8B02C5454459}" destId="{4303F072-6352-461E-9AFE-2A8A1C6CCC18}" srcOrd="1" destOrd="0" presId="urn:microsoft.com/office/officeart/2005/8/layout/StepDownProcess"/>
    <dgm:cxn modelId="{D16BB500-7B7D-4204-A394-114B281A2594}" type="presParOf" srcId="{8706C41C-72E0-4A23-8C37-8B02C5454459}" destId="{7938F487-5A86-4555-A46F-4A109909EEE2}" srcOrd="2" destOrd="0" presId="urn:microsoft.com/office/officeart/2005/8/layout/StepDownProcess"/>
    <dgm:cxn modelId="{18B6019C-ACB8-45FB-AA4F-8835126BB683}" type="presParOf" srcId="{A4322246-64F0-48F3-A184-759F4DACFCE0}" destId="{4999A10D-B413-4B7F-82E7-FF35660CEC8D}" srcOrd="3" destOrd="0" presId="urn:microsoft.com/office/officeart/2005/8/layout/StepDownProcess"/>
    <dgm:cxn modelId="{355055F2-E477-427A-B0CD-7B70966AA153}" type="presParOf" srcId="{A4322246-64F0-48F3-A184-759F4DACFCE0}" destId="{D6560368-16F1-4CA1-BA1A-0DB60308E7B7}" srcOrd="4" destOrd="0" presId="urn:microsoft.com/office/officeart/2005/8/layout/StepDownProcess"/>
    <dgm:cxn modelId="{941708D4-A8C9-42FD-87A1-5A068D088B0D}" type="presParOf" srcId="{D6560368-16F1-4CA1-BA1A-0DB60308E7B7}" destId="{C06E1E7B-A193-4C6C-A533-AAC1ACCD8F0E}" srcOrd="0" destOrd="0" presId="urn:microsoft.com/office/officeart/2005/8/layout/StepDownProcess"/>
    <dgm:cxn modelId="{3367DFE8-31B2-4FE3-AB88-A890D64E0235}" type="presParOf" srcId="{D6560368-16F1-4CA1-BA1A-0DB60308E7B7}" destId="{D5F56D98-E822-4FD4-A14C-07219C874D4A}" srcOrd="1" destOrd="0" presId="urn:microsoft.com/office/officeart/2005/8/layout/StepDownProcess"/>
    <dgm:cxn modelId="{72E7BDCD-83CD-4FAF-888C-049EEF246F35}" type="presParOf" srcId="{D6560368-16F1-4CA1-BA1A-0DB60308E7B7}" destId="{450D1BFD-A057-4192-BE45-81940F31092E}" srcOrd="2" destOrd="0" presId="urn:microsoft.com/office/officeart/2005/8/layout/StepDownProcess"/>
    <dgm:cxn modelId="{D008675C-D459-4937-BEDC-22C48F419332}" type="presParOf" srcId="{A4322246-64F0-48F3-A184-759F4DACFCE0}" destId="{B61D01CF-4468-4D4E-9972-2DD5868B6ADA}" srcOrd="5" destOrd="0" presId="urn:microsoft.com/office/officeart/2005/8/layout/StepDownProcess"/>
    <dgm:cxn modelId="{DE796AB0-BBB2-4962-B9CA-D212B2052D46}" type="presParOf" srcId="{A4322246-64F0-48F3-A184-759F4DACFCE0}" destId="{452707B8-7C9E-4BF1-97BD-3C1155B2DDD3}" srcOrd="6" destOrd="0" presId="urn:microsoft.com/office/officeart/2005/8/layout/StepDownProcess"/>
    <dgm:cxn modelId="{4F93D4D4-F71D-465F-9CBE-CA60BF804360}" type="presParOf" srcId="{452707B8-7C9E-4BF1-97BD-3C1155B2DDD3}" destId="{5FE49632-4402-4200-857A-2B139F4C22D0}" srcOrd="0" destOrd="0" presId="urn:microsoft.com/office/officeart/2005/8/layout/StepDownProcess"/>
    <dgm:cxn modelId="{A8671B40-7458-4065-A33F-54D4A8B60248}" type="presParOf" srcId="{452707B8-7C9E-4BF1-97BD-3C1155B2DDD3}" destId="{DEC3FAE6-85B4-4883-8B45-19CDC3312A06}" srcOrd="1" destOrd="0" presId="urn:microsoft.com/office/officeart/2005/8/layout/StepDownProcess"/>
    <dgm:cxn modelId="{C98409DA-84C1-4CBE-906E-FA6AB7B828C7}" type="presParOf" srcId="{452707B8-7C9E-4BF1-97BD-3C1155B2DDD3}" destId="{22F56F9C-5B98-4B49-BF34-63876250BFF0}" srcOrd="2" destOrd="0" presId="urn:microsoft.com/office/officeart/2005/8/layout/StepDownProcess"/>
    <dgm:cxn modelId="{C700B6A3-0ABE-4FAC-9C3D-055EFC57926D}" type="presParOf" srcId="{A4322246-64F0-48F3-A184-759F4DACFCE0}" destId="{2F737EFB-8812-4B7B-8978-436238DAC0D1}" srcOrd="7" destOrd="0" presId="urn:microsoft.com/office/officeart/2005/8/layout/StepDownProcess"/>
    <dgm:cxn modelId="{36A70A32-4111-442B-B838-17A00677A321}" type="presParOf" srcId="{A4322246-64F0-48F3-A184-759F4DACFCE0}" destId="{E1D3CC99-AC77-4F79-AA0C-0A5CA7CA4C45}" srcOrd="8" destOrd="0" presId="urn:microsoft.com/office/officeart/2005/8/layout/StepDownProcess"/>
    <dgm:cxn modelId="{415C945D-3400-4270-9377-EF33809B2E83}" type="presParOf" srcId="{E1D3CC99-AC77-4F79-AA0C-0A5CA7CA4C45}" destId="{5255626A-4773-4915-86FB-132B6909636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60100-96DF-49B9-9A65-407F9F62B4E1}">
      <dsp:nvSpPr>
        <dsp:cNvPr id="0" name=""/>
        <dsp:cNvSpPr/>
      </dsp:nvSpPr>
      <dsp:spPr>
        <a:xfrm rot="5400000">
          <a:off x="733607" y="793490"/>
          <a:ext cx="690562" cy="7861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5E658-89A6-4522-9945-3D2548D1E4F0}">
      <dsp:nvSpPr>
        <dsp:cNvPr id="0" name=""/>
        <dsp:cNvSpPr/>
      </dsp:nvSpPr>
      <dsp:spPr>
        <a:xfrm>
          <a:off x="101595" y="27987"/>
          <a:ext cx="2697480" cy="8137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Overdispersion</a:t>
          </a:r>
          <a:r>
            <a:rPr lang="en-US" sz="1800" b="1" kern="1200" dirty="0" smtClean="0"/>
            <a:t>   </a:t>
          </a:r>
          <a:r>
            <a:rPr lang="en-US" sz="1800" kern="1200" dirty="0" smtClean="0"/>
            <a:t>     </a:t>
          </a:r>
          <a:r>
            <a:rPr lang="en-US" sz="1400" kern="1200" dirty="0" smtClean="0"/>
            <a:t>(observed variance larger than that assumed by model)</a:t>
          </a:r>
          <a:endParaRPr lang="en-US" sz="1400" kern="1200" dirty="0"/>
        </a:p>
      </dsp:txBody>
      <dsp:txXfrm>
        <a:off x="141324" y="67716"/>
        <a:ext cx="2618022" cy="734255"/>
      </dsp:txXfrm>
    </dsp:sp>
    <dsp:sp modelId="{0DFE7896-6788-4DCC-897E-65256C708FD9}">
      <dsp:nvSpPr>
        <dsp:cNvPr id="0" name=""/>
        <dsp:cNvSpPr/>
      </dsp:nvSpPr>
      <dsp:spPr>
        <a:xfrm>
          <a:off x="2031586" y="105593"/>
          <a:ext cx="845492" cy="6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193BB-8720-42AC-8FA2-C74B413F3828}">
      <dsp:nvSpPr>
        <dsp:cNvPr id="0" name=""/>
        <dsp:cNvSpPr/>
      </dsp:nvSpPr>
      <dsp:spPr>
        <a:xfrm rot="5400000">
          <a:off x="2065839" y="1707559"/>
          <a:ext cx="690562" cy="7861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3F072-6352-461E-9AFE-2A8A1C6CCC18}">
      <dsp:nvSpPr>
        <dsp:cNvPr id="0" name=""/>
        <dsp:cNvSpPr/>
      </dsp:nvSpPr>
      <dsp:spPr>
        <a:xfrm>
          <a:off x="1524003" y="942056"/>
          <a:ext cx="2697480" cy="8137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Standard Errors Underestimated</a:t>
          </a:r>
          <a:endParaRPr lang="en-US" sz="1800" b="1" kern="1200" dirty="0"/>
        </a:p>
      </dsp:txBody>
      <dsp:txXfrm>
        <a:off x="1563732" y="981785"/>
        <a:ext cx="2618022" cy="734255"/>
      </dsp:txXfrm>
    </dsp:sp>
    <dsp:sp modelId="{7938F487-5A86-4555-A46F-4A109909EEE2}">
      <dsp:nvSpPr>
        <dsp:cNvPr id="0" name=""/>
        <dsp:cNvSpPr/>
      </dsp:nvSpPr>
      <dsp:spPr>
        <a:xfrm>
          <a:off x="2209797" y="838202"/>
          <a:ext cx="845492" cy="6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E1E7B-A193-4C6C-A533-AAC1ACCD8F0E}">
      <dsp:nvSpPr>
        <dsp:cNvPr id="0" name=""/>
        <dsp:cNvSpPr/>
      </dsp:nvSpPr>
      <dsp:spPr>
        <a:xfrm rot="5400000">
          <a:off x="3550469" y="2621627"/>
          <a:ext cx="690562" cy="7861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56D98-E822-4FD4-A14C-07219C874D4A}">
      <dsp:nvSpPr>
        <dsp:cNvPr id="0" name=""/>
        <dsp:cNvSpPr/>
      </dsp:nvSpPr>
      <dsp:spPr>
        <a:xfrm>
          <a:off x="2866651" y="1856124"/>
          <a:ext cx="3002276" cy="8137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P-Values Underestimated </a:t>
          </a:r>
          <a:r>
            <a:rPr lang="en-US" sz="1400" kern="1200" dirty="0" smtClean="0"/>
            <a:t>(insignificant associations appear significant)</a:t>
          </a:r>
          <a:endParaRPr lang="en-US" sz="1400" kern="1200" dirty="0"/>
        </a:p>
      </dsp:txBody>
      <dsp:txXfrm>
        <a:off x="2906380" y="1895853"/>
        <a:ext cx="2922818" cy="734255"/>
      </dsp:txXfrm>
    </dsp:sp>
    <dsp:sp modelId="{450D1BFD-A057-4192-BE45-81940F31092E}">
      <dsp:nvSpPr>
        <dsp:cNvPr id="0" name=""/>
        <dsp:cNvSpPr/>
      </dsp:nvSpPr>
      <dsp:spPr>
        <a:xfrm>
          <a:off x="4848448" y="1933730"/>
          <a:ext cx="845492" cy="6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49632-4402-4200-857A-2B139F4C22D0}">
      <dsp:nvSpPr>
        <dsp:cNvPr id="0" name=""/>
        <dsp:cNvSpPr/>
      </dsp:nvSpPr>
      <dsp:spPr>
        <a:xfrm rot="5400000">
          <a:off x="4730303" y="3535696"/>
          <a:ext cx="690562" cy="7861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3FAE6-85B4-4883-8B45-19CDC3312A06}">
      <dsp:nvSpPr>
        <dsp:cNvPr id="0" name=""/>
        <dsp:cNvSpPr/>
      </dsp:nvSpPr>
      <dsp:spPr>
        <a:xfrm>
          <a:off x="4343405" y="2770193"/>
          <a:ext cx="2697480" cy="813713"/>
        </a:xfrm>
        <a:prstGeom prst="roundRect">
          <a:avLst>
            <a:gd name="adj" fmla="val 16670"/>
          </a:avLst>
        </a:prstGeom>
        <a:solidFill>
          <a:srgbClr val="FF7C8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Type I Error Inflated </a:t>
          </a:r>
          <a:r>
            <a:rPr lang="en-US" sz="1400" kern="1200" dirty="0" smtClean="0"/>
            <a:t>(higher false positive rates)</a:t>
          </a:r>
          <a:endParaRPr lang="en-US" sz="1400" kern="1200" dirty="0"/>
        </a:p>
      </dsp:txBody>
      <dsp:txXfrm>
        <a:off x="4383134" y="2809922"/>
        <a:ext cx="2618022" cy="734255"/>
      </dsp:txXfrm>
    </dsp:sp>
    <dsp:sp modelId="{22F56F9C-5B98-4B49-BF34-63876250BFF0}">
      <dsp:nvSpPr>
        <dsp:cNvPr id="0" name=""/>
        <dsp:cNvSpPr/>
      </dsp:nvSpPr>
      <dsp:spPr>
        <a:xfrm>
          <a:off x="6252270" y="2847799"/>
          <a:ext cx="845492" cy="65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626A-4773-4915-86FB-132B69096361}">
      <dsp:nvSpPr>
        <dsp:cNvPr id="0" name=""/>
        <dsp:cNvSpPr/>
      </dsp:nvSpPr>
      <dsp:spPr>
        <a:xfrm>
          <a:off x="5526000" y="3684261"/>
          <a:ext cx="2697480" cy="813713"/>
        </a:xfrm>
        <a:prstGeom prst="roundRect">
          <a:avLst>
            <a:gd name="adj" fmla="val 16670"/>
          </a:avLst>
        </a:prstGeom>
        <a:solidFill>
          <a:srgbClr val="FF7C8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Erroneous Inference</a:t>
          </a:r>
          <a:endParaRPr lang="en-US" sz="1800" b="1" kern="1200" dirty="0"/>
        </a:p>
      </dsp:txBody>
      <dsp:txXfrm>
        <a:off x="5565729" y="3723990"/>
        <a:ext cx="2618022" cy="734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1746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1746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1746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1746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4C52D28-2554-4A60-8E57-896FFAE80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1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01EBB99-6FED-4389-BFCD-AF7DFEB8A27F}" type="datetimeFigureOut">
              <a:rPr lang="en-US" smtClean="0"/>
              <a:t>1/8/2013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C4034650-A3E2-4253-BED6-A16FA911A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1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4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4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9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42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9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91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21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85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1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9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54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85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14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14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7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06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28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4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19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0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25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25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90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80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404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1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8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8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5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84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5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4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0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7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4650-A3E2-4253-BED6-A16FA911AE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7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4477-8F36-4BB1-9D70-520885ECD2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9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5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9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4477-8F36-4BB1-9D70-520885ECD2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4477-8F36-4BB1-9D70-520885ECD2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9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4477-8F36-4BB1-9D70-520885ECD2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7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8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7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8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9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629400"/>
            <a:ext cx="6705600" cy="19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4477-8F36-4BB1-9D70-520885ECD2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01000" cy="2057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Analysis of Overdispersed Data in SAS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38600"/>
            <a:ext cx="91440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00CC"/>
                </a:solidFill>
              </a:rPr>
              <a:t>Jessica Harwood, M.S.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Statistician, Center for Community Health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JHarwood@mednet.ucla.edu</a:t>
            </a:r>
          </a:p>
        </p:txBody>
      </p:sp>
    </p:spTree>
    <p:extLst>
      <p:ext uri="{BB962C8B-B14F-4D97-AF65-F5344CB8AC3E}">
        <p14:creationId xmlns:p14="http://schemas.microsoft.com/office/powerpoint/2010/main" val="14923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Checking for Overdispersion in SAS – Count Data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 MEANS</a:t>
            </a:r>
            <a:endParaRPr lang="en-US" dirty="0"/>
          </a:p>
          <a:p>
            <a:pPr lvl="1"/>
            <a:r>
              <a:rPr lang="en-US" dirty="0" smtClean="0"/>
              <a:t>variance &gt; mean?  </a:t>
            </a:r>
          </a:p>
          <a:p>
            <a:r>
              <a:rPr lang="en-US" dirty="0" smtClean="0"/>
              <a:t>PROC GENMOD</a:t>
            </a:r>
          </a:p>
          <a:p>
            <a:pPr lvl="1"/>
            <a:r>
              <a:rPr lang="en-US" dirty="0" smtClean="0"/>
              <a:t>“dist=negbin”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dispersion parameter significant?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26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Count </a:t>
            </a:r>
            <a:r>
              <a:rPr lang="en-US" dirty="0">
                <a:solidFill>
                  <a:srgbClr val="0000CC"/>
                </a:solidFill>
              </a:rPr>
              <a:t>D</a:t>
            </a:r>
            <a:r>
              <a:rPr lang="en-US" dirty="0" smtClean="0">
                <a:solidFill>
                  <a:srgbClr val="0000CC"/>
                </a:solidFill>
              </a:rPr>
              <a:t>ata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000" dirty="0" smtClean="0">
                <a:solidFill>
                  <a:srgbClr val="0000CC"/>
                </a:solidFill>
              </a:rPr>
              <a:t>Differences in baseline depression between intervention conditions in a RCT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33400" y="2362200"/>
            <a:ext cx="822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b="1" dirty="0"/>
              <a:t>Independent variable: INTV - </a:t>
            </a:r>
            <a:r>
              <a:rPr lang="en-US" sz="2400" dirty="0"/>
              <a:t>intervention condition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1 = Randomized to intervention condition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0 = Randomized to control condition</a:t>
            </a:r>
            <a:endParaRPr lang="en-US" sz="2000" b="1" dirty="0">
              <a:solidFill>
                <a:srgbClr val="000080"/>
              </a:solidFill>
              <a:latin typeface="Courier New"/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Dependent variable: EPDS</a:t>
            </a:r>
            <a:r>
              <a:rPr lang="en-US" sz="2400" dirty="0" smtClean="0"/>
              <a:t> - Edinburgh Postnatal Depression Scale; weighted count of depressive symptoms felt in past week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86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1905001"/>
            <a:ext cx="89916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HISTOGRAM OF EPDS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Count Data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1"/>
          <a:stretch/>
        </p:blipFill>
        <p:spPr bwMode="auto">
          <a:xfrm>
            <a:off x="533400" y="2232837"/>
            <a:ext cx="8610600" cy="36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754469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EPDS Score (range 0-30)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3340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8768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4196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351686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5966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60246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214526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295471"/>
            <a:ext cx="461665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4790" y="381273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9624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6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6096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Count Data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000" dirty="0">
                <a:solidFill>
                  <a:srgbClr val="0000CC"/>
                </a:solidFill>
              </a:rPr>
              <a:t>C</a:t>
            </a:r>
            <a:r>
              <a:rPr lang="en-US" sz="3000" dirty="0" smtClean="0">
                <a:solidFill>
                  <a:srgbClr val="0000CC"/>
                </a:solidFill>
              </a:rPr>
              <a:t>heck mean and variance for overdispersion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33400" y="2324101"/>
            <a:ext cx="82296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6600"/>
                </a:solidFill>
                <a:latin typeface="Courier New"/>
              </a:rPr>
              <a:t>*Mean and variance;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means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=base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mean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EPDS;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80"/>
              </a:solidFill>
              <a:latin typeface="Courier Ne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09624"/>
              </p:ext>
            </p:extLst>
          </p:nvPr>
        </p:nvGraphicFramePr>
        <p:xfrm>
          <a:off x="5943600" y="2476500"/>
          <a:ext cx="2400300" cy="1249866"/>
        </p:xfrm>
        <a:graphic>
          <a:graphicData uri="http://schemas.openxmlformats.org/drawingml/2006/table">
            <a:tbl>
              <a:tblPr/>
              <a:tblGrid>
                <a:gridCol w="1346239"/>
                <a:gridCol w="1054061"/>
              </a:tblGrid>
              <a:tr h="4211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baseline="0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Variable : 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EPDS</a:t>
                      </a:r>
                      <a:endParaRPr lang="en-US" sz="1500" b="1" i="0" u="none" strike="noStrike" baseline="0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baseline="0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baseline="0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4211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                11.17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baseline="0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          47.34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81000" y="42672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6600"/>
                </a:solidFill>
                <a:latin typeface="Courier New"/>
              </a:rPr>
              <a:t>*Conditional mean </a:t>
            </a:r>
            <a:r>
              <a:rPr lang="en-US" sz="2000" b="1" dirty="0">
                <a:solidFill>
                  <a:srgbClr val="006600"/>
                </a:solidFill>
                <a:latin typeface="Courier New"/>
              </a:rPr>
              <a:t>and variance;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means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=base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mean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 </a:t>
            </a: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EPDS; 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INTV;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80"/>
              </a:solidFill>
              <a:latin typeface="Courier New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2613"/>
              </p:ext>
            </p:extLst>
          </p:nvPr>
        </p:nvGraphicFramePr>
        <p:xfrm>
          <a:off x="5334000" y="4419600"/>
          <a:ext cx="3505200" cy="1409700"/>
        </p:xfrm>
        <a:graphic>
          <a:graphicData uri="http://schemas.openxmlformats.org/drawingml/2006/table">
            <a:tbl>
              <a:tblPr/>
              <a:tblGrid>
                <a:gridCol w="914400"/>
                <a:gridCol w="838200"/>
                <a:gridCol w="762000"/>
                <a:gridCol w="990600"/>
              </a:tblGrid>
              <a:tr h="20002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Variable : </a:t>
                      </a:r>
                      <a:r>
                        <a:rPr lang="en-US" sz="15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EPDS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 Obs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endParaRPr lang="en-US" sz="1500" b="1" i="0" u="none" strike="noStrike" dirty="0" smtClean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en-US" sz="15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1" i="0" u="none" strike="noStrike" dirty="0" smtClean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en-US" sz="15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533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  </a:t>
                      </a:r>
                      <a:endParaRPr lang="en-US" sz="1500" b="0" i="0" u="none" strike="noStrike" dirty="0" smtClean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5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 11.35 </a:t>
                      </a:r>
                      <a:endParaRPr lang="en-US" sz="15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500" b="0" i="0" u="none" strike="noStrike" dirty="0" smtClean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5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      48.31 </a:t>
                      </a:r>
                      <a:endParaRPr lang="en-US" sz="15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endParaRPr lang="en-US" sz="1500" b="1" i="0" u="none" strike="noStrike" dirty="0" smtClean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en-US" sz="15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1" i="0" u="none" strike="noStrike" dirty="0" smtClean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en-US" sz="15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611</a:t>
                      </a:r>
                      <a:endParaRPr lang="en-US" sz="15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  </a:t>
                      </a:r>
                      <a:endParaRPr lang="en-US" sz="1500" b="0" i="0" u="none" strike="noStrike" dirty="0" smtClean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5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 11.01 </a:t>
                      </a:r>
                      <a:endParaRPr lang="en-US" sz="15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500" b="0" i="0" u="none" strike="noStrike" dirty="0" smtClean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5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      46.52 </a:t>
                      </a:r>
                      <a:endParaRPr lang="en-US" sz="15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533400" y="1752601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 smtClean="0"/>
              <a:t>_____SAS Code			   	</a:t>
            </a:r>
            <a:r>
              <a:rPr lang="en-US" sz="2000" u="sng" dirty="0"/>
              <a:t> </a:t>
            </a:r>
            <a:r>
              <a:rPr lang="en-US" sz="2000" u="sng" dirty="0" smtClean="0"/>
              <a:t>                    SAS Output_____</a:t>
            </a:r>
            <a:endParaRPr lang="en-US" sz="2000" b="1" u="sng" dirty="0" smtClean="0">
              <a:solidFill>
                <a:srgbClr val="000080"/>
              </a:solidFill>
              <a:latin typeface="Courier New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84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9046" y="137160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rgbClr val="0066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Courier New"/>
              </a:rPr>
              <a:t>*Poisson regression – ignore overdispersion;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0" dirty="0" smtClean="0">
                <a:solidFill>
                  <a:srgbClr val="0000FF"/>
                </a:solidFill>
                <a:latin typeface="Courier New"/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 base;</a:t>
            </a:r>
            <a:endParaRPr lang="en-US" sz="24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b="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EPDS = INTV / </a:t>
            </a:r>
            <a:r>
              <a:rPr lang="en-US" sz="2400" b="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=poisson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Courier New"/>
              </a:rPr>
              <a:t>*Negative binomial regression – account for overdispersion;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0" dirty="0" smtClean="0">
                <a:solidFill>
                  <a:srgbClr val="0000FF"/>
                </a:solidFill>
                <a:latin typeface="Courier New"/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 base;</a:t>
            </a:r>
            <a:endParaRPr lang="en-US" sz="24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b="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EPDS = INTV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400" b="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=negbin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1500" b="1" dirty="0" smtClean="0">
              <a:solidFill>
                <a:srgbClr val="000080"/>
              </a:solidFill>
              <a:latin typeface="Courier Ne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3000" y="5219700"/>
            <a:ext cx="26670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029200" y="2667000"/>
            <a:ext cx="26670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Count Data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000" dirty="0" smtClean="0">
                <a:solidFill>
                  <a:srgbClr val="0000CC"/>
                </a:solidFill>
              </a:rPr>
              <a:t>SAS regression analysis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86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Dispersion parameter significantly different from zero (see 95% CI): </a:t>
            </a:r>
          </a:p>
          <a:p>
            <a:pPr lvl="1"/>
            <a:r>
              <a:rPr lang="en-US" sz="2400" dirty="0" smtClean="0"/>
              <a:t>Indicates significant over- (&gt; 0) or under- (&lt; 0) dispersion</a:t>
            </a:r>
            <a:endParaRPr lang="en-US" sz="2400" dirty="0"/>
          </a:p>
          <a:p>
            <a:pPr lvl="1"/>
            <a:r>
              <a:rPr lang="en-US" sz="2400" dirty="0" smtClean="0"/>
              <a:t>Use negative binomial rather than Poisson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Count Data</a:t>
            </a:r>
            <a:r>
              <a:rPr lang="en-US" sz="3000" dirty="0" smtClean="0">
                <a:solidFill>
                  <a:srgbClr val="0000CC"/>
                </a:solidFill>
              </a:rPr>
              <a:t/>
            </a:r>
            <a:br>
              <a:rPr lang="en-US" sz="3000" dirty="0" smtClean="0">
                <a:solidFill>
                  <a:srgbClr val="0000CC"/>
                </a:solidFill>
              </a:rPr>
            </a:br>
            <a:r>
              <a:rPr lang="en-US" sz="3000" dirty="0" smtClean="0">
                <a:solidFill>
                  <a:srgbClr val="0000CC"/>
                </a:solidFill>
              </a:rPr>
              <a:t>Check for overdispersion: </a:t>
            </a:r>
            <a:r>
              <a:rPr lang="en-US" sz="3000" dirty="0">
                <a:solidFill>
                  <a:srgbClr val="0000CC"/>
                </a:solidFill>
              </a:rPr>
              <a:t>n</a:t>
            </a:r>
            <a:r>
              <a:rPr lang="en-US" sz="3000" dirty="0" smtClean="0">
                <a:solidFill>
                  <a:srgbClr val="0000CC"/>
                </a:solidFill>
              </a:rPr>
              <a:t>egative binomial </a:t>
            </a:r>
            <a:r>
              <a:rPr lang="en-US" sz="3000" dirty="0">
                <a:solidFill>
                  <a:srgbClr val="0000CC"/>
                </a:solidFill>
              </a:rPr>
              <a:t>regression in PROC GENMOD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22521"/>
              </p:ext>
            </p:extLst>
          </p:nvPr>
        </p:nvGraphicFramePr>
        <p:xfrm>
          <a:off x="1143001" y="4151797"/>
          <a:ext cx="6857998" cy="1791803"/>
        </p:xfrm>
        <a:graphic>
          <a:graphicData uri="http://schemas.openxmlformats.org/drawingml/2006/table">
            <a:tbl>
              <a:tblPr/>
              <a:tblGrid>
                <a:gridCol w="1355426"/>
                <a:gridCol w="739324"/>
                <a:gridCol w="866395"/>
                <a:gridCol w="939557"/>
                <a:gridCol w="739324"/>
                <a:gridCol w="739324"/>
                <a:gridCol w="739324"/>
                <a:gridCol w="739324"/>
              </a:tblGrid>
              <a:tr h="25065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Negative binomial </a:t>
                      </a:r>
                      <a:r>
                        <a:rPr lang="en-US" sz="1400" b="1" i="1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regression- </a:t>
                      </a:r>
                      <a:r>
                        <a:rPr lang="en-US" sz="1400" b="1" i="1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account for overdispersion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55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Maximum Likelihood 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3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95% Confidence Limits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Chi-Square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 &gt; ChiSq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05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2.0306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2.2181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1973.7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05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  <a:endParaRPr lang="en-US" sz="14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0.0659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-0.227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0.0318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0.1394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Dispersion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1.0192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0.0514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0.9185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1.1198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1295400" y="5638800"/>
            <a:ext cx="1143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81600" y="5638800"/>
            <a:ext cx="1447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1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686711"/>
              </p:ext>
            </p:extLst>
          </p:nvPr>
        </p:nvGraphicFramePr>
        <p:xfrm>
          <a:off x="1143001" y="2743200"/>
          <a:ext cx="6857998" cy="1798434"/>
        </p:xfrm>
        <a:graphic>
          <a:graphicData uri="http://schemas.openxmlformats.org/drawingml/2006/table">
            <a:tbl>
              <a:tblPr/>
              <a:tblGrid>
                <a:gridCol w="1355426"/>
                <a:gridCol w="739324"/>
                <a:gridCol w="866395"/>
                <a:gridCol w="939557"/>
                <a:gridCol w="739324"/>
                <a:gridCol w="739324"/>
                <a:gridCol w="739324"/>
                <a:gridCol w="739324"/>
              </a:tblGrid>
              <a:tr h="255412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EPDS: Poisson regression- </a:t>
                      </a:r>
                      <a:r>
                        <a:rPr lang="en-US" sz="1400" b="1" i="1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ignore overdispersion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4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Maximum Likelihood 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5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95% Confidence Limits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Chi-Square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 &gt; ChiSq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45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0.0155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2.094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2.1547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18805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45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  <a:endParaRPr lang="en-US" sz="14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0.0218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19.95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4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Scale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72554"/>
              </p:ext>
            </p:extLst>
          </p:nvPr>
        </p:nvGraphicFramePr>
        <p:xfrm>
          <a:off x="1143001" y="4589194"/>
          <a:ext cx="6857998" cy="1791803"/>
        </p:xfrm>
        <a:graphic>
          <a:graphicData uri="http://schemas.openxmlformats.org/drawingml/2006/table">
            <a:tbl>
              <a:tblPr/>
              <a:tblGrid>
                <a:gridCol w="1355426"/>
                <a:gridCol w="739324"/>
                <a:gridCol w="866395"/>
                <a:gridCol w="939557"/>
                <a:gridCol w="739324"/>
                <a:gridCol w="739324"/>
                <a:gridCol w="739324"/>
                <a:gridCol w="739324"/>
              </a:tblGrid>
              <a:tr h="250658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EPDS: Negative </a:t>
                      </a:r>
                      <a:r>
                        <a:rPr lang="en-US" sz="1400" b="1" i="1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binomial </a:t>
                      </a:r>
                      <a:r>
                        <a:rPr lang="en-US" sz="1400" b="1" i="1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regression- </a:t>
                      </a:r>
                      <a:r>
                        <a:rPr lang="en-US" sz="1400" b="1" i="1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account for overdispersion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55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Maximum Likelihood 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3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95% Confidence Limits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Chi-Square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 &gt; ChiSq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05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2.0306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2.2181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1973.7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05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  <a:endParaRPr lang="en-US" sz="14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0.0659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-0.227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0.0318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0.1394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05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Dispersion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1.0192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0.0514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0.9185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1.1198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7239000" y="5884594"/>
            <a:ext cx="8382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239000" y="4055794"/>
            <a:ext cx="8382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</a:rPr>
              <a:t>Example – Count Data</a:t>
            </a:r>
          </a:p>
          <a:p>
            <a:r>
              <a:rPr lang="en-US" sz="3000" dirty="0" smtClean="0">
                <a:solidFill>
                  <a:srgbClr val="0000CC"/>
                </a:solidFill>
              </a:rPr>
              <a:t>Results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P-values quite different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Different conclusions regarding similarity of intervention conditions at baseline</a:t>
            </a:r>
            <a:endParaRPr lang="en-US" sz="2400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87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Accounting for overdispersion in SAS: count data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/>
              <a:t>Negative binomial </a:t>
            </a:r>
          </a:p>
          <a:p>
            <a:r>
              <a:rPr lang="en-US" dirty="0" smtClean="0"/>
              <a:t>Variance-adjustment </a:t>
            </a:r>
            <a:r>
              <a:rPr lang="en-US" dirty="0"/>
              <a:t>models</a:t>
            </a:r>
          </a:p>
          <a:p>
            <a:pPr lvl="1"/>
            <a:r>
              <a:rPr lang="en-US" dirty="0" smtClean="0"/>
              <a:t>Quasi-likelihood Estimation</a:t>
            </a:r>
          </a:p>
          <a:p>
            <a:pPr lvl="1"/>
            <a:r>
              <a:rPr lang="en-US" dirty="0" smtClean="0"/>
              <a:t>Empirical (aka robust, sandwich) variance estimation </a:t>
            </a:r>
          </a:p>
          <a:p>
            <a:pPr lvl="1"/>
            <a:r>
              <a:rPr lang="en-US" dirty="0" smtClean="0"/>
              <a:t>Models for correlated data</a:t>
            </a:r>
          </a:p>
          <a:p>
            <a:r>
              <a:rPr lang="en-US" dirty="0" smtClean="0"/>
              <a:t>Zero-inflated models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84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Negative binomial (NB)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Negative binomial distribution: variance is larger than the mean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excellent model for overdispersed count data</a:t>
            </a:r>
          </a:p>
          <a:p>
            <a:r>
              <a:rPr lang="en-US" dirty="0" smtClean="0"/>
              <a:t>Negative binomial regression </a:t>
            </a:r>
            <a:r>
              <a:rPr lang="en-US" dirty="0" smtClean="0">
                <a:sym typeface="Wingdings" pitchFamily="2" charset="2"/>
              </a:rPr>
              <a:t> relative risk</a:t>
            </a:r>
          </a:p>
          <a:p>
            <a:r>
              <a:rPr lang="en-US" dirty="0" smtClean="0"/>
              <a:t>Disadvantage: estimating extra parameter (dispersion)</a:t>
            </a:r>
          </a:p>
          <a:p>
            <a:r>
              <a:rPr lang="en-US" dirty="0" smtClean="0"/>
              <a:t>PROC GENMOD </a:t>
            </a:r>
          </a:p>
          <a:p>
            <a:r>
              <a:rPr lang="en-US" dirty="0" smtClean="0"/>
              <a:t>PROC COUNTREG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54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SAS code: negative binomial regression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529046" y="13716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400" b="1" dirty="0" smtClean="0">
              <a:solidFill>
                <a:srgbClr val="006600"/>
              </a:solidFill>
              <a:latin typeface="Courier New"/>
            </a:endParaRP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 base;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EPDS = INTV /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=negbin;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countreg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 base;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EPDS = INTV / </a:t>
            </a: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=negbin;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FontTx/>
              <a:buNone/>
            </a:pPr>
            <a:endParaRPr lang="en-US" sz="1500" b="1" dirty="0" smtClean="0">
              <a:solidFill>
                <a:srgbClr val="000080"/>
              </a:solidFill>
              <a:latin typeface="Courier New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3000" y="4000500"/>
            <a:ext cx="26670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953000" y="2247900"/>
            <a:ext cx="26670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47800" y="3543300"/>
            <a:ext cx="16764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71600" y="1828800"/>
            <a:ext cx="14478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89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Outline - Overdispersion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Definition, background, and causes of overdispersion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Consequences of ignoring overdispersion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Accounting for overdispersion in regression analysis in SAS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For count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For binary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Concluding remarks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SAS output: negative binomial regression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79388"/>
              </p:ext>
            </p:extLst>
          </p:nvPr>
        </p:nvGraphicFramePr>
        <p:xfrm>
          <a:off x="1447800" y="1600200"/>
          <a:ext cx="5740401" cy="1764030"/>
        </p:xfrm>
        <a:graphic>
          <a:graphicData uri="http://schemas.openxmlformats.org/drawingml/2006/table">
            <a:tbl>
              <a:tblPr/>
              <a:tblGrid>
                <a:gridCol w="942454"/>
                <a:gridCol w="352946"/>
                <a:gridCol w="256317"/>
                <a:gridCol w="581883"/>
                <a:gridCol w="128924"/>
                <a:gridCol w="761579"/>
                <a:gridCol w="634649"/>
                <a:gridCol w="634649"/>
                <a:gridCol w="812351"/>
                <a:gridCol w="634649"/>
              </a:tblGrid>
              <a:tr h="2000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PROC GENMOD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Maximum Likelihood 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95% Confidence Limits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Chi-Square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 &gt; ChiSq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2.0306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2.2181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1973.73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0.0659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-0.2265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0.0318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0.1394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Dispersion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1.0192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0.0514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0.9185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1.1198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21466"/>
              </p:ext>
            </p:extLst>
          </p:nvPr>
        </p:nvGraphicFramePr>
        <p:xfrm>
          <a:off x="1524000" y="3429000"/>
          <a:ext cx="4343400" cy="1950720"/>
        </p:xfrm>
        <a:graphic>
          <a:graphicData uri="http://schemas.openxmlformats.org/drawingml/2006/table">
            <a:tbl>
              <a:tblPr/>
              <a:tblGrid>
                <a:gridCol w="942278"/>
                <a:gridCol w="276922"/>
                <a:gridCol w="332227"/>
                <a:gridCol w="582173"/>
                <a:gridCol w="128501"/>
                <a:gridCol w="761437"/>
                <a:gridCol w="634531"/>
                <a:gridCol w="685331"/>
              </a:tblGrid>
              <a:tr h="2095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PROC COUNTREG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t"/>
                      <a:endParaRPr lang="en-US" sz="14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t"/>
                      <a:endParaRPr lang="en-US" sz="1400" b="1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t Value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Approx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 &gt; |t|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44.43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0.0659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-1.48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0.1394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_Alpha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1.0192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0.0514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19.84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5410200"/>
            <a:ext cx="74676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200" dirty="0" smtClean="0"/>
              <a:t>Compare to Poisson regression: </a:t>
            </a:r>
          </a:p>
          <a:p>
            <a:pPr fontAlgn="t"/>
            <a:r>
              <a:rPr lang="en-US" sz="2200" b="1" dirty="0" smtClean="0"/>
              <a:t>INTV:  </a:t>
            </a:r>
            <a:r>
              <a:rPr lang="en-US" sz="2200" dirty="0" smtClean="0"/>
              <a:t>Estimate=-0.0974;  </a:t>
            </a:r>
            <a:r>
              <a:rPr lang="en-US" sz="2200" b="1" u="sng" dirty="0" smtClean="0"/>
              <a:t>SE=0.0218;</a:t>
            </a:r>
            <a:r>
              <a:rPr lang="en-US" sz="2200" dirty="0" smtClean="0"/>
              <a:t>  </a:t>
            </a:r>
            <a:r>
              <a:rPr lang="en-US" sz="2200" b="1" u="sng" dirty="0" smtClean="0"/>
              <a:t>P&lt;.</a:t>
            </a:r>
            <a:r>
              <a:rPr lang="en-US" sz="2200" b="1" u="sng" dirty="0"/>
              <a:t>0001</a:t>
            </a:r>
          </a:p>
          <a:p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14" name="Oval 13"/>
          <p:cNvSpPr/>
          <p:nvPr/>
        </p:nvSpPr>
        <p:spPr>
          <a:xfrm>
            <a:off x="6553200" y="2895600"/>
            <a:ext cx="762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181600" y="4876800"/>
            <a:ext cx="762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99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400" dirty="0" smtClean="0">
                <a:solidFill>
                  <a:srgbClr val="0000CC"/>
                </a:solidFill>
              </a:rPr>
              <a:t>SAS output: negative binomial regression</a:t>
            </a:r>
            <a:endParaRPr lang="en-US" sz="3400" dirty="0">
              <a:solidFill>
                <a:srgbClr val="0000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90654"/>
              </p:ext>
            </p:extLst>
          </p:nvPr>
        </p:nvGraphicFramePr>
        <p:xfrm>
          <a:off x="2336799" y="2743200"/>
          <a:ext cx="6197601" cy="1764030"/>
        </p:xfrm>
        <a:graphic>
          <a:graphicData uri="http://schemas.openxmlformats.org/drawingml/2006/table">
            <a:tbl>
              <a:tblPr/>
              <a:tblGrid>
                <a:gridCol w="1017517"/>
                <a:gridCol w="657788"/>
                <a:gridCol w="767420"/>
                <a:gridCol w="822236"/>
                <a:gridCol w="685196"/>
                <a:gridCol w="685196"/>
                <a:gridCol w="877052"/>
                <a:gridCol w="685196"/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PROC GENMOD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Maximum Likelihood 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95% Confidence Limits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Chi-Square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 &gt; ChiSq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2.0306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2.2181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1973.73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0.0659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-0.2265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0.0318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0.1394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Dispersion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1.0192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0.0514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0.9185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1.1198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23381"/>
              </p:ext>
            </p:extLst>
          </p:nvPr>
        </p:nvGraphicFramePr>
        <p:xfrm>
          <a:off x="2336796" y="4570671"/>
          <a:ext cx="5130803" cy="1737360"/>
        </p:xfrm>
        <a:graphic>
          <a:graphicData uri="http://schemas.openxmlformats.org/drawingml/2006/table">
            <a:tbl>
              <a:tblPr/>
              <a:tblGrid>
                <a:gridCol w="1126274"/>
                <a:gridCol w="728096"/>
                <a:gridCol w="849445"/>
                <a:gridCol w="910120"/>
                <a:gridCol w="758434"/>
                <a:gridCol w="758434"/>
              </a:tblGrid>
              <a:tr h="2095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PROC COUNTREG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t Value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Approx</a:t>
                      </a:r>
                      <a:endParaRPr lang="en-US" sz="14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9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 Pr &gt; |t|</a:t>
                      </a:r>
                      <a:endParaRPr lang="en-US" sz="14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44.43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0.0659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-1.48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0.1394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_Alpha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1.0192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0.0514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19.84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990600"/>
            <a:ext cx="838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fontAlgn="t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NB: Variance &gt; mean</a:t>
            </a:r>
          </a:p>
          <a:p>
            <a:pPr fontAlgn="t"/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Variance = mean + </a:t>
            </a:r>
            <a:r>
              <a:rPr lang="en-US" sz="2200" i="1" dirty="0" smtClean="0">
                <a:latin typeface="+mj-lt"/>
              </a:rPr>
              <a:t>k </a:t>
            </a:r>
            <a:r>
              <a:rPr lang="en-US" sz="2200" dirty="0" smtClean="0">
                <a:latin typeface="+mj-lt"/>
              </a:rPr>
              <a:t>*mean</a:t>
            </a:r>
            <a:r>
              <a:rPr lang="en-US" sz="2200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</a:t>
            </a:r>
          </a:p>
          <a:p>
            <a:pPr marL="342900" indent="-342900" fontAlgn="t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SAS estimate </a:t>
            </a:r>
            <a:r>
              <a:rPr lang="en-US" sz="2200" dirty="0">
                <a:latin typeface="+mj-lt"/>
              </a:rPr>
              <a:t>of dispersion </a:t>
            </a:r>
            <a:r>
              <a:rPr lang="en-US" sz="2200" dirty="0" smtClean="0">
                <a:latin typeface="+mj-lt"/>
              </a:rPr>
              <a:t>parameter </a:t>
            </a:r>
            <a:r>
              <a:rPr lang="en-US" sz="2200" i="1" dirty="0" smtClean="0">
                <a:latin typeface="+mj-lt"/>
              </a:rPr>
              <a:t>k</a:t>
            </a:r>
            <a:r>
              <a:rPr lang="en-US" sz="2200" dirty="0" smtClean="0">
                <a:latin typeface="+mj-lt"/>
              </a:rPr>
              <a:t>: “</a:t>
            </a:r>
            <a:r>
              <a:rPr lang="en-US" sz="2200" dirty="0">
                <a:latin typeface="+mj-lt"/>
              </a:rPr>
              <a:t>Dispersion”, “_Alpha</a:t>
            </a:r>
            <a:r>
              <a:rPr lang="en-US" sz="2200" dirty="0" smtClean="0">
                <a:latin typeface="+mj-lt"/>
              </a:rPr>
              <a:t>”</a:t>
            </a:r>
          </a:p>
          <a:p>
            <a:pPr marL="342900" indent="-342900" fontAlgn="t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If </a:t>
            </a:r>
            <a:r>
              <a:rPr lang="en-US" sz="2200" i="1" dirty="0" smtClean="0">
                <a:latin typeface="+mj-lt"/>
              </a:rPr>
              <a:t>k </a:t>
            </a:r>
            <a:r>
              <a:rPr lang="en-US" sz="2200" dirty="0" smtClean="0">
                <a:latin typeface="+mj-lt"/>
              </a:rPr>
              <a:t>significantly different from zero </a:t>
            </a:r>
            <a:r>
              <a:rPr lang="en-US" sz="2200" dirty="0" smtClean="0">
                <a:latin typeface="+mj-lt"/>
                <a:sym typeface="Wingdings" pitchFamily="2" charset="2"/>
              </a:rPr>
              <a:t> use NB rather than Poisson</a:t>
            </a:r>
            <a:endParaRPr lang="en-US" sz="2200" i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14800" y="4267200"/>
            <a:ext cx="762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43400" y="6019800"/>
            <a:ext cx="762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69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Count data: Quasi-likelihood Estimation (QLE)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QLE allows for adjusting variance without specifying distribution exactly</a:t>
            </a:r>
          </a:p>
          <a:p>
            <a:r>
              <a:rPr lang="en-US" dirty="0" smtClean="0"/>
              <a:t>Variances </a:t>
            </a:r>
            <a:r>
              <a:rPr lang="en-US" dirty="0"/>
              <a:t>inflated by </a:t>
            </a:r>
          </a:p>
          <a:p>
            <a:pPr lvl="1"/>
            <a:r>
              <a:rPr lang="en-US" dirty="0"/>
              <a:t>Deviance/DOF (GENMOD: “dscale”)</a:t>
            </a:r>
          </a:p>
          <a:p>
            <a:pPr lvl="1"/>
            <a:r>
              <a:rPr lang="en-US" dirty="0"/>
              <a:t>Pearson’s Chi-Square/DOF </a:t>
            </a:r>
          </a:p>
          <a:p>
            <a:pPr lvl="2"/>
            <a:r>
              <a:rPr lang="en-US" dirty="0"/>
              <a:t>GENMOD: “pscale”</a:t>
            </a:r>
          </a:p>
          <a:p>
            <a:pPr lvl="2"/>
            <a:r>
              <a:rPr lang="en-US" dirty="0"/>
              <a:t>GLIMMIX: “random _residual</a:t>
            </a:r>
            <a:r>
              <a:rPr lang="en-US" dirty="0" smtClean="0"/>
              <a:t>_”</a:t>
            </a:r>
          </a:p>
          <a:p>
            <a:r>
              <a:rPr lang="en-US" dirty="0" smtClean="0"/>
              <a:t>Poisson and negative binomial regression (and logistic regression)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25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QLE – Example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- SAS Code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000" dirty="0" smtClean="0">
                <a:solidFill>
                  <a:srgbClr val="0000CC"/>
                </a:solidFill>
              </a:rPr>
              <a:t>Use “dscale” as the norm!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8000"/>
                </a:solidFill>
                <a:latin typeface="Courier New"/>
              </a:rPr>
              <a:t>*Poisson regression- no adjustment for overdispersion;</a:t>
            </a:r>
            <a:endParaRPr lang="en-US" sz="2200" b="1" dirty="0" smtClean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=base;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EPDS = INTV/ </a:t>
            </a:r>
            <a:r>
              <a:rPr lang="en-US" sz="2200" b="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=poisson;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8000"/>
                </a:solidFill>
                <a:latin typeface="Courier New"/>
              </a:rPr>
              <a:t>*Poisson regression- 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</a:rPr>
              <a:t>adjust </a:t>
            </a:r>
            <a:r>
              <a:rPr lang="en-US" sz="2200" b="1" dirty="0">
                <a:solidFill>
                  <a:srgbClr val="008000"/>
                </a:solidFill>
                <a:latin typeface="Courier New"/>
              </a:rPr>
              <a:t>for 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</a:rPr>
              <a:t>overdispersion using “DSCALE”;</a:t>
            </a:r>
            <a:endParaRPr lang="en-US" sz="2200" b="1" dirty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=base;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EPDS = INTV/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=poisson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dscale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5067300"/>
            <a:ext cx="12954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09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271620"/>
              </p:ext>
            </p:extLst>
          </p:nvPr>
        </p:nvGraphicFramePr>
        <p:xfrm>
          <a:off x="838200" y="809625"/>
          <a:ext cx="9647238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" name="Worksheet" r:id="rId4" imgW="9582156" imgH="5705370" progId="Excel.Sheet.12">
                  <p:embed/>
                </p:oleObj>
              </mc:Choice>
              <mc:Fallback>
                <p:oleObj name="Worksheet" r:id="rId4" imgW="9582156" imgH="5705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809625"/>
                        <a:ext cx="9647238" cy="574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QLE- standard errors (SE) corrected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52800" y="2667000"/>
            <a:ext cx="914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2800" y="5634111"/>
            <a:ext cx="914400" cy="52871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6091311"/>
            <a:ext cx="762000" cy="2332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07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418128"/>
              </p:ext>
            </p:extLst>
          </p:nvPr>
        </p:nvGraphicFramePr>
        <p:xfrm>
          <a:off x="228600" y="1219630"/>
          <a:ext cx="8915400" cy="449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" name="Worksheet" r:id="rId4" imgW="8258301" imgH="4162376" progId="Excel.Sheet.12">
                  <p:embed/>
                </p:oleObj>
              </mc:Choice>
              <mc:Fallback>
                <p:oleObj name="Worksheet" r:id="rId4" imgW="8258301" imgH="41623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219630"/>
                        <a:ext cx="8915400" cy="4495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QLE- Poisson vs. NB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2590800"/>
            <a:ext cx="914400" cy="28859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934200" y="2573070"/>
            <a:ext cx="914400" cy="32253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0800" y="5029200"/>
            <a:ext cx="914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934200" y="5029200"/>
            <a:ext cx="914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>
            <a:stCxn id="5" idx="3"/>
            <a:endCxn id="9" idx="1"/>
          </p:cNvCxnSpPr>
          <p:nvPr/>
        </p:nvCxnSpPr>
        <p:spPr>
          <a:xfrm>
            <a:off x="2648511" y="2837130"/>
            <a:ext cx="76200" cy="2236707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2"/>
          </p:cNvCxnSpPr>
          <p:nvPr/>
        </p:nvCxnSpPr>
        <p:spPr>
          <a:xfrm>
            <a:off x="6934200" y="2734335"/>
            <a:ext cx="0" cy="2447265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25</a:t>
            </a:fld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429000" y="2590800"/>
            <a:ext cx="762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56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505200" y="5051517"/>
            <a:ext cx="762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56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093602" y="2818443"/>
            <a:ext cx="21198" cy="2320435"/>
          </a:xfrm>
          <a:prstGeom prst="straightConnector1">
            <a:avLst/>
          </a:prstGeom>
          <a:ln w="31750">
            <a:solidFill>
              <a:srgbClr val="5608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848600" y="2590799"/>
            <a:ext cx="685799" cy="304801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56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848602" y="5073836"/>
            <a:ext cx="761998" cy="260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560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534398" y="2743200"/>
            <a:ext cx="2" cy="2366789"/>
          </a:xfrm>
          <a:prstGeom prst="straightConnector1">
            <a:avLst/>
          </a:prstGeom>
          <a:ln w="31750">
            <a:solidFill>
              <a:srgbClr val="5608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=base;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EPSD=INTV /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=poisson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pscale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glimmix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=base; 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EPSD=INTV /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=poisson </a:t>
            </a: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rgbClr val="0000FF"/>
                </a:solidFill>
                <a:latin typeface="Courier New"/>
              </a:rPr>
              <a:t>random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_residual_;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52336"/>
              </p:ext>
            </p:extLst>
          </p:nvPr>
        </p:nvGraphicFramePr>
        <p:xfrm>
          <a:off x="1600201" y="1600200"/>
          <a:ext cx="7315199" cy="2219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632"/>
                <a:gridCol w="874975"/>
                <a:gridCol w="874975"/>
                <a:gridCol w="881758"/>
                <a:gridCol w="881758"/>
                <a:gridCol w="881758"/>
                <a:gridCol w="881758"/>
                <a:gridCol w="949585"/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Criteria For Assessing Goodness Of Fit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Criterion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Value/DF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Pearson Chi-Square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7752.096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7.341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Analysis Of Maximum Likelihood Parameter Estimates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Parameter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 Error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Wald 95% Confidence Limits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Wald Chi-Square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 &gt; ChiSq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Intercept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2.1244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2.0421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2.2066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2561.66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&lt;.0001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-0.0974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0.0591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-0.2131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0.0184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Scale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2.7094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2.7094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2.7094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 grid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Note</a:t>
                      </a:r>
                      <a:r>
                        <a:rPr lang="en-US" sz="1400" u="none" strike="noStrike" dirty="0" smtClean="0">
                          <a:effectLst/>
                        </a:rPr>
                        <a:t>: The scale parameter was estimated by the square root of Pearson's Chi-Square/DOF.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QLE – “PSCALE”- SAS Code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1219200"/>
            <a:ext cx="12954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" y="4495800"/>
            <a:ext cx="34290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6432"/>
              </p:ext>
            </p:extLst>
          </p:nvPr>
        </p:nvGraphicFramePr>
        <p:xfrm>
          <a:off x="3898900" y="4495800"/>
          <a:ext cx="4483100" cy="20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072"/>
                <a:gridCol w="848326"/>
                <a:gridCol w="905516"/>
                <a:gridCol w="610032"/>
                <a:gridCol w="686286"/>
                <a:gridCol w="660868"/>
              </a:tblGrid>
              <a:tr h="228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Fit Statistics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Pearson Chi-Square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7752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Pearson Chi-Square / DF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Parameter Estimates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Effect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Estimate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 Error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 &gt; |t|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Intercept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2.1244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&lt;.0001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-0.0974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0.0591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Residual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7.341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04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Count Data – QLE – In Sum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as the norm, in Poisson or NB</a:t>
            </a:r>
          </a:p>
          <a:p>
            <a:r>
              <a:rPr lang="en-US" dirty="0" smtClean="0"/>
              <a:t>DSCALE better than PSCALE, especially for low counts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88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Count Data: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Empirical Variance Estimation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Empirical (or </a:t>
            </a:r>
            <a:r>
              <a:rPr lang="en-US" i="1" dirty="0" smtClean="0"/>
              <a:t>robust</a:t>
            </a:r>
            <a:r>
              <a:rPr lang="en-US" dirty="0" smtClean="0"/>
              <a:t> or </a:t>
            </a:r>
            <a:r>
              <a:rPr lang="en-US" i="1" dirty="0" smtClean="0"/>
              <a:t>sandwich</a:t>
            </a:r>
            <a:r>
              <a:rPr lang="en-US" dirty="0" smtClean="0"/>
              <a:t>) variance estimation – account for extra variation by using both empirical-based estimates and model-based estimates in variance estimation </a:t>
            </a:r>
          </a:p>
          <a:p>
            <a:r>
              <a:rPr lang="en-US" dirty="0" smtClean="0"/>
              <a:t>Poisson and NB regression (and logistic regression) </a:t>
            </a:r>
          </a:p>
          <a:p>
            <a:r>
              <a:rPr lang="en-US" dirty="0" smtClean="0"/>
              <a:t>GENMOD: “REPEATED” statement</a:t>
            </a:r>
          </a:p>
          <a:p>
            <a:r>
              <a:rPr lang="en-US" dirty="0" smtClean="0"/>
              <a:t>GLIMMIX: “EMPIRICAL” option 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58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32485"/>
              </p:ext>
            </p:extLst>
          </p:nvPr>
        </p:nvGraphicFramePr>
        <p:xfrm>
          <a:off x="3276599" y="4387215"/>
          <a:ext cx="5638802" cy="1327785"/>
        </p:xfrm>
        <a:graphic>
          <a:graphicData uri="http://schemas.openxmlformats.org/drawingml/2006/table">
            <a:tbl>
              <a:tblPr/>
              <a:tblGrid>
                <a:gridCol w="1057276"/>
                <a:gridCol w="847725"/>
                <a:gridCol w="838200"/>
                <a:gridCol w="697238"/>
                <a:gridCol w="791411"/>
                <a:gridCol w="703476"/>
                <a:gridCol w="703476"/>
              </a:tblGrid>
              <a:tr h="200025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GEE 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Empirical Standard Error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95% Confidence Limits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Z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 &gt; |Z|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2.0431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2.2056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51.25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  <a:endParaRPr lang="en-US" sz="14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-0.2129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0.0182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-1.65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0.0986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Empirical Variance Estimation – GENMOD “REPEATED”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Courier New"/>
              </a:rPr>
              <a:t>*PID = “Participant ID”, 1 observation per PID;</a:t>
            </a:r>
            <a:endParaRPr lang="en-US" sz="2400" b="1" dirty="0" smtClean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=base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800" dirty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PID;</a:t>
            </a:r>
            <a:endParaRPr lang="en-US" sz="28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/>
              </a:rPr>
              <a:t>	model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 EPDS=INTV 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8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=poisson;</a:t>
            </a:r>
            <a:endParaRPr lang="en-US" sz="28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800" dirty="0">
                <a:solidFill>
                  <a:srgbClr val="0000FF"/>
                </a:solidFill>
                <a:latin typeface="Courier New"/>
              </a:rPr>
              <a:t>repeated subject 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PID;</a:t>
            </a:r>
            <a:endParaRPr lang="en-US" sz="28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8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Oval 4"/>
          <p:cNvSpPr/>
          <p:nvPr/>
        </p:nvSpPr>
        <p:spPr>
          <a:xfrm>
            <a:off x="1295400" y="2895600"/>
            <a:ext cx="25146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9200" y="3810000"/>
            <a:ext cx="54102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29</a:t>
            </a:fld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801380"/>
            <a:ext cx="563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1400" dirty="0" smtClean="0"/>
              <a:t>Compare to unadjusted Poisson regression: </a:t>
            </a:r>
          </a:p>
          <a:p>
            <a:pPr fontAlgn="t"/>
            <a:r>
              <a:rPr lang="en-US" sz="1400" b="1" dirty="0" smtClean="0"/>
              <a:t>INTV:  </a:t>
            </a:r>
            <a:r>
              <a:rPr lang="en-US" sz="1400" dirty="0" smtClean="0"/>
              <a:t>Estimate=-0.0974;  </a:t>
            </a:r>
            <a:r>
              <a:rPr lang="en-US" sz="1400" b="1" u="sng" dirty="0" smtClean="0"/>
              <a:t>SE=0.0218;</a:t>
            </a:r>
            <a:r>
              <a:rPr lang="en-US" sz="1400" dirty="0" smtClean="0"/>
              <a:t>  </a:t>
            </a:r>
            <a:r>
              <a:rPr lang="en-US" sz="1400" b="1" u="sng" dirty="0" smtClean="0"/>
              <a:t>P&lt;.0001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31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Overdispersed data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“extra variation”</a:t>
            </a:r>
          </a:p>
          <a:p>
            <a:r>
              <a:rPr lang="en-US" dirty="0" smtClean="0"/>
              <a:t>Arises when count or binary data exhibit variances larger than those assumed under the Poisson or binomial distributions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</a:t>
            </a:fld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Empirical Variance Estimation – GLIMMIX “EMPIRICAL”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Courier New"/>
              </a:rPr>
              <a:t>*PID = “Participant ID” 1 observation per PID. “MBN” is small-sample bias correction;</a:t>
            </a:r>
            <a:endParaRPr lang="en-US" sz="2400" b="1" dirty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b="1" dirty="0" smtClean="0">
                <a:solidFill>
                  <a:srgbClr val="000080"/>
                </a:solidFill>
                <a:latin typeface="Courier New"/>
              </a:rPr>
              <a:t>glimmix </a:t>
            </a:r>
            <a:r>
              <a:rPr lang="en-US" sz="28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=base </a:t>
            </a:r>
            <a:r>
              <a:rPr lang="en-US" sz="2800" dirty="0" smtClean="0">
                <a:solidFill>
                  <a:srgbClr val="0000FF"/>
                </a:solidFill>
                <a:latin typeface="Courier New"/>
              </a:rPr>
              <a:t>empirical</a:t>
            </a:r>
            <a:r>
              <a:rPr lang="en-US" sz="2800" dirty="0" smtClean="0">
                <a:latin typeface="Courier New"/>
              </a:rPr>
              <a:t>=mbn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800" dirty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PID;</a:t>
            </a:r>
            <a:endParaRPr lang="en-US" sz="28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Courier New"/>
              </a:rPr>
              <a:t>	model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 EPDS=INTV 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8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=poisson </a:t>
            </a:r>
            <a:r>
              <a:rPr lang="en-US" sz="2800" dirty="0">
                <a:solidFill>
                  <a:srgbClr val="0000FF"/>
                </a:solidFill>
                <a:latin typeface="Courier New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8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Courier New"/>
              </a:rPr>
              <a:t>random </a:t>
            </a:r>
            <a:r>
              <a:rPr lang="en-US" sz="2800" dirty="0" smtClean="0">
                <a:latin typeface="Courier New"/>
              </a:rPr>
              <a:t>_</a:t>
            </a:r>
            <a:r>
              <a:rPr lang="en-US" sz="2800" dirty="0">
                <a:latin typeface="Courier New"/>
              </a:rPr>
              <a:t>residual</a:t>
            </a:r>
            <a:r>
              <a:rPr lang="en-US" sz="2800" dirty="0" smtClean="0">
                <a:latin typeface="Courier New"/>
              </a:rPr>
              <a:t>_ </a:t>
            </a:r>
            <a:r>
              <a:rPr lang="en-US" sz="2800" dirty="0" smtClean="0">
                <a:solidFill>
                  <a:srgbClr val="0000FF"/>
                </a:solidFill>
                <a:latin typeface="Courier New"/>
              </a:rPr>
              <a:t>/subject 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</a:rPr>
              <a:t>PID;</a:t>
            </a:r>
            <a:endParaRPr lang="en-US" sz="28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8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8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Oval 4"/>
          <p:cNvSpPr/>
          <p:nvPr/>
        </p:nvSpPr>
        <p:spPr>
          <a:xfrm>
            <a:off x="1295400" y="2971800"/>
            <a:ext cx="25146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9200" y="3886200"/>
            <a:ext cx="7620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13690"/>
              </p:ext>
            </p:extLst>
          </p:nvPr>
        </p:nvGraphicFramePr>
        <p:xfrm>
          <a:off x="3371849" y="4610100"/>
          <a:ext cx="4705351" cy="1104900"/>
        </p:xfrm>
        <a:graphic>
          <a:graphicData uri="http://schemas.openxmlformats.org/drawingml/2006/table">
            <a:tbl>
              <a:tblPr/>
              <a:tblGrid>
                <a:gridCol w="864846"/>
                <a:gridCol w="850188"/>
                <a:gridCol w="879505"/>
                <a:gridCol w="703604"/>
                <a:gridCol w="703604"/>
                <a:gridCol w="703604"/>
              </a:tblGrid>
              <a:tr h="20002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Solutions for Fixed Effects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Effect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t Value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 &gt; |t|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2.1244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0.04153</a:t>
                      </a:r>
                      <a:endParaRPr lang="en-US" sz="14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1056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51.16</a:t>
                      </a:r>
                      <a:endParaRPr lang="en-US" sz="14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INTV</a:t>
                      </a:r>
                      <a:endParaRPr lang="en-US" sz="14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-0.09738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0.05907</a:t>
                      </a:r>
                      <a:endParaRPr lang="en-US" sz="14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1056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-1.65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0.0995</a:t>
                      </a:r>
                      <a:endParaRPr lang="en-US" sz="14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181600" y="2438400"/>
            <a:ext cx="33528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83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Count Data: </a:t>
            </a:r>
            <a:r>
              <a:rPr lang="en-US" dirty="0">
                <a:solidFill>
                  <a:srgbClr val="0000CC"/>
                </a:solidFill>
              </a:rPr>
              <a:t>Correlated (ex: </a:t>
            </a:r>
            <a:r>
              <a:rPr lang="en-US" dirty="0" smtClean="0">
                <a:solidFill>
                  <a:srgbClr val="0000CC"/>
                </a:solidFill>
              </a:rPr>
              <a:t>clustered) data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3000" dirty="0"/>
              <a:t>Longitudinal data (clustering of repeated measurements within subjects)</a:t>
            </a:r>
          </a:p>
          <a:p>
            <a:r>
              <a:rPr lang="en-US" sz="3000" dirty="0"/>
              <a:t>Nested data (clustering of </a:t>
            </a:r>
            <a:r>
              <a:rPr lang="en-US" sz="3000" dirty="0" smtClean="0"/>
              <a:t>multiple subjects </a:t>
            </a:r>
            <a:r>
              <a:rPr lang="en-US" sz="3000" dirty="0"/>
              <a:t>within groups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Poisson, NB, or logistic regression</a:t>
            </a:r>
            <a:endParaRPr lang="en-US" sz="2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28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Count Data: Correlated </a:t>
            </a:r>
            <a:r>
              <a:rPr lang="en-US" dirty="0">
                <a:solidFill>
                  <a:srgbClr val="0000CC"/>
                </a:solidFill>
              </a:rPr>
              <a:t>(ex: </a:t>
            </a:r>
            <a:r>
              <a:rPr lang="en-US" dirty="0" smtClean="0">
                <a:solidFill>
                  <a:srgbClr val="0000CC"/>
                </a:solidFill>
              </a:rPr>
              <a:t>clustered) data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3000" dirty="0" smtClean="0"/>
              <a:t>Generalized </a:t>
            </a:r>
            <a:r>
              <a:rPr lang="en-US" sz="3000" dirty="0"/>
              <a:t>Linear Mixed Models (</a:t>
            </a:r>
            <a:r>
              <a:rPr lang="en-US" sz="3000" dirty="0" smtClean="0"/>
              <a:t>GLMM)</a:t>
            </a:r>
          </a:p>
          <a:p>
            <a:pPr lvl="1"/>
            <a:r>
              <a:rPr lang="en-US" sz="2600" dirty="0" smtClean="0"/>
              <a:t>GLIMMIX </a:t>
            </a:r>
            <a:r>
              <a:rPr lang="en-US" sz="2600" dirty="0"/>
              <a:t>“RANDOM INT” [Conditional </a:t>
            </a:r>
            <a:r>
              <a:rPr lang="en-US" sz="2600" dirty="0" smtClean="0"/>
              <a:t>model, subject-specific </a:t>
            </a:r>
            <a:r>
              <a:rPr lang="en-US" sz="2600" dirty="0"/>
              <a:t>inference]</a:t>
            </a:r>
          </a:p>
          <a:p>
            <a:pPr lvl="1"/>
            <a:r>
              <a:rPr lang="en-US" sz="2600" dirty="0"/>
              <a:t>GLIMMIX “RANDOM _RESIDUAL_” [Marginal </a:t>
            </a:r>
            <a:r>
              <a:rPr lang="en-US" sz="2600" dirty="0" smtClean="0"/>
              <a:t>model, </a:t>
            </a:r>
            <a:r>
              <a:rPr lang="en-US" sz="2600" dirty="0"/>
              <a:t>inference on population averages]</a:t>
            </a:r>
          </a:p>
          <a:p>
            <a:pPr marL="342900" lvl="2" indent="-342900"/>
            <a:r>
              <a:rPr lang="en-US" sz="3000" dirty="0" smtClean="0"/>
              <a:t>Generalized Estimating Equations (GEE) </a:t>
            </a:r>
            <a:r>
              <a:rPr lang="en-US" sz="3000" dirty="0"/>
              <a:t>[Marginal </a:t>
            </a:r>
            <a:r>
              <a:rPr lang="en-US" sz="3000" dirty="0" smtClean="0"/>
              <a:t>model]</a:t>
            </a:r>
          </a:p>
          <a:p>
            <a:pPr marL="800100" lvl="3" indent="-342900"/>
            <a:r>
              <a:rPr lang="en-US" sz="2600" dirty="0" smtClean="0"/>
              <a:t>GENMOD </a:t>
            </a:r>
            <a:r>
              <a:rPr lang="en-US" sz="2600" dirty="0"/>
              <a:t>“</a:t>
            </a:r>
            <a:r>
              <a:rPr lang="en-US" sz="2600" dirty="0" smtClean="0"/>
              <a:t>REPEATED”</a:t>
            </a:r>
          </a:p>
          <a:p>
            <a:pPr marL="800100" lvl="3" indent="-342900"/>
            <a:r>
              <a:rPr lang="en-US" sz="2600" dirty="0" smtClean="0"/>
              <a:t>Small-sample </a:t>
            </a:r>
            <a:r>
              <a:rPr lang="en-US" sz="2600" dirty="0"/>
              <a:t>bias correction in GLIMMIX with “EMPIRICAL=mbn“ option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54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3810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</a:rPr>
              <a:t>Clustered Data – GLMM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8000"/>
                </a:solidFill>
                <a:latin typeface="Courier New"/>
              </a:rPr>
              <a:t>*Participants clustered by city. Marginal model;</a:t>
            </a:r>
            <a:endParaRPr lang="en-US" sz="2200" b="1" dirty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glimmix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=base;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city;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	model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EPDS=INTV 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=nb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random </a:t>
            </a:r>
            <a:r>
              <a:rPr lang="en-US" sz="2200" dirty="0" smtClean="0">
                <a:latin typeface="Courier New"/>
              </a:rPr>
              <a:t>_residual_ 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subject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=city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type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=cs;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8000"/>
                </a:solidFill>
                <a:latin typeface="Courier New"/>
              </a:rPr>
              <a:t>*Participants clustered by city. </a:t>
            </a:r>
            <a:r>
              <a:rPr lang="en-US" sz="2200" b="1" dirty="0" smtClean="0">
                <a:solidFill>
                  <a:srgbClr val="008000"/>
                </a:solidFill>
                <a:latin typeface="Courier New"/>
              </a:rPr>
              <a:t>Conditional </a:t>
            </a:r>
            <a:r>
              <a:rPr lang="en-US" sz="2200" b="1" dirty="0">
                <a:solidFill>
                  <a:srgbClr val="008000"/>
                </a:solidFill>
                <a:latin typeface="Courier New"/>
              </a:rPr>
              <a:t>model;</a:t>
            </a:r>
            <a:endParaRPr lang="en-US" sz="2200" b="1" dirty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glimmix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=base;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city;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latin typeface="Courier New"/>
              </a:rPr>
              <a:t>	model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EPDS=INTV /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=nb </a:t>
            </a:r>
            <a:r>
              <a:rPr lang="en-US" sz="2200" dirty="0" smtClean="0">
                <a:solidFill>
                  <a:srgbClr val="0000CC"/>
                </a:solidFill>
                <a:latin typeface="Courier New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random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int /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subject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=city;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	run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Oval 5"/>
          <p:cNvSpPr/>
          <p:nvPr/>
        </p:nvSpPr>
        <p:spPr>
          <a:xfrm>
            <a:off x="685800" y="5410200"/>
            <a:ext cx="5638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2971800"/>
            <a:ext cx="7848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06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3810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</a:rPr>
              <a:t>Clustered Data – GEE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8000"/>
                </a:solidFill>
                <a:latin typeface="Courier New"/>
              </a:rPr>
              <a:t>*Participants clustered by city. “MBN” is small-sample bias correction;</a:t>
            </a:r>
            <a:endParaRPr lang="en-US" sz="2200" b="1" dirty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glimmix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=base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empirical</a:t>
            </a:r>
            <a:r>
              <a:rPr lang="en-US" sz="2200" dirty="0" smtClean="0">
                <a:latin typeface="Courier New"/>
              </a:rPr>
              <a:t>=mbn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city;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	model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EPDS=INTV 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=nb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random </a:t>
            </a:r>
            <a:r>
              <a:rPr lang="en-US" sz="2200" dirty="0" smtClean="0">
                <a:latin typeface="Courier New"/>
              </a:rPr>
              <a:t>_residual_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/subject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=city;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=base;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city;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latin typeface="Courier New"/>
              </a:rPr>
              <a:t>	model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EPDS=INTV /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=nb;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repeated subject 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city /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type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=cs;</a:t>
            </a: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	run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Oval 5"/>
          <p:cNvSpPr/>
          <p:nvPr/>
        </p:nvSpPr>
        <p:spPr>
          <a:xfrm>
            <a:off x="838200" y="5334000"/>
            <a:ext cx="7620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91000" y="2133600"/>
            <a:ext cx="31242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02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Count Data - Zero-Inflated (ZI) Models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600" dirty="0" smtClean="0"/>
              <a:t>ZI models appropriate when variable contains an excess of zero values- sample heterogeneity </a:t>
            </a:r>
          </a:p>
          <a:p>
            <a:r>
              <a:rPr lang="en-US" sz="2600" dirty="0" smtClean="0"/>
              <a:t>Assume sample contains two different populations</a:t>
            </a:r>
            <a:r>
              <a:rPr lang="en-US" sz="2600" dirty="0"/>
              <a:t>: “nonsusceptible” (always zero</a:t>
            </a:r>
            <a:r>
              <a:rPr lang="en-US" sz="2600" dirty="0" smtClean="0"/>
              <a:t>) subjects and “susceptible” (not always zero) subjects</a:t>
            </a:r>
          </a:p>
          <a:p>
            <a:r>
              <a:rPr lang="en-US" sz="2600" dirty="0" smtClean="0"/>
              <a:t>ZI regression - two </a:t>
            </a:r>
            <a:r>
              <a:rPr lang="en-US" sz="2600" dirty="0"/>
              <a:t>regression </a:t>
            </a:r>
            <a:r>
              <a:rPr lang="en-US" sz="2600" dirty="0" smtClean="0"/>
              <a:t>models (each with own explanatory variables): </a:t>
            </a:r>
          </a:p>
          <a:p>
            <a:pPr lvl="1"/>
            <a:r>
              <a:rPr lang="en-US" sz="2400" dirty="0" smtClean="0"/>
              <a:t>Logit </a:t>
            </a:r>
            <a:r>
              <a:rPr lang="en-US" sz="2400" dirty="0"/>
              <a:t>or probit </a:t>
            </a:r>
            <a:r>
              <a:rPr lang="en-US" sz="2400" dirty="0" smtClean="0"/>
              <a:t>regression - model </a:t>
            </a:r>
            <a:r>
              <a:rPr lang="en-US" sz="2400" dirty="0"/>
              <a:t>the </a:t>
            </a:r>
            <a:r>
              <a:rPr lang="en-US" sz="2400" dirty="0" smtClean="0"/>
              <a:t>probability of being “nonsusceptible”</a:t>
            </a:r>
          </a:p>
          <a:p>
            <a:pPr lvl="1"/>
            <a:r>
              <a:rPr lang="en-US" sz="2400" dirty="0" smtClean="0"/>
              <a:t>Poisson/NB/logistic </a:t>
            </a:r>
            <a:r>
              <a:rPr lang="en-US" sz="2400" dirty="0"/>
              <a:t>regression </a:t>
            </a:r>
            <a:r>
              <a:rPr lang="en-US" sz="2400" dirty="0" smtClean="0"/>
              <a:t>- model </a:t>
            </a:r>
            <a:r>
              <a:rPr lang="en-US" sz="2400" dirty="0"/>
              <a:t>the mean for the susceptible </a:t>
            </a:r>
            <a:r>
              <a:rPr lang="en-US" sz="2400" dirty="0" smtClean="0"/>
              <a:t>population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70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Count data - ZI in SAS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 GENMOD</a:t>
            </a:r>
          </a:p>
          <a:p>
            <a:r>
              <a:rPr lang="en-US" dirty="0" smtClean="0"/>
              <a:t>PROC COUNTREG</a:t>
            </a:r>
          </a:p>
          <a:p>
            <a:r>
              <a:rPr lang="en-US" dirty="0" smtClean="0"/>
              <a:t>Zero-inflated Poisson: “dist=ZIP”</a:t>
            </a:r>
          </a:p>
          <a:p>
            <a:r>
              <a:rPr lang="en-US" dirty="0"/>
              <a:t>Zero-inflated </a:t>
            </a:r>
            <a:r>
              <a:rPr lang="en-US" dirty="0" smtClean="0"/>
              <a:t>NB: </a:t>
            </a:r>
            <a:r>
              <a:rPr lang="en-US" dirty="0"/>
              <a:t>“</a:t>
            </a:r>
            <a:r>
              <a:rPr lang="en-US" dirty="0" smtClean="0"/>
              <a:t>dist=ZINB”</a:t>
            </a:r>
          </a:p>
          <a:p>
            <a:pPr lvl="1"/>
            <a:r>
              <a:rPr lang="en-US" dirty="0" smtClean="0"/>
              <a:t>Even after </a:t>
            </a:r>
            <a:r>
              <a:rPr lang="en-US" dirty="0"/>
              <a:t>accounting for </a:t>
            </a:r>
            <a:r>
              <a:rPr lang="en-US" dirty="0" smtClean="0"/>
              <a:t>excess zeros, NB may fit the </a:t>
            </a:r>
            <a:r>
              <a:rPr lang="en-US" dirty="0"/>
              <a:t>remaining counts </a:t>
            </a:r>
            <a:r>
              <a:rPr lang="en-US" dirty="0" smtClean="0"/>
              <a:t>better than Poisson</a:t>
            </a:r>
          </a:p>
          <a:p>
            <a:pPr lvl="1"/>
            <a:r>
              <a:rPr lang="en-US" dirty="0" smtClean="0"/>
              <a:t>GENMOD ZINB: SAS version &gt; 9.2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67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- ZI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of interest - </a:t>
            </a:r>
            <a:r>
              <a:rPr lang="en-US" b="1" dirty="0"/>
              <a:t>c</a:t>
            </a:r>
            <a:r>
              <a:rPr lang="en-US" b="1" dirty="0" smtClean="0"/>
              <a:t>ount</a:t>
            </a:r>
            <a:r>
              <a:rPr lang="en-US" dirty="0" smtClean="0"/>
              <a:t>: number of fish </a:t>
            </a:r>
            <a:r>
              <a:rPr lang="en-US" dirty="0"/>
              <a:t>caught </a:t>
            </a:r>
            <a:r>
              <a:rPr lang="en-US" dirty="0" smtClean="0"/>
              <a:t>by groups of campers </a:t>
            </a:r>
            <a:r>
              <a:rPr lang="en-US" dirty="0"/>
              <a:t>at a national </a:t>
            </a:r>
            <a:r>
              <a:rPr lang="en-US" dirty="0" smtClean="0"/>
              <a:t>park</a:t>
            </a:r>
          </a:p>
          <a:p>
            <a:r>
              <a:rPr lang="en-US" dirty="0" smtClean="0"/>
              <a:t>Explanatory variables: </a:t>
            </a:r>
          </a:p>
          <a:p>
            <a:pPr lvl="1"/>
            <a:r>
              <a:rPr lang="en-US" dirty="0" smtClean="0"/>
              <a:t>Number of children in </a:t>
            </a:r>
            <a:r>
              <a:rPr lang="en-US" dirty="0"/>
              <a:t>the group (</a:t>
            </a:r>
            <a:r>
              <a:rPr lang="en-US" b="1" dirty="0" smtClean="0"/>
              <a:t>child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Whether </a:t>
            </a:r>
            <a:r>
              <a:rPr lang="en-US" dirty="0"/>
              <a:t>or not </a:t>
            </a:r>
            <a:r>
              <a:rPr lang="en-US" dirty="0" smtClean="0"/>
              <a:t>the group </a:t>
            </a:r>
            <a:r>
              <a:rPr lang="en-US" dirty="0"/>
              <a:t>brought a camper to the park (</a:t>
            </a:r>
            <a:r>
              <a:rPr lang="en-US" b="1" dirty="0"/>
              <a:t>camper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Number of people in </a:t>
            </a:r>
            <a:r>
              <a:rPr lang="en-US" dirty="0"/>
              <a:t>the group (</a:t>
            </a:r>
            <a:r>
              <a:rPr lang="en-US" b="1" dirty="0"/>
              <a:t>persons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89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17160" r="36544" b="40624"/>
          <a:stretch/>
        </p:blipFill>
        <p:spPr bwMode="auto">
          <a:xfrm>
            <a:off x="381000" y="304799"/>
            <a:ext cx="8382000" cy="614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9" idx="1"/>
          </p:cNvCxnSpPr>
          <p:nvPr/>
        </p:nvCxnSpPr>
        <p:spPr>
          <a:xfrm flipH="1" flipV="1">
            <a:off x="1371600" y="1016913"/>
            <a:ext cx="1524000" cy="52024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1321713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57% of values are zero values</a:t>
            </a:r>
            <a:endParaRPr lang="en-US" sz="22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61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ZI – SAS Code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= m.fish;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count =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child camper 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=zip; 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zeromodel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persons /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link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= logit ;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 </a:t>
            </a:r>
            <a:endParaRPr lang="en-US" sz="22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b="1" dirty="0">
                <a:solidFill>
                  <a:srgbClr val="000080"/>
                </a:solidFill>
                <a:latin typeface="Courier New"/>
              </a:rPr>
              <a:t>countreg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= m.fish 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method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= qn;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count = 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child camper 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2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200" dirty="0" smtClean="0">
                <a:solidFill>
                  <a:srgbClr val="000000"/>
                </a:solidFill>
                <a:latin typeface="Courier New"/>
              </a:rPr>
              <a:t>=zip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Courier New"/>
              </a:rPr>
              <a:t>zeromodel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 count ~ persons;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2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200" dirty="0">
                <a:solidFill>
                  <a:srgbClr val="000000"/>
                </a:solidFill>
                <a:latin typeface="Courier New"/>
              </a:rPr>
              <a:t>;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5" name="Oval 4"/>
          <p:cNvSpPr/>
          <p:nvPr/>
        </p:nvSpPr>
        <p:spPr>
          <a:xfrm>
            <a:off x="6096000" y="1981200"/>
            <a:ext cx="16764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8400" y="4000500"/>
            <a:ext cx="16764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2400300"/>
            <a:ext cx="60198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9200" y="4381500"/>
            <a:ext cx="60198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39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60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Count data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non-negative integer values {0, 1, 2, 3, ...} arising from counting rather than ranking</a:t>
            </a:r>
          </a:p>
          <a:p>
            <a:r>
              <a:rPr lang="en-US" dirty="0" smtClean="0"/>
              <a:t>Example: the number of days a student is absent in one school year</a:t>
            </a:r>
          </a:p>
          <a:p>
            <a:r>
              <a:rPr lang="en-US" dirty="0" smtClean="0"/>
              <a:t>Commonly analyzed using Poisson distribution, e.g., Poisson regression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99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573584"/>
              </p:ext>
            </p:extLst>
          </p:nvPr>
        </p:nvGraphicFramePr>
        <p:xfrm>
          <a:off x="1142999" y="914400"/>
          <a:ext cx="7315200" cy="5691504"/>
        </p:xfrm>
        <a:graphic>
          <a:graphicData uri="http://schemas.openxmlformats.org/drawingml/2006/table">
            <a:tbl>
              <a:tblPr/>
              <a:tblGrid>
                <a:gridCol w="1705432"/>
                <a:gridCol w="757970"/>
                <a:gridCol w="888246"/>
                <a:gridCol w="931672"/>
                <a:gridCol w="757970"/>
                <a:gridCol w="757970"/>
                <a:gridCol w="757970"/>
                <a:gridCol w="757970"/>
              </a:tblGrid>
              <a:tr h="21297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GENMOD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9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Maximum Likelihood Parameter Estimates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95% Confidence Limits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Chi-Square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 &gt; ChiSq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1.5979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0.0855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1.4302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1.7655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348.96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child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-1.0428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-1.239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-0.847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108.78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camper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0.834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0.0936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0.6505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1.0175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79.35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2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Scale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329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Maximum Likelihood Zero Inflation Parameter Estimates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95% Confidence Limits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Chi-Square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 &gt; ChiSq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1.2974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0.3739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0.5647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2.0302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12.04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0.0005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12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persons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-0.5643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0.163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-0.884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-0.245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11.99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0.0005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973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COUNTREG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9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 Estimates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58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t Value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Approx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 &gt; |t|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1.59789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0.08554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18.68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child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-1.04284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0.09999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-10.43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camper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0.83402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0.09363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8.91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Inf_Intercept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1.29744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0.37385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3.47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0.0005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Inf_persons</a:t>
                      </a:r>
                    </a:p>
                  </a:txBody>
                  <a:tcPr marL="8214" marR="8214" marT="8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-0.56435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0.16296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-3.46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0.0005</a:t>
                      </a:r>
                    </a:p>
                  </a:txBody>
                  <a:tcPr marL="8214" marR="8214" marT="82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14" marR="8214" marT="8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ZI – SAS Output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28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Accounting for overdispersion in SAS: binary data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Random-clumped binomial and beta-binomial models</a:t>
            </a:r>
          </a:p>
          <a:p>
            <a:r>
              <a:rPr lang="en-US" dirty="0"/>
              <a:t>Zero-inflated binomial (ZIB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Variance-adjustment </a:t>
            </a:r>
            <a:r>
              <a:rPr lang="en-US" dirty="0"/>
              <a:t>models</a:t>
            </a:r>
          </a:p>
          <a:p>
            <a:pPr lvl="1"/>
            <a:r>
              <a:rPr lang="en-US" dirty="0" smtClean="0"/>
              <a:t>Quasi-likelihood Estimation</a:t>
            </a:r>
          </a:p>
          <a:p>
            <a:pPr lvl="1"/>
            <a:r>
              <a:rPr lang="en-US" dirty="0" smtClean="0"/>
              <a:t>Empirical (aka robust, sandwich) variance estimation </a:t>
            </a:r>
          </a:p>
          <a:p>
            <a:pPr lvl="1"/>
            <a:r>
              <a:rPr lang="en-US" dirty="0" smtClean="0"/>
              <a:t>Models for correlated data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13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Binary Data – BB and RCB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Beta-binomial (BB) and random-clumped binomial (RCB) </a:t>
            </a:r>
          </a:p>
          <a:p>
            <a:r>
              <a:rPr lang="en-US" sz="2800" dirty="0" smtClean="0"/>
              <a:t>Model physical mechanism behind overdispersion</a:t>
            </a:r>
          </a:p>
          <a:p>
            <a:r>
              <a:rPr lang="en-US" sz="2800" dirty="0" smtClean="0"/>
              <a:t>PROC NLMIXED</a:t>
            </a:r>
          </a:p>
          <a:p>
            <a:r>
              <a:rPr lang="en-US" sz="2800" dirty="0" smtClean="0"/>
              <a:t>SAS 9.3 – PROC FMM (experimental)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02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11495" r="18190" b="3295"/>
          <a:stretch/>
        </p:blipFill>
        <p:spPr bwMode="auto">
          <a:xfrm>
            <a:off x="496671" y="304801"/>
            <a:ext cx="811392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4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BB and RCB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6096000" cy="4525963"/>
          </a:xfrm>
        </p:spPr>
        <p:txBody>
          <a:bodyPr/>
          <a:lstStyle/>
          <a:p>
            <a:r>
              <a:rPr lang="en-US" sz="2700" dirty="0"/>
              <a:t>n</a:t>
            </a:r>
            <a:r>
              <a:rPr lang="en-US" sz="2700" dirty="0" smtClean="0"/>
              <a:t>=337 nuclei</a:t>
            </a:r>
          </a:p>
          <a:p>
            <a:r>
              <a:rPr lang="en-US" sz="2700" dirty="0" smtClean="0"/>
              <a:t>Each nucleus has </a:t>
            </a:r>
            <a:r>
              <a:rPr lang="en-US" sz="2700" b="1" dirty="0" smtClean="0"/>
              <a:t>m</a:t>
            </a:r>
            <a:r>
              <a:rPr lang="en-US" sz="2700" dirty="0" smtClean="0"/>
              <a:t>=3 total number of chromosome pairs</a:t>
            </a:r>
          </a:p>
          <a:p>
            <a:r>
              <a:rPr lang="en-US" sz="2700" b="1" dirty="0"/>
              <a:t>t</a:t>
            </a:r>
            <a:r>
              <a:rPr lang="en-US" sz="2700" dirty="0"/>
              <a:t>: number </a:t>
            </a:r>
            <a:r>
              <a:rPr lang="en-US" sz="2700" dirty="0" smtClean="0"/>
              <a:t>of chromosome </a:t>
            </a:r>
            <a:r>
              <a:rPr lang="en-US" sz="2700" dirty="0"/>
              <a:t>pairs with </a:t>
            </a:r>
            <a:r>
              <a:rPr lang="en-US" sz="2700" dirty="0" smtClean="0"/>
              <a:t>association at meiosis (t=0, 1, 2, 3)</a:t>
            </a:r>
          </a:p>
          <a:p>
            <a:r>
              <a:rPr lang="en-US" sz="2700" dirty="0" smtClean="0"/>
              <a:t>If probability of association at meiosis (</a:t>
            </a:r>
            <a:r>
              <a:rPr lang="en-US" sz="2700" b="1" dirty="0" smtClean="0"/>
              <a:t>t/m</a:t>
            </a:r>
            <a:r>
              <a:rPr lang="en-US" sz="2700" dirty="0" smtClean="0"/>
              <a:t>) is constant for all nuclei and the same for all chromosome pairs, then binomial distribution appropriate</a:t>
            </a:r>
          </a:p>
          <a:p>
            <a:r>
              <a:rPr lang="en-US" sz="2700" dirty="0" smtClean="0"/>
              <a:t>If not </a:t>
            </a:r>
            <a:r>
              <a:rPr lang="en-US" sz="2700" dirty="0" smtClean="0">
                <a:sym typeface="Wingdings" pitchFamily="2" charset="2"/>
              </a:rPr>
              <a:t> RCB or BB</a:t>
            </a:r>
            <a:r>
              <a:rPr lang="en-US" sz="2700" dirty="0" smtClean="0"/>
              <a:t> </a:t>
            </a:r>
            <a:endParaRPr lang="en-US" sz="2700" dirty="0"/>
          </a:p>
          <a:p>
            <a:endParaRPr lang="en-US" sz="2700" dirty="0"/>
          </a:p>
        </p:txBody>
      </p:sp>
      <p:sp>
        <p:nvSpPr>
          <p:cNvPr id="6" name="Oval 5"/>
          <p:cNvSpPr/>
          <p:nvPr/>
        </p:nvSpPr>
        <p:spPr>
          <a:xfrm>
            <a:off x="6096000" y="1036637"/>
            <a:ext cx="990600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112837"/>
            <a:ext cx="99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n</a:t>
            </a:r>
            <a:r>
              <a:rPr lang="en-US" sz="2600" dirty="0" smtClean="0">
                <a:solidFill>
                  <a:schemeClr val="bg1"/>
                </a:solidFill>
              </a:rPr>
              <a:t>=1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48600" y="1036637"/>
            <a:ext cx="990600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1153794"/>
            <a:ext cx="99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337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4700" y="1036637"/>
            <a:ext cx="952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. . .</a:t>
            </a:r>
            <a:endParaRPr lang="en-US" sz="2600" dirty="0"/>
          </a:p>
        </p:txBody>
      </p:sp>
      <p:sp>
        <p:nvSpPr>
          <p:cNvPr id="14" name="Oval 13"/>
          <p:cNvSpPr/>
          <p:nvPr/>
        </p:nvSpPr>
        <p:spPr>
          <a:xfrm>
            <a:off x="6705600" y="1951037"/>
            <a:ext cx="1905000" cy="1600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391400" y="2095500"/>
            <a:ext cx="47625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391400" y="2552700"/>
            <a:ext cx="47625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29500" y="3009900"/>
            <a:ext cx="476250" cy="3429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70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Example – BB and RCB Data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1165331"/>
            <a:ext cx="7315200" cy="5083069"/>
            <a:chOff x="970809" y="1021558"/>
            <a:chExt cx="5998780" cy="412399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0" t="30531" r="705" b="53216"/>
            <a:stretch/>
          </p:blipFill>
          <p:spPr bwMode="auto">
            <a:xfrm>
              <a:off x="970809" y="1021558"/>
              <a:ext cx="5998779" cy="1188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" t="11961" r="50426" b="37608"/>
            <a:stretch/>
          </p:blipFill>
          <p:spPr bwMode="auto">
            <a:xfrm>
              <a:off x="970809" y="1456426"/>
              <a:ext cx="5998780" cy="3689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40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BB and RCB – PROC NLMIXED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25898" r="7591" b="32470"/>
          <a:stretch/>
        </p:blipFill>
        <p:spPr bwMode="auto">
          <a:xfrm>
            <a:off x="76200" y="3581400"/>
            <a:ext cx="8968796" cy="291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48528" r="3550" b="15949"/>
          <a:stretch/>
        </p:blipFill>
        <p:spPr bwMode="auto">
          <a:xfrm>
            <a:off x="76201" y="1143000"/>
            <a:ext cx="8968796" cy="248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36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Binary data: ZIB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78363"/>
          </a:xfrm>
        </p:spPr>
        <p:txBody>
          <a:bodyPr/>
          <a:lstStyle/>
          <a:p>
            <a:r>
              <a:rPr lang="en-US" sz="2600" dirty="0" smtClean="0"/>
              <a:t>ZI model – simultaneously model </a:t>
            </a:r>
            <a:r>
              <a:rPr lang="en-US" sz="2600" dirty="0"/>
              <a:t>the probability of being </a:t>
            </a:r>
            <a:r>
              <a:rPr lang="en-US" sz="2600" dirty="0" smtClean="0"/>
              <a:t>“always zero” and the probability of the event of interest conditional on being in the “not always zero” population</a:t>
            </a:r>
            <a:endParaRPr lang="en-US" sz="26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28449" r="1173" b="13314"/>
          <a:stretch/>
        </p:blipFill>
        <p:spPr bwMode="auto">
          <a:xfrm>
            <a:off x="68318" y="2971800"/>
            <a:ext cx="8999482" cy="30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5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15660" y="2971800"/>
            <a:ext cx="8928340" cy="35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           Binary: “tox”                  Grouped: “num_tox/num_total”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Binary Data - QLE - Example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19206"/>
              </p:ext>
            </p:extLst>
          </p:nvPr>
        </p:nvGraphicFramePr>
        <p:xfrm>
          <a:off x="609599" y="3399688"/>
          <a:ext cx="2893443" cy="2514600"/>
        </p:xfrm>
        <a:graphic>
          <a:graphicData uri="http://schemas.openxmlformats.org/drawingml/2006/table">
            <a:tbl>
              <a:tblPr/>
              <a:tblGrid>
                <a:gridCol w="660572"/>
                <a:gridCol w="1104394"/>
                <a:gridCol w="1128477"/>
              </a:tblGrid>
              <a:tr h="2307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tox</a:t>
                      </a:r>
                      <a:endParaRPr lang="en-US" sz="20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Subject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07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93083"/>
              </p:ext>
            </p:extLst>
          </p:nvPr>
        </p:nvGraphicFramePr>
        <p:xfrm>
          <a:off x="4419600" y="3399690"/>
          <a:ext cx="3809999" cy="942975"/>
        </p:xfrm>
        <a:graphic>
          <a:graphicData uri="http://schemas.openxmlformats.org/drawingml/2006/table">
            <a:tbl>
              <a:tblPr/>
              <a:tblGrid>
                <a:gridCol w="869821"/>
                <a:gridCol w="1606678"/>
                <a:gridCol w="1333500"/>
              </a:tblGrid>
              <a:tr h="2307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num_tox</a:t>
                      </a:r>
                      <a:endParaRPr lang="en-US" sz="20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num_total</a:t>
                      </a:r>
                      <a:endParaRPr lang="en-US" sz="20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07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3352800" y="3552091"/>
            <a:ext cx="1216152" cy="484632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814" y="1309437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Cases of toxoplasmosis in 34 cities in El Salvador</a:t>
            </a:r>
          </a:p>
          <a:p>
            <a:r>
              <a:rPr lang="en-US" sz="2800" b="1" dirty="0">
                <a:solidFill>
                  <a:srgbClr val="000000"/>
                </a:solidFill>
                <a:latin typeface="Palatino Linotype"/>
              </a:rPr>
              <a:t>tox</a:t>
            </a:r>
            <a:r>
              <a:rPr lang="en-US" sz="2800" b="1" dirty="0" smtClean="0">
                <a:solidFill>
                  <a:srgbClr val="000000"/>
                </a:solidFill>
                <a:latin typeface="Palatino Linotype"/>
              </a:rPr>
              <a:t>: </a:t>
            </a:r>
            <a:r>
              <a:rPr lang="en-US" sz="2800" dirty="0" smtClean="0">
                <a:solidFill>
                  <a:srgbClr val="000000"/>
                </a:solidFill>
                <a:latin typeface="Palatino Linotype"/>
              </a:rPr>
              <a:t>1=toxoplasmosis case, 0=no toxoplasmosis</a:t>
            </a:r>
            <a:endParaRPr lang="en-US" sz="28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rain</a:t>
            </a:r>
            <a:r>
              <a:rPr lang="en-US" sz="2800" dirty="0" smtClean="0">
                <a:latin typeface="+mj-lt"/>
              </a:rPr>
              <a:t>: annual rainfall (cm)</a:t>
            </a:r>
            <a:endParaRPr lang="en-US" sz="2800" dirty="0">
              <a:latin typeface="+mj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70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QLE – SAS Code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08000"/>
                </a:solidFill>
                <a:latin typeface="Courier New"/>
              </a:rPr>
              <a:t>*Grouped binary (1 observation for each city);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b="1" dirty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=tox;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num_tox/num_total = rain | rain | </a:t>
            </a:r>
            <a:r>
              <a:rPr lang="en-US" sz="2600" dirty="0" smtClean="0">
                <a:solidFill>
                  <a:srgbClr val="000000"/>
                </a:solidFill>
                <a:latin typeface="Courier New"/>
              </a:rPr>
              <a:t>	rain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en-US" sz="2600" dirty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=bin </a:t>
            </a:r>
            <a:r>
              <a:rPr lang="en-US" sz="2600" dirty="0">
                <a:solidFill>
                  <a:srgbClr val="0000FF"/>
                </a:solidFill>
                <a:latin typeface="Courier New"/>
              </a:rPr>
              <a:t>dscale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8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Courier New"/>
              </a:rPr>
              <a:t>*Binary–multiple observations per city;</a:t>
            </a:r>
            <a:endParaRPr lang="en-US" sz="2400" b="1" dirty="0">
              <a:solidFill>
                <a:srgbClr val="008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b="1" dirty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600" dirty="0" smtClean="0">
                <a:solidFill>
                  <a:srgbClr val="000000"/>
                </a:solidFill>
                <a:latin typeface="Courier New"/>
              </a:rPr>
              <a:t>=test </a:t>
            </a:r>
            <a:r>
              <a:rPr lang="en-US" sz="2600" dirty="0">
                <a:solidFill>
                  <a:srgbClr val="0000FF"/>
                </a:solidFill>
                <a:latin typeface="Courier New"/>
              </a:rPr>
              <a:t>desc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2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tox  = rain | rain | rain/ </a:t>
            </a:r>
            <a:r>
              <a:rPr lang="en-US" sz="26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2600" dirty="0" smtClean="0">
                <a:solidFill>
                  <a:srgbClr val="000000"/>
                </a:solidFill>
                <a:latin typeface="Courier New"/>
              </a:rPr>
              <a:t>=bin </a:t>
            </a:r>
            <a:r>
              <a:rPr lang="en-US" sz="2600" dirty="0">
                <a:solidFill>
                  <a:srgbClr val="0000FF"/>
                </a:solidFill>
                <a:latin typeface="Courier New"/>
              </a:rPr>
              <a:t>dscale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Courier New"/>
              </a:rPr>
              <a:t>aggregate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=city;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26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600" dirty="0"/>
          </a:p>
        </p:txBody>
      </p:sp>
      <p:sp>
        <p:nvSpPr>
          <p:cNvPr id="5" name="Oval 4"/>
          <p:cNvSpPr/>
          <p:nvPr/>
        </p:nvSpPr>
        <p:spPr>
          <a:xfrm>
            <a:off x="4229100" y="2628900"/>
            <a:ext cx="19431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95600" y="5295900"/>
            <a:ext cx="48006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49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14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Poisson Distribution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Poisson: number of occurrences of a random event in an interval of time or space. </a:t>
            </a:r>
          </a:p>
          <a:p>
            <a:r>
              <a:rPr lang="en-US" dirty="0" smtClean="0"/>
              <a:t>Poisson regression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IRR (relative risk)</a:t>
            </a:r>
          </a:p>
          <a:p>
            <a:r>
              <a:rPr lang="en-US" dirty="0" smtClean="0"/>
              <a:t>Natural model for count data</a:t>
            </a:r>
          </a:p>
          <a:p>
            <a:r>
              <a:rPr lang="en-US" dirty="0" smtClean="0"/>
              <a:t>Disadvantage - strong assumption: variance = mean</a:t>
            </a:r>
          </a:p>
          <a:p>
            <a:r>
              <a:rPr lang="en-US" dirty="0" smtClean="0"/>
              <a:t>Overdispersion: variance &gt; mean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87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QLE – SAS Output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68687"/>
              </p:ext>
            </p:extLst>
          </p:nvPr>
        </p:nvGraphicFramePr>
        <p:xfrm>
          <a:off x="838197" y="1600200"/>
          <a:ext cx="7620003" cy="3733801"/>
        </p:xfrm>
        <a:graphic>
          <a:graphicData uri="http://schemas.openxmlformats.org/drawingml/2006/table">
            <a:tbl>
              <a:tblPr/>
              <a:tblGrid>
                <a:gridCol w="1665768"/>
                <a:gridCol w="544035"/>
                <a:gridCol w="990600"/>
                <a:gridCol w="1143000"/>
                <a:gridCol w="724785"/>
                <a:gridCol w="850605"/>
                <a:gridCol w="850605"/>
                <a:gridCol w="850605"/>
              </a:tblGrid>
              <a:tr h="31696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Analysis Of Maximum Likelihood Parameter Estimates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78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Parameter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Standard Error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95% Confidence Limits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Wald Chi-Square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Pr &gt; ChiSq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69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0.0994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0.1473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-0.189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0.3882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0.4999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69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rain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-0.449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0.2242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-0.888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-0.009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0.0454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69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rain*rain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-0.187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0.1322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-0.447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0.0719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2.01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0.1568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69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rain*rain*rain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0.2134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0.3938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5.38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0.0204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320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Scale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1.4449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1.4449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1.4449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609100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Note: The scale parameter was estimated by the square root of DEVIANCE/DOF.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048000" y="4305300"/>
            <a:ext cx="11430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69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Binary Data - Empirical Variance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865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Courier New"/>
              </a:rPr>
              <a:t>*Grouped binary - one observation per city;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=tox;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	class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city;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FF"/>
                </a:solidFill>
                <a:latin typeface="Courier New"/>
              </a:rPr>
              <a:t>	model</a:t>
            </a:r>
            <a:r>
              <a:rPr lang="pt-BR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Courier New"/>
              </a:rPr>
              <a:t>num_tox/num_total = rain | rain | </a:t>
            </a:r>
            <a:r>
              <a:rPr lang="pt-BR" sz="2400" dirty="0" smtClean="0">
                <a:solidFill>
                  <a:srgbClr val="000000"/>
                </a:solidFill>
                <a:latin typeface="Courier New"/>
              </a:rPr>
              <a:t>				rain</a:t>
            </a:r>
            <a:r>
              <a:rPr lang="pt-BR" sz="2400" dirty="0">
                <a:solidFill>
                  <a:srgbClr val="000000"/>
                </a:solidFill>
                <a:latin typeface="Courier New"/>
              </a:rPr>
              <a:t>/ </a:t>
            </a:r>
            <a:r>
              <a:rPr lang="pt-BR" sz="2400" dirty="0">
                <a:solidFill>
                  <a:srgbClr val="0000FF"/>
                </a:solidFill>
                <a:latin typeface="Courier New"/>
              </a:rPr>
              <a:t>dist</a:t>
            </a:r>
            <a:r>
              <a:rPr lang="pt-BR" sz="2400" dirty="0">
                <a:solidFill>
                  <a:srgbClr val="000000"/>
                </a:solidFill>
                <a:latin typeface="Courier New"/>
              </a:rPr>
              <a:t>=bin 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 New"/>
              </a:rPr>
              <a:t>	repeated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New"/>
              </a:rPr>
              <a:t>subject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=city;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	run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4999037"/>
            <a:ext cx="44196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51</a:t>
            </a:fld>
            <a:endParaRPr lang="en-US" sz="1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33600" y="1295400"/>
            <a:ext cx="4724400" cy="35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Grouped: “num_tox/num_total”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13905"/>
              </p:ext>
            </p:extLst>
          </p:nvPr>
        </p:nvGraphicFramePr>
        <p:xfrm>
          <a:off x="2133600" y="1723290"/>
          <a:ext cx="3809999" cy="942975"/>
        </p:xfrm>
        <a:graphic>
          <a:graphicData uri="http://schemas.openxmlformats.org/drawingml/2006/table">
            <a:tbl>
              <a:tblPr/>
              <a:tblGrid>
                <a:gridCol w="869821"/>
                <a:gridCol w="1606678"/>
                <a:gridCol w="1333500"/>
              </a:tblGrid>
              <a:tr h="2307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num_tox</a:t>
                      </a:r>
                      <a:endParaRPr lang="en-US" sz="20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num_total</a:t>
                      </a:r>
                      <a:endParaRPr lang="en-US" sz="20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07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1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44460" y="2391512"/>
            <a:ext cx="8928340" cy="35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           Binary: “tox”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Clustered Binary Data – multiple observations per cluster (cluster=city)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10536"/>
              </p:ext>
            </p:extLst>
          </p:nvPr>
        </p:nvGraphicFramePr>
        <p:xfrm>
          <a:off x="2438399" y="2819400"/>
          <a:ext cx="2893443" cy="2514600"/>
        </p:xfrm>
        <a:graphic>
          <a:graphicData uri="http://schemas.openxmlformats.org/drawingml/2006/table">
            <a:tbl>
              <a:tblPr/>
              <a:tblGrid>
                <a:gridCol w="660572"/>
                <a:gridCol w="1104394"/>
                <a:gridCol w="1128477"/>
              </a:tblGrid>
              <a:tr h="2307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tox</a:t>
                      </a:r>
                      <a:endParaRPr lang="en-US" sz="20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Subject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07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22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17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Clustered Binary Data – GEE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Courier New"/>
              </a:rPr>
              <a:t>*Specify clustered by city and compound symmetry covariance structure;</a:t>
            </a:r>
            <a:endParaRPr lang="en-US" sz="1600" b="1" dirty="0">
              <a:solidFill>
                <a:srgbClr val="008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80"/>
                </a:solidFill>
                <a:latin typeface="Courier New"/>
              </a:rPr>
              <a:t>genmod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=test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desc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;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city;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tox  = rain | rain | rain/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=bin 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repeated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subject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=city/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=cs;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Courier New"/>
              </a:rPr>
              <a:t>*MBN small sample bias correction - specify </a:t>
            </a:r>
            <a:r>
              <a:rPr lang="en-US" sz="1600" b="1" dirty="0">
                <a:solidFill>
                  <a:srgbClr val="008000"/>
                </a:solidFill>
                <a:latin typeface="Courier New"/>
              </a:rPr>
              <a:t>clustered by city and compound symmetry covariance structure;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80"/>
                </a:solidFill>
                <a:latin typeface="Courier New"/>
              </a:rPr>
              <a:t>glimmix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=test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empirical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=mbn; 	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city;</a:t>
            </a:r>
          </a:p>
          <a:p>
            <a:pPr marL="0" indent="0">
              <a:buNone/>
            </a:pPr>
            <a:r>
              <a:rPr lang="pt-BR" sz="16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pt-BR" sz="1600" dirty="0" smtClean="0">
                <a:solidFill>
                  <a:srgbClr val="0000FF"/>
                </a:solidFill>
                <a:latin typeface="Courier New"/>
              </a:rPr>
              <a:t>model</a:t>
            </a:r>
            <a:r>
              <a:rPr lang="pt-BR" sz="1600" dirty="0" smtClean="0">
                <a:solidFill>
                  <a:srgbClr val="000000"/>
                </a:solidFill>
                <a:latin typeface="Courier New"/>
              </a:rPr>
              <a:t> tox = rain | rain | rain / </a:t>
            </a:r>
            <a:r>
              <a:rPr lang="pt-BR" sz="1600" dirty="0">
                <a:solidFill>
                  <a:srgbClr val="0000FF"/>
                </a:solidFill>
                <a:latin typeface="Courier New"/>
              </a:rPr>
              <a:t>dist</a:t>
            </a:r>
            <a:r>
              <a:rPr lang="pt-BR" sz="1600" dirty="0" smtClean="0">
                <a:solidFill>
                  <a:srgbClr val="000000"/>
                </a:solidFill>
                <a:latin typeface="Courier New"/>
              </a:rPr>
              <a:t>=bin  </a:t>
            </a:r>
            <a:r>
              <a:rPr lang="pt-BR" sz="1600" dirty="0" smtClean="0">
                <a:solidFill>
                  <a:srgbClr val="0000FF"/>
                </a:solidFill>
                <a:latin typeface="Courier New"/>
              </a:rPr>
              <a:t>s</a:t>
            </a:r>
            <a:r>
              <a:rPr lang="pt-BR" sz="16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random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_residual_/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subject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=city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=cs;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 smtClean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1295400" y="2819400"/>
            <a:ext cx="39624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371600" y="4838700"/>
            <a:ext cx="5029200" cy="4191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53</a:t>
            </a:fld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276600" y="3962400"/>
            <a:ext cx="1905000" cy="3429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Clustered Binary Data – GLMM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Courier New"/>
              </a:rPr>
              <a:t>*Random effects model – conditional model;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80"/>
                </a:solidFill>
                <a:latin typeface="Courier New"/>
              </a:rPr>
              <a:t>glimmix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=test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; 	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city;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tox = rain | rain | rain /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dist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=bin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random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int /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subject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=city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Courier New"/>
              </a:rPr>
              <a:t>*Marginal model with compound symmetry covariance structure;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80"/>
                </a:solidFill>
                <a:latin typeface="Courier New"/>
              </a:rPr>
              <a:t>glimmix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data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=test; 	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city;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pt-BR" sz="1600" dirty="0">
                <a:solidFill>
                  <a:srgbClr val="0000FF"/>
                </a:solidFill>
                <a:latin typeface="Courier New"/>
              </a:rPr>
              <a:t>model</a:t>
            </a:r>
            <a:r>
              <a:rPr lang="pt-BR" sz="16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Courier New"/>
              </a:rPr>
              <a:t>tox </a:t>
            </a:r>
            <a:r>
              <a:rPr lang="pt-BR" sz="1600" dirty="0">
                <a:solidFill>
                  <a:srgbClr val="000000"/>
                </a:solidFill>
                <a:latin typeface="Courier New"/>
              </a:rPr>
              <a:t>= rain | rain | rain / </a:t>
            </a:r>
            <a:r>
              <a:rPr lang="pt-BR" sz="1600" dirty="0" smtClean="0">
                <a:solidFill>
                  <a:srgbClr val="0000CC"/>
                </a:solidFill>
                <a:latin typeface="Courier New"/>
              </a:rPr>
              <a:t>dist</a:t>
            </a:r>
            <a:r>
              <a:rPr lang="pt-BR" sz="1600" dirty="0" smtClean="0">
                <a:solidFill>
                  <a:srgbClr val="000000"/>
                </a:solidFill>
                <a:latin typeface="Courier New"/>
              </a:rPr>
              <a:t>=bin </a:t>
            </a:r>
            <a:r>
              <a:rPr lang="pt-BR" sz="1600" dirty="0">
                <a:solidFill>
                  <a:srgbClr val="0000FF"/>
                </a:solidFill>
                <a:latin typeface="Courier New"/>
              </a:rPr>
              <a:t>s</a:t>
            </a:r>
            <a:r>
              <a:rPr lang="pt-BR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random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 _residual_/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subject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=city </a:t>
            </a:r>
            <a:r>
              <a:rPr lang="en-US" sz="1600" dirty="0">
                <a:solidFill>
                  <a:srgbClr val="0000FF"/>
                </a:solidFill>
                <a:latin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=cs;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1600" b="1" dirty="0">
                <a:solidFill>
                  <a:srgbClr val="000080"/>
                </a:solidFill>
                <a:latin typeface="Courier New"/>
              </a:rPr>
              <a:t>run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1295400" y="2743200"/>
            <a:ext cx="44196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95400" y="4457700"/>
            <a:ext cx="5029200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27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Clustered Binary Data – SAS Output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12834" y="2133600"/>
            <a:ext cx="838200" cy="3124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026761"/>
              </p:ext>
            </p:extLst>
          </p:nvPr>
        </p:nvGraphicFramePr>
        <p:xfrm>
          <a:off x="474034" y="1752600"/>
          <a:ext cx="6400800" cy="3203274"/>
        </p:xfrm>
        <a:graphic>
          <a:graphicData uri="http://schemas.openxmlformats.org/drawingml/2006/table">
            <a:tbl>
              <a:tblPr/>
              <a:tblGrid>
                <a:gridCol w="4336026"/>
                <a:gridCol w="836234"/>
                <a:gridCol w="454250"/>
                <a:gridCol w="774290"/>
              </a:tblGrid>
              <a:tr h="5408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Estimates for RAIN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 from logistic regressions with various adjustments for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clustering/overdispersion.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Adjustment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Estimate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P-Value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QLE (GENMOD "DSCALE")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Empirical Variance (GENMOD "REPEATED")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GEE (GENMOD "REPEATED")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GEE (GLIMMIX "EMPIRICAL=MBN")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GLMM (GLIMMIX "RANDOM INT")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GLMM (GLIMMIX "RANDOM _RESIDUAL_")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>
            <a:off x="6972299" y="3359224"/>
            <a:ext cx="723900" cy="44435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972299" y="2819400"/>
            <a:ext cx="723901" cy="46362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39000" y="2362200"/>
            <a:ext cx="1587352" cy="258532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Least conservative p-values from simple logistic and GEE without small sample bias correction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72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In Sum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Overdispersion is a common issue when using Poisson and binomial models</a:t>
            </a:r>
          </a:p>
          <a:p>
            <a:r>
              <a:rPr lang="en-US" sz="2800" dirty="0" smtClean="0"/>
              <a:t>Overdispersion will increase false positive rates</a:t>
            </a:r>
          </a:p>
          <a:p>
            <a:r>
              <a:rPr lang="en-US" sz="2800" dirty="0" smtClean="0"/>
              <a:t>For overdispersed data use:</a:t>
            </a:r>
          </a:p>
          <a:p>
            <a:pPr lvl="1"/>
            <a:r>
              <a:rPr lang="en-US" sz="2600" dirty="0" smtClean="0"/>
              <a:t>Negative binomial rather than Poisson</a:t>
            </a:r>
          </a:p>
          <a:p>
            <a:pPr lvl="1"/>
            <a:r>
              <a:rPr lang="en-US" sz="2600" dirty="0" smtClean="0"/>
              <a:t>RCB or BB rather than binomial</a:t>
            </a:r>
          </a:p>
          <a:p>
            <a:pPr lvl="1"/>
            <a:r>
              <a:rPr lang="en-US" sz="2600" dirty="0" smtClean="0"/>
              <a:t>QLE: GENMOD “DSCALE” </a:t>
            </a:r>
          </a:p>
          <a:p>
            <a:pPr lvl="1"/>
            <a:r>
              <a:rPr lang="en-US" sz="2600" dirty="0" smtClean="0"/>
              <a:t>Empirical variance: GENMOD “REPEATED”</a:t>
            </a:r>
          </a:p>
          <a:p>
            <a:pPr lvl="1"/>
            <a:r>
              <a:rPr lang="en-US" sz="2600" dirty="0" smtClean="0"/>
              <a:t>Account for clustering - GLIMMIX or GENMOD</a:t>
            </a:r>
          </a:p>
          <a:p>
            <a:pPr lvl="1"/>
            <a:r>
              <a:rPr lang="en-US" sz="2600" dirty="0" smtClean="0"/>
              <a:t>Zero-inflated models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50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19843" r="16316" b="4327"/>
          <a:stretch/>
        </p:blipFill>
        <p:spPr bwMode="auto">
          <a:xfrm>
            <a:off x="304800" y="1041991"/>
            <a:ext cx="8534400" cy="551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Further Information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4400" y="3581400"/>
            <a:ext cx="20574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4413527"/>
            <a:ext cx="4648200" cy="191107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57</a:t>
            </a:fld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445675"/>
            <a:ext cx="3200400" cy="203132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Plus: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ormal tests for overdispersion and for comparing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GLOMM – Generalized Linear Overdispersion Mixed Models</a:t>
            </a:r>
          </a:p>
        </p:txBody>
      </p:sp>
    </p:spTree>
    <p:extLst>
      <p:ext uri="{BB962C8B-B14F-4D97-AF65-F5344CB8AC3E}">
        <p14:creationId xmlns:p14="http://schemas.microsoft.com/office/powerpoint/2010/main" val="23781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</a:rPr>
              <a:t>Acknowledgements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334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200" dirty="0" smtClean="0"/>
              <a:t>CCH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200" dirty="0" smtClean="0"/>
              <a:t>CHIPTS Methods Core (sent me to JSM 2012!)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200" dirty="0" smtClean="0"/>
              <a:t>UCLA Biostatistics (I use my notes a lot!)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200" dirty="0"/>
              <a:t>Morel JG, Neerchal NK. “Analysis of Overdispersed Data using SAS.” Joint Statistical Meetings, San Diego, CA. July 31, 2012.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30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</a:rPr>
              <a:t>References and Resources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 smtClean="0"/>
              <a:t>Horton NJ,</a:t>
            </a:r>
            <a:r>
              <a:rPr lang="en-US" sz="1500" dirty="0"/>
              <a:t> </a:t>
            </a:r>
            <a:r>
              <a:rPr lang="en-US" sz="1500" dirty="0" smtClean="0"/>
              <a:t>Kim E,</a:t>
            </a:r>
            <a:r>
              <a:rPr lang="en-US" sz="1500" dirty="0"/>
              <a:t> </a:t>
            </a:r>
            <a:r>
              <a:rPr lang="en-US" sz="1500" dirty="0" smtClean="0"/>
              <a:t>Saitz R. </a:t>
            </a:r>
            <a:r>
              <a:rPr lang="en-US" sz="1500" dirty="0"/>
              <a:t>A cautionary note regarding count models of alcohol consumption in randomized controlled </a:t>
            </a:r>
            <a:r>
              <a:rPr lang="en-US" sz="1500" dirty="0" smtClean="0"/>
              <a:t>trials. </a:t>
            </a:r>
            <a:r>
              <a:rPr lang="en-US" sz="1500" i="1" dirty="0"/>
              <a:t>BMC Medical Research Methodology</a:t>
            </a:r>
            <a:r>
              <a:rPr lang="en-US" sz="1500" dirty="0"/>
              <a:t> 2007, </a:t>
            </a:r>
            <a:r>
              <a:rPr lang="en-US" sz="1500" b="1" dirty="0" smtClean="0"/>
              <a:t>7</a:t>
            </a:r>
            <a:r>
              <a:rPr lang="en-US" sz="1500" dirty="0" smtClean="0"/>
              <a:t>:9.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500" dirty="0"/>
              <a:t>Morel JG, Neerchal NK. “Analysis of Overdispersed Data using SAS.” Joint Statistical Meetings, San Diego, CA. July 31, 2012.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5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500" dirty="0"/>
              <a:t>Morel JG, Neerchal NK. </a:t>
            </a:r>
            <a:r>
              <a:rPr lang="en-US" sz="1500" i="1" dirty="0"/>
              <a:t>Overdispersion Models in SAS</a:t>
            </a:r>
            <a:r>
              <a:rPr lang="en-US" sz="1500" dirty="0"/>
              <a:t>. Cary, NC: SAS Publishing; 2012.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1500" dirty="0"/>
              <a:t>Pedan, A. Analysis of count data using the SAS system. 26</a:t>
            </a:r>
            <a:r>
              <a:rPr lang="en-US" sz="1500" baseline="30000" dirty="0"/>
              <a:t>th</a:t>
            </a:r>
            <a:r>
              <a:rPr lang="en-US" sz="1500" dirty="0"/>
              <a:t> annual SAS Users Group International conference, Paper 247-26. Long Beach, California 22-25 April 2001. </a:t>
            </a:r>
            <a:r>
              <a:rPr lang="en-US" sz="1500" u="sng" dirty="0">
                <a:solidFill>
                  <a:srgbClr val="0000CC"/>
                </a:solidFill>
              </a:rPr>
              <a:t>http://www2.sas.com/proceedings/sugi26/p247-26.pdf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Steventon JD, Bergerud WA, Ott</a:t>
            </a:r>
            <a:r>
              <a:rPr lang="en-US" sz="1500" dirty="0"/>
              <a:t> PK. Analysis of Presence/Absence Data when </a:t>
            </a:r>
          </a:p>
          <a:p>
            <a:pPr marL="0" indent="0">
              <a:buNone/>
            </a:pPr>
            <a:r>
              <a:rPr lang="en-US" sz="1500" dirty="0"/>
              <a:t>Absence is Uncertain (False Zeroes): An </a:t>
            </a:r>
            <a:r>
              <a:rPr lang="en-US" sz="1500" dirty="0" smtClean="0"/>
              <a:t>Example </a:t>
            </a:r>
            <a:r>
              <a:rPr lang="en-US" sz="1500" dirty="0"/>
              <a:t>for the Northern Flying Squirrel </a:t>
            </a:r>
          </a:p>
          <a:p>
            <a:pPr marL="0" indent="0">
              <a:buNone/>
            </a:pPr>
            <a:r>
              <a:rPr lang="en-US" sz="1500" dirty="0"/>
              <a:t>using </a:t>
            </a:r>
            <a:r>
              <a:rPr lang="en-US" sz="1500" dirty="0" smtClean="0"/>
              <a:t>SAS. </a:t>
            </a:r>
            <a:r>
              <a:rPr lang="en-US" sz="1500" dirty="0"/>
              <a:t>Available at </a:t>
            </a:r>
            <a:r>
              <a:rPr lang="en-US" sz="1500" u="sng" dirty="0">
                <a:solidFill>
                  <a:srgbClr val="0000CC"/>
                </a:solidFill>
              </a:rPr>
              <a:t>http://</a:t>
            </a:r>
            <a:r>
              <a:rPr lang="en-US" sz="1500" u="sng" dirty="0" smtClean="0">
                <a:solidFill>
                  <a:srgbClr val="0000CC"/>
                </a:solidFill>
              </a:rPr>
              <a:t>www.for.gov.bc.ca/hfd/pubs/docs/En/En74.pdf</a:t>
            </a:r>
            <a:r>
              <a:rPr lang="en-US" sz="1500" dirty="0" smtClean="0"/>
              <a:t>. Published July 2005.</a:t>
            </a:r>
          </a:p>
          <a:p>
            <a:pPr marL="0" indent="0">
              <a:buNone/>
            </a:pPr>
            <a:endParaRPr lang="en-US" sz="1500" i="1" dirty="0"/>
          </a:p>
          <a:p>
            <a:pPr marL="0" indent="0">
              <a:buNone/>
            </a:pPr>
            <a:r>
              <a:rPr lang="en-US" sz="1500" dirty="0"/>
              <a:t>Wang W, Albert JM. Estimation of mediation effects for zero-inflated regression models. </a:t>
            </a:r>
            <a:r>
              <a:rPr lang="en-US" sz="1500" i="1" dirty="0"/>
              <a:t>Statistics in </a:t>
            </a:r>
            <a:r>
              <a:rPr lang="en-US" sz="1500" i="1" dirty="0" smtClean="0"/>
              <a:t>Medicine</a:t>
            </a:r>
            <a:r>
              <a:rPr lang="en-US" sz="1500" dirty="0" smtClean="0"/>
              <a:t> 2012, </a:t>
            </a:r>
            <a:r>
              <a:rPr lang="en-US" sz="1500" b="1" dirty="0" smtClean="0"/>
              <a:t>31</a:t>
            </a:r>
            <a:r>
              <a:rPr lang="en-US" sz="1500" dirty="0" smtClean="0"/>
              <a:t>(26): 3118–3132.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1500" dirty="0"/>
              <a:t>Zou G. A modified Poisson regression approach to prospective studies with binary data. </a:t>
            </a:r>
            <a:r>
              <a:rPr lang="en-US" sz="1500" i="1" dirty="0"/>
              <a:t>American Journal of Epidemiology</a:t>
            </a:r>
            <a:r>
              <a:rPr lang="en-US" sz="1500" dirty="0"/>
              <a:t> 2004, </a:t>
            </a:r>
            <a:r>
              <a:rPr lang="en-US" sz="1500" b="1" dirty="0"/>
              <a:t>159</a:t>
            </a:r>
            <a:r>
              <a:rPr lang="en-US" sz="1500" dirty="0"/>
              <a:t>: 702-706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59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52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66999"/>
          </a:xfrm>
        </p:spPr>
        <p:txBody>
          <a:bodyPr/>
          <a:lstStyle/>
          <a:p>
            <a:r>
              <a:rPr lang="en-US" dirty="0" smtClean="0"/>
              <a:t>Binary: 0 or 1</a:t>
            </a:r>
          </a:p>
          <a:p>
            <a:pPr lvl="1"/>
            <a:r>
              <a:rPr lang="en-US" dirty="0" smtClean="0"/>
              <a:t>Example: ever tested for HIV (1) or not (0)</a:t>
            </a:r>
          </a:p>
          <a:p>
            <a:r>
              <a:rPr lang="en-US" dirty="0" smtClean="0"/>
              <a:t>Grouped binary</a:t>
            </a:r>
          </a:p>
          <a:p>
            <a:pPr lvl="1"/>
            <a:r>
              <a:rPr lang="en-US" dirty="0" smtClean="0"/>
              <a:t>Example: proportion tested for HIV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Commonly analyzed using binomial distribution, e.g., logistic regression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352800"/>
            <a:ext cx="8229600" cy="3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dirty="0" smtClean="0"/>
              <a:t>          Binary: “tested_HIV”                            Grouped: “num_tested_HIV/num_subjects”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Binary Data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85792"/>
              </p:ext>
            </p:extLst>
          </p:nvPr>
        </p:nvGraphicFramePr>
        <p:xfrm>
          <a:off x="838200" y="3657599"/>
          <a:ext cx="2667000" cy="1554480"/>
        </p:xfrm>
        <a:graphic>
          <a:graphicData uri="http://schemas.openxmlformats.org/drawingml/2006/table">
            <a:tbl>
              <a:tblPr/>
              <a:tblGrid>
                <a:gridCol w="608875"/>
                <a:gridCol w="1017963"/>
                <a:gridCol w="1040162"/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tested_HIV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Subject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34966"/>
              </p:ext>
            </p:extLst>
          </p:nvPr>
        </p:nvGraphicFramePr>
        <p:xfrm>
          <a:off x="4648200" y="3657599"/>
          <a:ext cx="3200400" cy="592455"/>
        </p:xfrm>
        <a:graphic>
          <a:graphicData uri="http://schemas.openxmlformats.org/drawingml/2006/table">
            <a:tbl>
              <a:tblPr/>
              <a:tblGrid>
                <a:gridCol w="730650"/>
                <a:gridCol w="1349610"/>
                <a:gridCol w="1120140"/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city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num_tested_HIV</a:t>
                      </a:r>
                      <a:endParaRPr lang="en-US" sz="12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num_subjects</a:t>
                      </a:r>
                      <a:endParaRPr lang="en-US" sz="1200" b="1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2288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2288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3593592" y="3657599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3352800"/>
            <a:ext cx="8077200" cy="198120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29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</a:rPr>
              <a:t>References and Resources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700" dirty="0" smtClean="0"/>
              <a:t>UCLA</a:t>
            </a:r>
            <a:r>
              <a:rPr lang="en-US" sz="1700" dirty="0"/>
              <a:t>: Statistical Consulting </a:t>
            </a:r>
            <a:r>
              <a:rPr lang="en-US" sz="1700" dirty="0" smtClean="0"/>
              <a:t>Group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Poisson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u="sng" dirty="0">
                <a:solidFill>
                  <a:srgbClr val="0000CC"/>
                </a:solidFill>
              </a:rPr>
              <a:t>http://www.ats.ucla.edu/stat/sas/output/sas_poisson_output.htm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u="sng" dirty="0">
                <a:solidFill>
                  <a:srgbClr val="0000CC"/>
                </a:solidFill>
              </a:rPr>
              <a:t>http://www.ats.ucla.edu/stat/sas/output/sas_poisson_output.htm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Negative binomial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u="sng" dirty="0">
                <a:solidFill>
                  <a:srgbClr val="0000CC"/>
                </a:solidFill>
              </a:rPr>
              <a:t>http://www.ats.ucla.edu/stat/sas/dae/negbinreg.htm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u="sng" dirty="0">
                <a:solidFill>
                  <a:srgbClr val="0000CC"/>
                </a:solidFill>
              </a:rPr>
              <a:t>http://www.ats.ucla.edu/stat/sas/output/sas_negbin_output.htm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ZIP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u="sng" dirty="0">
                <a:solidFill>
                  <a:srgbClr val="0000CC"/>
                </a:solidFill>
              </a:rPr>
              <a:t>http://www.ats.ucla.edu/stat/sas/dae/zipreg.htm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u="sng" dirty="0">
                <a:solidFill>
                  <a:srgbClr val="0000CC"/>
                </a:solidFill>
              </a:rPr>
              <a:t>http://www.ats.ucla.edu/stat/sas/output/sas_zip.htm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ZINB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u="sng" dirty="0">
                <a:solidFill>
                  <a:srgbClr val="0000CC"/>
                </a:solidFill>
              </a:rPr>
              <a:t>http://www.ats.ucla.edu/stat/sas/dae/zinbreg.htm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u="sng" dirty="0">
                <a:solidFill>
                  <a:srgbClr val="0000CC"/>
                </a:solidFill>
              </a:rPr>
              <a:t>http://www.ats.ucla.edu/stat/sas/output/sas_zinbreg.htm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Logistic regression: </a:t>
            </a:r>
            <a:r>
              <a:rPr lang="en-US" sz="1500" u="sng" dirty="0">
                <a:solidFill>
                  <a:srgbClr val="0000CC"/>
                </a:solidFill>
              </a:rPr>
              <a:t>http://www.ats.ucla.edu/stat/sas/seminars/sas_logistic/logistic1.htm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1700" dirty="0"/>
              <a:t>PROC FMM:</a:t>
            </a:r>
          </a:p>
          <a:p>
            <a:r>
              <a:rPr lang="en-US" sz="1700" dirty="0"/>
              <a:t>SAS/STAT(R) 9.3 User's Guide: </a:t>
            </a:r>
            <a:r>
              <a:rPr lang="en-US" sz="1500" u="sng" dirty="0">
                <a:solidFill>
                  <a:srgbClr val="0000CC"/>
                </a:solidFill>
              </a:rPr>
              <a:t>http://support.sas.com/documentation/cdl/en/statug/63962/HTML/default/viewer.htm#statug_fmm_a0000000313.htm</a:t>
            </a:r>
            <a:endParaRPr lang="en-US" sz="1500" u="sng" dirty="0"/>
          </a:p>
          <a:p>
            <a:r>
              <a:rPr lang="en-US" sz="1700" dirty="0"/>
              <a:t>SAS code for fitting zero-inflated binomial / site occupancy models: </a:t>
            </a:r>
            <a:r>
              <a:rPr lang="en-US" sz="1500" u="sng" dirty="0">
                <a:solidFill>
                  <a:srgbClr val="0000CC"/>
                </a:solidFill>
              </a:rPr>
              <a:t>http://www.umesc.usgs.gov/staff/bios/bgray/code/zibsas.html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5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5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5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5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5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5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60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1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0000CC"/>
                </a:solidFill>
              </a:rPr>
              <a:t>Thank you very much!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137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b="1" dirty="0" smtClean="0"/>
              <a:t>Questions?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16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61</a:t>
            </a:fld>
            <a:endParaRPr lang="en-US" sz="1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44196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600" b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600" b="1" dirty="0" smtClean="0"/>
              <a:t>JHarwood@mednet.ucla.edu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6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5312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Binomial distribution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Binomial: the number of successes in a sequence of random processes that results in one of two mutually exclusive outcomes</a:t>
            </a:r>
          </a:p>
          <a:p>
            <a:r>
              <a:rPr lang="en-US" dirty="0" smtClean="0"/>
              <a:t>Overdispersion: variance larger than that assumed under the binomial distribution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68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Causes of Overdispersion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Observed data rarely follow statistical distributions exactly</a:t>
            </a:r>
          </a:p>
          <a:p>
            <a:r>
              <a:rPr lang="en-US" dirty="0" smtClean="0"/>
              <a:t>The variance of count variables tends to increase with the size of the counts</a:t>
            </a:r>
          </a:p>
          <a:p>
            <a:r>
              <a:rPr lang="en-US" dirty="0" smtClean="0"/>
              <a:t>Correlated (ex</a:t>
            </a:r>
            <a:r>
              <a:rPr lang="en-US" dirty="0"/>
              <a:t>: clustered)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Heterogeneity among observations </a:t>
            </a:r>
          </a:p>
          <a:p>
            <a:r>
              <a:rPr lang="en-US" dirty="0" smtClean="0"/>
              <a:t>Large </a:t>
            </a:r>
            <a:r>
              <a:rPr lang="en-US" dirty="0"/>
              <a:t>number of 0’s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70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Consequences of Ignoring Overdispersion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784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Jessica Harwood                                   CHIPTS Methods Seminar 1/8/2013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6629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12FDDEF-2995-4089-A8BC-769197F48852}" type="slidenum">
              <a:rPr lang="en-US" sz="1200" smtClean="0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3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3047717</TotalTime>
  <Words>3265</Words>
  <Application>Microsoft Office PowerPoint</Application>
  <PresentationFormat>On-screen Show (4:3)</PresentationFormat>
  <Paragraphs>1214</Paragraphs>
  <Slides>61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Default Design</vt:lpstr>
      <vt:lpstr>Worksheet</vt:lpstr>
      <vt:lpstr>Analysis of Overdispersed Data in SAS</vt:lpstr>
      <vt:lpstr>Outline - Overdispersion</vt:lpstr>
      <vt:lpstr>Overdispersed data</vt:lpstr>
      <vt:lpstr>Count data</vt:lpstr>
      <vt:lpstr>Poisson Distribution</vt:lpstr>
      <vt:lpstr>Binary Data</vt:lpstr>
      <vt:lpstr>Binomial distribution</vt:lpstr>
      <vt:lpstr>Causes of Overdispersion</vt:lpstr>
      <vt:lpstr>Consequences of Ignoring Overdispersion</vt:lpstr>
      <vt:lpstr>Checking for Overdispersion in SAS – Count Data</vt:lpstr>
      <vt:lpstr>Example – Count Data Differences in baseline depression between intervention conditions in a RCT</vt:lpstr>
      <vt:lpstr>Example – Count Data</vt:lpstr>
      <vt:lpstr>Example – Count Data Check mean and variance for overdispersion</vt:lpstr>
      <vt:lpstr>Example – Count Data SAS regression analysis</vt:lpstr>
      <vt:lpstr>Example – Count Data Check for overdispersion: negative binomial regression in PROC GENMOD</vt:lpstr>
      <vt:lpstr>PowerPoint Presentation</vt:lpstr>
      <vt:lpstr>Accounting for overdispersion in SAS: count data</vt:lpstr>
      <vt:lpstr>Negative binomial (NB) </vt:lpstr>
      <vt:lpstr>SAS code: negative binomial regression</vt:lpstr>
      <vt:lpstr>SAS output: negative binomial regression</vt:lpstr>
      <vt:lpstr>SAS output: negative binomial regression</vt:lpstr>
      <vt:lpstr>Count data: Quasi-likelihood Estimation (QLE)</vt:lpstr>
      <vt:lpstr>QLE – Example - SAS Code Use “dscale” as the norm!</vt:lpstr>
      <vt:lpstr>QLE- standard errors (SE) corrected</vt:lpstr>
      <vt:lpstr>QLE- Poisson vs. NB</vt:lpstr>
      <vt:lpstr>QLE – “PSCALE”- SAS Code</vt:lpstr>
      <vt:lpstr>Count Data – QLE – In Sum</vt:lpstr>
      <vt:lpstr>Count Data: Empirical Variance Estimation</vt:lpstr>
      <vt:lpstr>Empirical Variance Estimation – GENMOD “REPEATED”</vt:lpstr>
      <vt:lpstr>Empirical Variance Estimation – GLIMMIX “EMPIRICAL”</vt:lpstr>
      <vt:lpstr>Count Data: Correlated (ex: clustered) data</vt:lpstr>
      <vt:lpstr>Count Data: Correlated (ex: clustered) data</vt:lpstr>
      <vt:lpstr>PowerPoint Presentation</vt:lpstr>
      <vt:lpstr>PowerPoint Presentation</vt:lpstr>
      <vt:lpstr>Count Data - Zero-Inflated (ZI) Models</vt:lpstr>
      <vt:lpstr>Count data - ZI in SAS</vt:lpstr>
      <vt:lpstr>Example - ZI</vt:lpstr>
      <vt:lpstr>PowerPoint Presentation</vt:lpstr>
      <vt:lpstr>Example – ZI – SAS Code</vt:lpstr>
      <vt:lpstr>Example – ZI – SAS Output</vt:lpstr>
      <vt:lpstr>Accounting for overdispersion in SAS: binary data</vt:lpstr>
      <vt:lpstr>Binary Data – BB and RCB</vt:lpstr>
      <vt:lpstr>PowerPoint Presentation</vt:lpstr>
      <vt:lpstr>Example – BB and RCB</vt:lpstr>
      <vt:lpstr>Example – BB and RCB Data</vt:lpstr>
      <vt:lpstr>BB and RCB – PROC NLMIXED</vt:lpstr>
      <vt:lpstr>Binary data: ZIB</vt:lpstr>
      <vt:lpstr>Binary Data - QLE - Example</vt:lpstr>
      <vt:lpstr>QLE – SAS Code</vt:lpstr>
      <vt:lpstr>QLE – SAS Output</vt:lpstr>
      <vt:lpstr>Binary Data - Empirical Variance</vt:lpstr>
      <vt:lpstr>Clustered Binary Data – multiple observations per cluster (cluster=city)</vt:lpstr>
      <vt:lpstr>Clustered Binary Data – GEE</vt:lpstr>
      <vt:lpstr>Clustered Binary Data – GLMM</vt:lpstr>
      <vt:lpstr>Clustered Binary Data – SAS Output</vt:lpstr>
      <vt:lpstr>In Sum</vt:lpstr>
      <vt:lpstr>Further Information</vt:lpstr>
      <vt:lpstr>Acknowledgements</vt:lpstr>
      <vt:lpstr>References and Resources</vt:lpstr>
      <vt:lpstr>References and Resources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sjlee</dc:creator>
  <cp:lastModifiedBy>Jessica Harwood</cp:lastModifiedBy>
  <cp:revision>680</cp:revision>
  <cp:lastPrinted>2013-01-08T19:29:26Z</cp:lastPrinted>
  <dcterms:created xsi:type="dcterms:W3CDTF">2012-03-26T21:03:12Z</dcterms:created>
  <dcterms:modified xsi:type="dcterms:W3CDTF">2013-01-09T00:11:31Z</dcterms:modified>
</cp:coreProperties>
</file>