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sldIdLst>
    <p:sldId id="257" r:id="rId2"/>
    <p:sldId id="258" r:id="rId3"/>
    <p:sldId id="259" r:id="rId4"/>
    <p:sldId id="260" r:id="rId5"/>
    <p:sldId id="261" r:id="rId6"/>
    <p:sldId id="262" r:id="rId7"/>
    <p:sldId id="263" r:id="rId8"/>
    <p:sldId id="264" r:id="rId9"/>
    <p:sldId id="265" r:id="rId10"/>
    <p:sldId id="266" r:id="rId11"/>
    <p:sldId id="310" r:id="rId12"/>
    <p:sldId id="267" r:id="rId13"/>
    <p:sldId id="268" r:id="rId14"/>
    <p:sldId id="269" r:id="rId15"/>
    <p:sldId id="270" r:id="rId16"/>
    <p:sldId id="280" r:id="rId17"/>
    <p:sldId id="281" r:id="rId18"/>
    <p:sldId id="282" r:id="rId19"/>
    <p:sldId id="302" r:id="rId20"/>
    <p:sldId id="284" r:id="rId21"/>
    <p:sldId id="303" r:id="rId22"/>
    <p:sldId id="285" r:id="rId23"/>
    <p:sldId id="287" r:id="rId24"/>
    <p:sldId id="304" r:id="rId25"/>
    <p:sldId id="305" r:id="rId26"/>
    <p:sldId id="271" r:id="rId27"/>
    <p:sldId id="274" r:id="rId28"/>
    <p:sldId id="272" r:id="rId29"/>
    <p:sldId id="273" r:id="rId30"/>
    <p:sldId id="275" r:id="rId31"/>
    <p:sldId id="276" r:id="rId32"/>
    <p:sldId id="308" r:id="rId33"/>
    <p:sldId id="306" r:id="rId34"/>
    <p:sldId id="307" r:id="rId35"/>
    <p:sldId id="309" r:id="rId36"/>
    <p:sldId id="297" r:id="rId37"/>
    <p:sldId id="279" r:id="rId38"/>
    <p:sldId id="299" r:id="rId39"/>
    <p:sldId id="300" r:id="rId40"/>
    <p:sldId id="301" r:id="rId41"/>
    <p:sldId id="278" r:id="rId42"/>
    <p:sldId id="288" r:id="rId43"/>
    <p:sldId id="289" r:id="rId44"/>
    <p:sldId id="290" r:id="rId45"/>
    <p:sldId id="291" r:id="rId46"/>
    <p:sldId id="292" r:id="rId47"/>
    <p:sldId id="293" r:id="rId48"/>
    <p:sldId id="294" r:id="rId49"/>
    <p:sldId id="295" r:id="rId50"/>
    <p:sldId id="296"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8665" autoAdjust="0"/>
  </p:normalViewPr>
  <p:slideViewPr>
    <p:cSldViewPr snapToGrid="0" showGuides="1">
      <p:cViewPr varScale="1">
        <p:scale>
          <a:sx n="54" d="100"/>
          <a:sy n="54" d="100"/>
        </p:scale>
        <p:origin x="147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D397E-2DAF-4538-84BD-1A0532EDF9A4}" type="datetimeFigureOut">
              <a:rPr lang="en-US" smtClean="0"/>
              <a:t>3/23/2020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7C4CC-A264-4451-863E-13E12BD7C238}" type="slidenum">
              <a:rPr lang="en-US" smtClean="0"/>
              <a:t>‹#›</a:t>
            </a:fld>
            <a:endParaRPr lang="en-US"/>
          </a:p>
        </p:txBody>
      </p:sp>
    </p:spTree>
    <p:extLst>
      <p:ext uri="{BB962C8B-B14F-4D97-AF65-F5344CB8AC3E}">
        <p14:creationId xmlns:p14="http://schemas.microsoft.com/office/powerpoint/2010/main" val="174324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ihms.nih.gov/login/?next=/submiss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cbi.nlm.nih.gov/myncbi/"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A7C4CC-A264-4451-863E-13E12BD7C238}" type="slidenum">
              <a:rPr lang="en-US" smtClean="0"/>
              <a:t>1</a:t>
            </a:fld>
            <a:endParaRPr lang="en-US"/>
          </a:p>
        </p:txBody>
      </p:sp>
    </p:spTree>
    <p:extLst>
      <p:ext uri="{BB962C8B-B14F-4D97-AF65-F5344CB8AC3E}">
        <p14:creationId xmlns:p14="http://schemas.microsoft.com/office/powerpoint/2010/main" val="500139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30000" dirty="0"/>
              <a:t>nd</a:t>
            </a:r>
            <a:r>
              <a:rPr lang="en-US" dirty="0"/>
              <a:t> Set- Method C</a:t>
            </a:r>
          </a:p>
          <a:p>
            <a:pPr marL="171450" indent="-171450">
              <a:buFontTx/>
              <a:buChar char="-"/>
            </a:pPr>
            <a:r>
              <a:rPr lang="en-US" dirty="0"/>
              <a:t>All you. </a:t>
            </a:r>
          </a:p>
          <a:p>
            <a:pPr marL="171450" indent="-171450">
              <a:buFontTx/>
              <a:buChar char="-"/>
            </a:pPr>
            <a:r>
              <a:rPr lang="en-US" dirty="0"/>
              <a:t>Will need </a:t>
            </a:r>
            <a:r>
              <a:rPr lang="en-US" dirty="0" smtClean="0"/>
              <a:t>your </a:t>
            </a:r>
            <a:r>
              <a:rPr lang="en-US" dirty="0" err="1"/>
              <a:t>eRA</a:t>
            </a:r>
            <a:r>
              <a:rPr lang="en-US" dirty="0"/>
              <a:t> commons or NCBI </a:t>
            </a:r>
            <a:r>
              <a:rPr lang="en-US" dirty="0" smtClean="0"/>
              <a:t>info.</a:t>
            </a:r>
            <a:r>
              <a:rPr lang="en-US" baseline="0" dirty="0" smtClean="0"/>
              <a:t> While you can use both login credentials, its important that you choose one as your primary account for this will be preserving all your publication data in one central place. </a:t>
            </a:r>
          </a:p>
          <a:p>
            <a:pPr marL="171450" indent="-171450">
              <a:buFontTx/>
              <a:buChar char="-"/>
            </a:pPr>
            <a:r>
              <a:rPr lang="en-US" baseline="0" dirty="0" smtClean="0"/>
              <a:t>You will also need your final peer reviewed manuscript. Version before the </a:t>
            </a:r>
            <a:r>
              <a:rPr lang="en-US" baseline="0" dirty="0" err="1" smtClean="0"/>
              <a:t>galla</a:t>
            </a:r>
            <a:r>
              <a:rPr lang="en-US" baseline="0" dirty="0" smtClean="0"/>
              <a:t> print, not the publishers PDF, and should be a word document. </a:t>
            </a:r>
          </a:p>
          <a:p>
            <a:pPr marL="171450" indent="-171450">
              <a:buFontTx/>
              <a:buChar char="-"/>
            </a:pPr>
            <a:r>
              <a:rPr lang="en-US" baseline="0" dirty="0" smtClean="0"/>
              <a:t>Any supplemental files, etc.. </a:t>
            </a:r>
            <a:endParaRPr lang="en-US" dirty="0"/>
          </a:p>
          <a:p>
            <a:pPr marL="171450" indent="-171450">
              <a:buFontTx/>
              <a:buChar char="-"/>
            </a:pPr>
            <a:r>
              <a:rPr lang="en-US" dirty="0"/>
              <a:t> Once you have this, proceed to the NIH Manuscript Submission System</a:t>
            </a:r>
          </a:p>
        </p:txBody>
      </p:sp>
      <p:sp>
        <p:nvSpPr>
          <p:cNvPr id="4" name="Slide Number Placeholder 3"/>
          <p:cNvSpPr>
            <a:spLocks noGrp="1"/>
          </p:cNvSpPr>
          <p:nvPr>
            <p:ph type="sldNum" sz="quarter" idx="5"/>
          </p:nvPr>
        </p:nvSpPr>
        <p:spPr/>
        <p:txBody>
          <a:bodyPr/>
          <a:lstStyle/>
          <a:p>
            <a:fld id="{EFA7C4CC-A264-4451-863E-13E12BD7C238}" type="slidenum">
              <a:rPr lang="en-US" smtClean="0"/>
              <a:t>10</a:t>
            </a:fld>
            <a:endParaRPr lang="en-US"/>
          </a:p>
        </p:txBody>
      </p:sp>
    </p:spTree>
    <p:extLst>
      <p:ext uri="{BB962C8B-B14F-4D97-AF65-F5344CB8AC3E}">
        <p14:creationId xmlns:p14="http://schemas.microsoft.com/office/powerpoint/2010/main" val="1743976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NIHMS Process (through Method C)</a:t>
            </a:r>
          </a:p>
          <a:p>
            <a:pPr marL="228600" indent="-228600">
              <a:buAutoNum type="arabicPeriod"/>
            </a:pPr>
            <a:r>
              <a:rPr lang="en-US" dirty="0"/>
              <a:t>Deposit files (submit), 2. Reviewed, 3. NIHMS Conversion to PMC, 4. Final Approval by Submitter, 5. PMCID Assigned, 6. Available. </a:t>
            </a:r>
          </a:p>
          <a:p>
            <a:pPr marL="228600" indent="-228600">
              <a:buAutoNum type="arabicPeriod"/>
            </a:pPr>
            <a:r>
              <a:rPr lang="en-US" dirty="0"/>
              <a:t>Remember you will have to log into the NIHMS site at least two more times to approve versions before you get the official PMCID #. Super important and necessary. </a:t>
            </a:r>
          </a:p>
          <a:p>
            <a:pPr marL="228600" indent="-228600">
              <a:buAutoNum type="arabicPeriod"/>
            </a:pPr>
            <a:r>
              <a:rPr lang="en-US" dirty="0"/>
              <a:t>Also, you may not get a notification of errors with uploading, hence why its important to continue monitoring the NIHMS site constantly. </a:t>
            </a:r>
          </a:p>
        </p:txBody>
      </p:sp>
      <p:sp>
        <p:nvSpPr>
          <p:cNvPr id="4" name="Slide Number Placeholder 3"/>
          <p:cNvSpPr>
            <a:spLocks noGrp="1"/>
          </p:cNvSpPr>
          <p:nvPr>
            <p:ph type="sldNum" sz="quarter" idx="5"/>
          </p:nvPr>
        </p:nvSpPr>
        <p:spPr/>
        <p:txBody>
          <a:bodyPr/>
          <a:lstStyle/>
          <a:p>
            <a:fld id="{EFA7C4CC-A264-4451-863E-13E12BD7C238}" type="slidenum">
              <a:rPr lang="en-US" smtClean="0"/>
              <a:t>11</a:t>
            </a:fld>
            <a:endParaRPr lang="en-US"/>
          </a:p>
        </p:txBody>
      </p:sp>
    </p:spTree>
    <p:extLst>
      <p:ext uri="{BB962C8B-B14F-4D97-AF65-F5344CB8AC3E}">
        <p14:creationId xmlns:p14="http://schemas.microsoft.com/office/powerpoint/2010/main" val="1437880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a:t>
            </a:r>
            <a:r>
              <a:rPr lang="en-US" baseline="0" dirty="0" smtClean="0"/>
              <a:t> </a:t>
            </a:r>
            <a:r>
              <a:rPr lang="en-US" dirty="0" smtClean="0">
                <a:hlinkClick r:id="rId3"/>
              </a:rPr>
              <a:t>https://www.nihms.nih.gov/login/?next=/submission/</a:t>
            </a:r>
            <a:endParaRPr lang="en-US" dirty="0" smtClean="0"/>
          </a:p>
          <a:p>
            <a:endParaRPr lang="en-US" dirty="0" smtClean="0"/>
          </a:p>
          <a:p>
            <a:r>
              <a:rPr lang="en-US" dirty="0" smtClean="0"/>
              <a:t>The </a:t>
            </a:r>
            <a:r>
              <a:rPr lang="en-US" dirty="0"/>
              <a:t>NIHMS system recently updated </a:t>
            </a:r>
          </a:p>
        </p:txBody>
      </p:sp>
      <p:sp>
        <p:nvSpPr>
          <p:cNvPr id="4" name="Slide Number Placeholder 3"/>
          <p:cNvSpPr>
            <a:spLocks noGrp="1"/>
          </p:cNvSpPr>
          <p:nvPr>
            <p:ph type="sldNum" sz="quarter" idx="5"/>
          </p:nvPr>
        </p:nvSpPr>
        <p:spPr/>
        <p:txBody>
          <a:bodyPr/>
          <a:lstStyle/>
          <a:p>
            <a:fld id="{EFA7C4CC-A264-4451-863E-13E12BD7C238}" type="slidenum">
              <a:rPr lang="en-US" smtClean="0"/>
              <a:t>12</a:t>
            </a:fld>
            <a:endParaRPr lang="en-US"/>
          </a:p>
        </p:txBody>
      </p:sp>
    </p:spTree>
    <p:extLst>
      <p:ext uri="{BB962C8B-B14F-4D97-AF65-F5344CB8AC3E}">
        <p14:creationId xmlns:p14="http://schemas.microsoft.com/office/powerpoint/2010/main" val="345843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15</a:t>
            </a:fld>
            <a:endParaRPr lang="en-US"/>
          </a:p>
        </p:txBody>
      </p:sp>
    </p:spTree>
    <p:extLst>
      <p:ext uri="{BB962C8B-B14F-4D97-AF65-F5344CB8AC3E}">
        <p14:creationId xmlns:p14="http://schemas.microsoft.com/office/powerpoint/2010/main" val="3705662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Manuscripts</a:t>
            </a:r>
            <a:r>
              <a:rPr lang="en-US" baseline="0" dirty="0" smtClean="0"/>
              <a:t> page. </a:t>
            </a:r>
          </a:p>
          <a:p>
            <a:r>
              <a:rPr lang="en-US" baseline="0" dirty="0" smtClean="0"/>
              <a:t>Hit Submit New Manuscript</a:t>
            </a:r>
            <a:endParaRPr lang="en-US" dirty="0"/>
          </a:p>
        </p:txBody>
      </p:sp>
      <p:sp>
        <p:nvSpPr>
          <p:cNvPr id="4" name="Slide Number Placeholder 3"/>
          <p:cNvSpPr>
            <a:spLocks noGrp="1"/>
          </p:cNvSpPr>
          <p:nvPr>
            <p:ph type="sldNum" sz="quarter" idx="10"/>
          </p:nvPr>
        </p:nvSpPr>
        <p:spPr/>
        <p:txBody>
          <a:bodyPr/>
          <a:lstStyle/>
          <a:p>
            <a:fld id="{EFA7C4CC-A264-4451-863E-13E12BD7C238}" type="slidenum">
              <a:rPr lang="en-US" smtClean="0"/>
              <a:t>16</a:t>
            </a:fld>
            <a:endParaRPr lang="en-US"/>
          </a:p>
        </p:txBody>
      </p:sp>
    </p:spTree>
    <p:extLst>
      <p:ext uri="{BB962C8B-B14F-4D97-AF65-F5344CB8AC3E}">
        <p14:creationId xmlns:p14="http://schemas.microsoft.com/office/powerpoint/2010/main" val="1917303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Opt</a:t>
            </a:r>
            <a:r>
              <a:rPr lang="en-US" dirty="0"/>
              <a:t> for Option 1- Citation in PubMed</a:t>
            </a:r>
          </a:p>
        </p:txBody>
      </p:sp>
      <p:sp>
        <p:nvSpPr>
          <p:cNvPr id="4" name="Slide Number Placeholder 3"/>
          <p:cNvSpPr>
            <a:spLocks noGrp="1"/>
          </p:cNvSpPr>
          <p:nvPr>
            <p:ph type="sldNum" sz="quarter" idx="5"/>
          </p:nvPr>
        </p:nvSpPr>
        <p:spPr/>
        <p:txBody>
          <a:bodyPr/>
          <a:lstStyle/>
          <a:p>
            <a:fld id="{EFA7C4CC-A264-4451-863E-13E12BD7C238}" type="slidenum">
              <a:rPr lang="en-US" smtClean="0"/>
              <a:t>17</a:t>
            </a:fld>
            <a:endParaRPr lang="en-US"/>
          </a:p>
        </p:txBody>
      </p:sp>
    </p:spTree>
    <p:extLst>
      <p:ext uri="{BB962C8B-B14F-4D97-AF65-F5344CB8AC3E}">
        <p14:creationId xmlns:p14="http://schemas.microsoft.com/office/powerpoint/2010/main" val="2959575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search by publication name</a:t>
            </a:r>
          </a:p>
        </p:txBody>
      </p:sp>
      <p:sp>
        <p:nvSpPr>
          <p:cNvPr id="4" name="Slide Number Placeholder 3"/>
          <p:cNvSpPr>
            <a:spLocks noGrp="1"/>
          </p:cNvSpPr>
          <p:nvPr>
            <p:ph type="sldNum" sz="quarter" idx="5"/>
          </p:nvPr>
        </p:nvSpPr>
        <p:spPr/>
        <p:txBody>
          <a:bodyPr/>
          <a:lstStyle/>
          <a:p>
            <a:fld id="{EFA7C4CC-A264-4451-863E-13E12BD7C238}" type="slidenum">
              <a:rPr lang="en-US" smtClean="0"/>
              <a:t>18</a:t>
            </a:fld>
            <a:endParaRPr lang="en-US"/>
          </a:p>
        </p:txBody>
      </p:sp>
    </p:spTree>
    <p:extLst>
      <p:ext uri="{BB962C8B-B14F-4D97-AF65-F5344CB8AC3E}">
        <p14:creationId xmlns:p14="http://schemas.microsoft.com/office/powerpoint/2010/main" val="3073366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correct publication chosen, the rest of the fields </a:t>
            </a:r>
            <a:r>
              <a:rPr lang="en-US" dirty="0" smtClean="0"/>
              <a:t>cited in publication</a:t>
            </a:r>
            <a:r>
              <a:rPr lang="en-US" baseline="0" dirty="0" smtClean="0"/>
              <a:t> </a:t>
            </a:r>
            <a:r>
              <a:rPr lang="en-US" dirty="0" smtClean="0"/>
              <a:t>should </a:t>
            </a:r>
            <a:r>
              <a:rPr lang="en-US" dirty="0"/>
              <a:t>auto populate. </a:t>
            </a:r>
          </a:p>
        </p:txBody>
      </p:sp>
      <p:sp>
        <p:nvSpPr>
          <p:cNvPr id="4" name="Slide Number Placeholder 3"/>
          <p:cNvSpPr>
            <a:spLocks noGrp="1"/>
          </p:cNvSpPr>
          <p:nvPr>
            <p:ph type="sldNum" sz="quarter" idx="5"/>
          </p:nvPr>
        </p:nvSpPr>
        <p:spPr/>
        <p:txBody>
          <a:bodyPr/>
          <a:lstStyle/>
          <a:p>
            <a:fld id="{EFA7C4CC-A264-4451-863E-13E12BD7C238}" type="slidenum">
              <a:rPr lang="en-US" smtClean="0"/>
              <a:t>19</a:t>
            </a:fld>
            <a:endParaRPr lang="en-US"/>
          </a:p>
        </p:txBody>
      </p:sp>
    </p:spTree>
    <p:extLst>
      <p:ext uri="{BB962C8B-B14F-4D97-AF65-F5344CB8AC3E}">
        <p14:creationId xmlns:p14="http://schemas.microsoft.com/office/powerpoint/2010/main" val="607997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adding a funding </a:t>
            </a:r>
            <a:r>
              <a:rPr lang="en-US" dirty="0" smtClean="0"/>
              <a:t>source</a:t>
            </a:r>
            <a:r>
              <a:rPr lang="en-US" baseline="0" dirty="0" smtClean="0"/>
              <a:t> that supported the publication. </a:t>
            </a:r>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20</a:t>
            </a:fld>
            <a:endParaRPr lang="en-US"/>
          </a:p>
        </p:txBody>
      </p:sp>
    </p:spTree>
    <p:extLst>
      <p:ext uri="{BB962C8B-B14F-4D97-AF65-F5344CB8AC3E}">
        <p14:creationId xmlns:p14="http://schemas.microsoft.com/office/powerpoint/2010/main" val="2280475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t>
            </a:r>
            <a:r>
              <a:rPr lang="en-US" dirty="0"/>
              <a:t>can search by award numbers or awardee last name.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as many awards as applicable to your publication. </a:t>
            </a:r>
          </a:p>
          <a:p>
            <a:endParaRPr lang="en-US" dirty="0" smtClean="0"/>
          </a:p>
          <a:p>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21</a:t>
            </a:fld>
            <a:endParaRPr lang="en-US"/>
          </a:p>
        </p:txBody>
      </p:sp>
    </p:spTree>
    <p:extLst>
      <p:ext uri="{BB962C8B-B14F-4D97-AF65-F5344CB8AC3E}">
        <p14:creationId xmlns:p14="http://schemas.microsoft.com/office/powerpoint/2010/main" val="39301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Assures</a:t>
            </a:r>
            <a:r>
              <a:rPr lang="en-US" baseline="0" dirty="0" smtClean="0"/>
              <a:t> all NIH funded research is available for public access. </a:t>
            </a:r>
          </a:p>
          <a:p>
            <a:r>
              <a:rPr lang="en-US" baseline="0" dirty="0" smtClean="0"/>
              <a:t>Three main purposes- </a:t>
            </a:r>
            <a:endParaRPr lang="en-US" dirty="0" smtClean="0"/>
          </a:p>
          <a:p>
            <a:r>
              <a:rPr lang="en-US" dirty="0" smtClean="0"/>
              <a:t>Archive- store</a:t>
            </a:r>
            <a:r>
              <a:rPr lang="en-US" baseline="0" dirty="0" smtClean="0"/>
              <a:t>d within a central reserve. </a:t>
            </a:r>
          </a:p>
          <a:p>
            <a:r>
              <a:rPr lang="en-US" baseline="0" dirty="0" smtClean="0"/>
              <a:t>A</a:t>
            </a:r>
            <a:r>
              <a:rPr lang="en-US" dirty="0" smtClean="0"/>
              <a:t>dvance- </a:t>
            </a:r>
            <a:r>
              <a:rPr lang="en-US" dirty="0"/>
              <a:t>research </a:t>
            </a:r>
            <a:r>
              <a:rPr lang="en-US" dirty="0" smtClean="0"/>
              <a:t>development</a:t>
            </a:r>
          </a:p>
          <a:p>
            <a:r>
              <a:rPr lang="en-US" dirty="0" smtClean="0"/>
              <a:t>Access- availability for</a:t>
            </a:r>
            <a:r>
              <a:rPr lang="en-US" baseline="0" dirty="0" smtClean="0"/>
              <a:t> public research. </a:t>
            </a:r>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2</a:t>
            </a:fld>
            <a:endParaRPr lang="en-US"/>
          </a:p>
        </p:txBody>
      </p:sp>
    </p:spTree>
    <p:extLst>
      <p:ext uri="{BB962C8B-B14F-4D97-AF65-F5344CB8AC3E}">
        <p14:creationId xmlns:p14="http://schemas.microsoft.com/office/powerpoint/2010/main" val="2608669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Upload all necessary documents. </a:t>
            </a:r>
          </a:p>
          <a:p>
            <a:r>
              <a:rPr lang="en-US" dirty="0" smtClean="0"/>
              <a:t>1- </a:t>
            </a:r>
            <a:r>
              <a:rPr lang="en-US" dirty="0"/>
              <a:t>Manuscripts: This should be the final peer- reviewed </a:t>
            </a:r>
            <a:r>
              <a:rPr lang="en-US" dirty="0" smtClean="0"/>
              <a:t>version,</a:t>
            </a:r>
            <a:r>
              <a:rPr lang="en-US" baseline="0" dirty="0" smtClean="0"/>
              <a:t> generally last word doc saved that was submitted to the journal. Also assure this is text only (pertains to publications being submitted with tables, figures, etc…) </a:t>
            </a:r>
            <a:endParaRPr lang="en-US" dirty="0"/>
          </a:p>
          <a:p>
            <a:r>
              <a:rPr lang="en-US" dirty="0"/>
              <a:t>2- Figures: Be sure to separate out all figures into individual files to be uploaded into the system. I.e., if you have 3 figures in your manuscript, copy, paste, and label each of them into their own individual files. Be sure to leave their place holder within the manuscript for where they should be placed so NIHMS knows where they should be uploaded as they process.</a:t>
            </a:r>
          </a:p>
          <a:p>
            <a:r>
              <a:rPr lang="en-US" dirty="0"/>
              <a:t>3- Tables: The same instructions for figures also applies to tables. </a:t>
            </a:r>
          </a:p>
          <a:p>
            <a:r>
              <a:rPr lang="en-US" dirty="0"/>
              <a:t>4- Videos: </a:t>
            </a:r>
            <a:r>
              <a:rPr lang="en-US" dirty="0" smtClean="0"/>
              <a:t>If</a:t>
            </a:r>
            <a:r>
              <a:rPr lang="en-US" baseline="0" dirty="0" smtClean="0"/>
              <a:t> </a:t>
            </a:r>
            <a:r>
              <a:rPr lang="en-US" dirty="0" smtClean="0"/>
              <a:t>you </a:t>
            </a:r>
            <a:r>
              <a:rPr lang="en-US" dirty="0"/>
              <a:t>have any, upload as necessary.** </a:t>
            </a:r>
          </a:p>
          <a:p>
            <a:r>
              <a:rPr lang="en-US" dirty="0"/>
              <a:t>5- Supplementary </a:t>
            </a:r>
            <a:r>
              <a:rPr lang="en-US" dirty="0" smtClean="0"/>
              <a:t>materials:</a:t>
            </a:r>
            <a:r>
              <a:rPr lang="en-US" baseline="0" dirty="0" smtClean="0"/>
              <a:t> I.e., appendix. </a:t>
            </a:r>
            <a:endParaRPr lang="en-US" dirty="0"/>
          </a:p>
          <a:p>
            <a:r>
              <a:rPr lang="en-US" dirty="0"/>
              <a:t>When you’ve assured everything has in fact been uploaded, and PROPERLY LABELED check the box for the fine print then hit next. </a:t>
            </a:r>
          </a:p>
          <a:p>
            <a:endParaRPr lang="en-US" dirty="0"/>
          </a:p>
          <a:p>
            <a:r>
              <a:rPr lang="en-US" dirty="0"/>
              <a:t>We will do an example of this at the end. </a:t>
            </a:r>
          </a:p>
        </p:txBody>
      </p:sp>
      <p:sp>
        <p:nvSpPr>
          <p:cNvPr id="4" name="Slide Number Placeholder 3"/>
          <p:cNvSpPr>
            <a:spLocks noGrp="1"/>
          </p:cNvSpPr>
          <p:nvPr>
            <p:ph type="sldNum" sz="quarter" idx="5"/>
          </p:nvPr>
        </p:nvSpPr>
        <p:spPr/>
        <p:txBody>
          <a:bodyPr/>
          <a:lstStyle/>
          <a:p>
            <a:fld id="{EFA7C4CC-A264-4451-863E-13E12BD7C238}" type="slidenum">
              <a:rPr lang="en-US" smtClean="0"/>
              <a:t>22</a:t>
            </a:fld>
            <a:endParaRPr lang="en-US"/>
          </a:p>
        </p:txBody>
      </p:sp>
    </p:spTree>
    <p:extLst>
      <p:ext uri="{BB962C8B-B14F-4D97-AF65-F5344CB8AC3E}">
        <p14:creationId xmlns:p14="http://schemas.microsoft.com/office/powerpoint/2010/main" val="3027316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publication reviewer can be any of the co-authors on the publication that volunteers to assure they can responsibly track the publications' compliancy. </a:t>
            </a:r>
            <a:endParaRPr lang="en-US" dirty="0" smtClean="0"/>
          </a:p>
          <a:p>
            <a:r>
              <a:rPr lang="en-US" dirty="0" smtClean="0"/>
              <a:t>If </a:t>
            </a:r>
            <a:r>
              <a:rPr lang="en-US" dirty="0"/>
              <a:t>you will be the reviewer for this manuscript, then select self, and the designated embargo provided under your journal’s policy. </a:t>
            </a:r>
          </a:p>
          <a:p>
            <a:r>
              <a:rPr lang="en-US" dirty="0"/>
              <a:t>Note: The </a:t>
            </a:r>
            <a:r>
              <a:rPr lang="en-US" dirty="0" smtClean="0"/>
              <a:t>reviewer (YOU) </a:t>
            </a:r>
            <a:r>
              <a:rPr lang="en-US" dirty="0"/>
              <a:t>will be responsible for completing the </a:t>
            </a:r>
            <a:r>
              <a:rPr lang="en-US" dirty="0" smtClean="0"/>
              <a:t>initial and</a:t>
            </a:r>
            <a:r>
              <a:rPr lang="en-US" baseline="0" dirty="0" smtClean="0"/>
              <a:t> final </a:t>
            </a:r>
            <a:r>
              <a:rPr lang="en-US" dirty="0" smtClean="0"/>
              <a:t>approval requests</a:t>
            </a:r>
            <a:r>
              <a:rPr lang="en-US" baseline="0" dirty="0" smtClean="0"/>
              <a:t> and tracking the processing. </a:t>
            </a:r>
            <a:endParaRPr lang="en-US" dirty="0"/>
          </a:p>
          <a:p>
            <a:endParaRPr lang="en-US" dirty="0"/>
          </a:p>
          <a:p>
            <a:r>
              <a:rPr lang="en-US" dirty="0"/>
              <a:t>If you are submitting the manuscript on behalf of a </a:t>
            </a:r>
            <a:r>
              <a:rPr lang="en-US" dirty="0" smtClean="0"/>
              <a:t>PI/co-author on the publication</a:t>
            </a:r>
            <a:r>
              <a:rPr lang="en-US" baseline="0" dirty="0" smtClean="0"/>
              <a:t> </a:t>
            </a:r>
            <a:r>
              <a:rPr lang="en-US" dirty="0" smtClean="0"/>
              <a:t>(who </a:t>
            </a:r>
            <a:r>
              <a:rPr lang="en-US" dirty="0"/>
              <a:t>would also be the </a:t>
            </a:r>
            <a:r>
              <a:rPr lang="en-US" dirty="0" smtClean="0"/>
              <a:t>reviewer/approval </a:t>
            </a:r>
            <a:r>
              <a:rPr lang="en-US" dirty="0"/>
              <a:t>respondent), see the next slide. </a:t>
            </a:r>
          </a:p>
        </p:txBody>
      </p:sp>
      <p:sp>
        <p:nvSpPr>
          <p:cNvPr id="4" name="Slide Number Placeholder 3"/>
          <p:cNvSpPr>
            <a:spLocks noGrp="1"/>
          </p:cNvSpPr>
          <p:nvPr>
            <p:ph type="sldNum" sz="quarter" idx="5"/>
          </p:nvPr>
        </p:nvSpPr>
        <p:spPr/>
        <p:txBody>
          <a:bodyPr/>
          <a:lstStyle/>
          <a:p>
            <a:fld id="{EFA7C4CC-A264-4451-863E-13E12BD7C238}" type="slidenum">
              <a:rPr lang="en-US" smtClean="0"/>
              <a:t>23</a:t>
            </a:fld>
            <a:endParaRPr lang="en-US"/>
          </a:p>
        </p:txBody>
      </p:sp>
    </p:spTree>
    <p:extLst>
      <p:ext uri="{BB962C8B-B14F-4D97-AF65-F5344CB8AC3E}">
        <p14:creationId xmlns:p14="http://schemas.microsoft.com/office/powerpoint/2010/main" val="367201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submitting the manuscript on behalf of a </a:t>
            </a:r>
            <a:r>
              <a:rPr lang="en-US" dirty="0" smtClean="0"/>
              <a:t>PI/co-author </a:t>
            </a:r>
            <a:r>
              <a:rPr lang="en-US" dirty="0"/>
              <a:t>(who would also be the </a:t>
            </a:r>
            <a:r>
              <a:rPr lang="en-US" dirty="0" smtClean="0"/>
              <a:t>reviewer/approval </a:t>
            </a:r>
            <a:r>
              <a:rPr lang="en-US" dirty="0"/>
              <a:t>respondent), select “Enter name and email manually”. </a:t>
            </a:r>
          </a:p>
          <a:p>
            <a:endParaRPr lang="en-US" dirty="0"/>
          </a:p>
          <a:p>
            <a:r>
              <a:rPr lang="en-US" dirty="0"/>
              <a:t>You can then fill in the information for the </a:t>
            </a:r>
            <a:r>
              <a:rPr lang="en-US" dirty="0" smtClean="0"/>
              <a:t>PI/co-author </a:t>
            </a:r>
            <a:r>
              <a:rPr lang="en-US" dirty="0"/>
              <a:t>that will be the reviewer. They will get an email requesting their initial approval of the manuscript. They will also be responsible for selecting the proper embargo for the manuscript.</a:t>
            </a:r>
          </a:p>
        </p:txBody>
      </p:sp>
      <p:sp>
        <p:nvSpPr>
          <p:cNvPr id="4" name="Slide Number Placeholder 3"/>
          <p:cNvSpPr>
            <a:spLocks noGrp="1"/>
          </p:cNvSpPr>
          <p:nvPr>
            <p:ph type="sldNum" sz="quarter" idx="5"/>
          </p:nvPr>
        </p:nvSpPr>
        <p:spPr/>
        <p:txBody>
          <a:bodyPr/>
          <a:lstStyle/>
          <a:p>
            <a:fld id="{EFA7C4CC-A264-4451-863E-13E12BD7C238}" type="slidenum">
              <a:rPr lang="en-US" smtClean="0"/>
              <a:t>24</a:t>
            </a:fld>
            <a:endParaRPr lang="en-US"/>
          </a:p>
        </p:txBody>
      </p:sp>
    </p:spTree>
    <p:extLst>
      <p:ext uri="{BB962C8B-B14F-4D97-AF65-F5344CB8AC3E}">
        <p14:creationId xmlns:p14="http://schemas.microsoft.com/office/powerpoint/2010/main" val="2185040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Make </a:t>
            </a:r>
            <a:r>
              <a:rPr lang="en-US" dirty="0"/>
              <a:t>sure that once you’ve uploaded in all the necessary files, you must check the receipt for accuracy, before moving onwards with submission process. </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You</a:t>
            </a:r>
            <a:r>
              <a:rPr lang="en-US" baseline="0" dirty="0" smtClean="0"/>
              <a:t> will then be prompted to a dialog box displaying the converted PDF receipt of your submitted manuscript. Look through this and assure everything is properly included, labeled, etc.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Save this receipt also.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25</a:t>
            </a:fld>
            <a:endParaRPr lang="en-US"/>
          </a:p>
        </p:txBody>
      </p:sp>
    </p:spTree>
    <p:extLst>
      <p:ext uri="{BB962C8B-B14F-4D97-AF65-F5344CB8AC3E}">
        <p14:creationId xmlns:p14="http://schemas.microsoft.com/office/powerpoint/2010/main" val="316684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 your manuscript is being reviewed and converted over to PMC format, you will get an </a:t>
            </a:r>
            <a:r>
              <a:rPr lang="en-US" dirty="0" smtClean="0"/>
              <a:t>interim NIHMSID</a:t>
            </a:r>
            <a:r>
              <a:rPr lang="en-US" dirty="0"/>
              <a:t>. </a:t>
            </a:r>
          </a:p>
          <a:p>
            <a:pPr marL="171450" indent="-171450">
              <a:buFontTx/>
              <a:buChar char="-"/>
            </a:pPr>
            <a:r>
              <a:rPr lang="en-US" dirty="0"/>
              <a:t>Be sure the initial approval is also granted by the reviewer. </a:t>
            </a:r>
          </a:p>
          <a:p>
            <a:pPr marL="171450" indent="-171450">
              <a:buFontTx/>
              <a:buChar char="-"/>
            </a:pPr>
            <a:r>
              <a:rPr lang="en-US" dirty="0"/>
              <a:t>Once done, in time you will be asked for final approval- double check the converted manuscript to make sure its correct. </a:t>
            </a:r>
          </a:p>
          <a:p>
            <a:pPr marL="171450" indent="-171450">
              <a:buFontTx/>
              <a:buChar char="-"/>
            </a:pPr>
            <a:r>
              <a:rPr lang="en-US" dirty="0"/>
              <a:t> After you approve everything, then you get the PMCID number. </a:t>
            </a:r>
          </a:p>
          <a:p>
            <a:pPr marL="171450" indent="-171450">
              <a:buFontTx/>
              <a:buChar char="-"/>
            </a:pPr>
            <a:r>
              <a:rPr lang="en-US" dirty="0"/>
              <a:t> Note that these </a:t>
            </a:r>
            <a:r>
              <a:rPr lang="en-US" dirty="0" smtClean="0"/>
              <a:t>PMCIDs </a:t>
            </a:r>
            <a:r>
              <a:rPr lang="en-US" dirty="0"/>
              <a:t>are vital in communicating with and to the NIH on NIH applications, proposals, and progress reports. </a:t>
            </a:r>
          </a:p>
          <a:p>
            <a:pPr marL="171450" indent="-171450">
              <a:buFontTx/>
              <a:buChar char="-"/>
            </a:pPr>
            <a:endParaRPr lang="en-US" dirty="0"/>
          </a:p>
          <a:p>
            <a:pPr marL="171450" indent="-171450">
              <a:buFontTx/>
              <a:buChar char="-"/>
            </a:pPr>
            <a:r>
              <a:rPr lang="en-US" dirty="0"/>
              <a:t> You have three months for citing the manuscript as either a PMC In Progress (using Method A or B), or using the temporary NIHMSID (Method C and D). After three months, must cite using the PMCID or will become </a:t>
            </a:r>
            <a:r>
              <a:rPr lang="en-US" dirty="0" smtClean="0"/>
              <a:t>incompliant</a:t>
            </a:r>
            <a:r>
              <a:rPr lang="en-US" baseline="0" dirty="0" smtClean="0"/>
              <a:t> and will need to figure out what the hold up is with your publication. </a:t>
            </a:r>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26</a:t>
            </a:fld>
            <a:endParaRPr lang="en-US"/>
          </a:p>
        </p:txBody>
      </p:sp>
    </p:spTree>
    <p:extLst>
      <p:ext uri="{BB962C8B-B14F-4D97-AF65-F5344CB8AC3E}">
        <p14:creationId xmlns:p14="http://schemas.microsoft.com/office/powerpoint/2010/main" val="4074138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r>
              <a:rPr lang="en-US" baseline="30000" dirty="0" smtClean="0"/>
              <a:t>th</a:t>
            </a:r>
            <a:r>
              <a:rPr lang="en-US" baseline="0" dirty="0" smtClean="0"/>
              <a:t> option- Method D</a:t>
            </a:r>
          </a:p>
          <a:p>
            <a:pPr marL="171450" indent="-171450">
              <a:buFontTx/>
              <a:buChar char="-"/>
            </a:pPr>
            <a:r>
              <a:rPr lang="en-US" baseline="0" dirty="0" smtClean="0"/>
              <a:t>The publisher uploads final author manuscript into the NIHMS system. </a:t>
            </a:r>
          </a:p>
          <a:p>
            <a:pPr marL="171450" indent="-171450">
              <a:buFontTx/>
              <a:buChar char="-"/>
            </a:pPr>
            <a:r>
              <a:rPr lang="en-US" baseline="0" dirty="0" smtClean="0"/>
              <a:t>Author is only responsible for reviewing the files uploaded/granting initial approval and final approval. </a:t>
            </a:r>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27</a:t>
            </a:fld>
            <a:endParaRPr lang="en-US"/>
          </a:p>
        </p:txBody>
      </p:sp>
    </p:spTree>
    <p:extLst>
      <p:ext uri="{BB962C8B-B14F-4D97-AF65-F5344CB8AC3E}">
        <p14:creationId xmlns:p14="http://schemas.microsoft.com/office/powerpoint/2010/main" val="2465234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Method C, author is involved in all parts. </a:t>
            </a:r>
          </a:p>
          <a:p>
            <a:r>
              <a:rPr lang="en-US" baseline="0" dirty="0" smtClean="0"/>
              <a:t>For Method D, author is only involved in stage 2 (initial approval) and stage 4 (final approval). </a:t>
            </a:r>
          </a:p>
          <a:p>
            <a:endParaRPr lang="en-US" baseline="0" dirty="0" smtClean="0"/>
          </a:p>
        </p:txBody>
      </p:sp>
      <p:sp>
        <p:nvSpPr>
          <p:cNvPr id="4" name="Slide Number Placeholder 3"/>
          <p:cNvSpPr>
            <a:spLocks noGrp="1"/>
          </p:cNvSpPr>
          <p:nvPr>
            <p:ph type="sldNum" sz="quarter" idx="5"/>
          </p:nvPr>
        </p:nvSpPr>
        <p:spPr/>
        <p:txBody>
          <a:bodyPr/>
          <a:lstStyle/>
          <a:p>
            <a:fld id="{EFA7C4CC-A264-4451-863E-13E12BD7C238}" type="slidenum">
              <a:rPr lang="en-US" smtClean="0"/>
              <a:t>28</a:t>
            </a:fld>
            <a:endParaRPr lang="en-US"/>
          </a:p>
        </p:txBody>
      </p:sp>
    </p:spTree>
    <p:extLst>
      <p:ext uri="{BB962C8B-B14F-4D97-AF65-F5344CB8AC3E}">
        <p14:creationId xmlns:p14="http://schemas.microsoft.com/office/powerpoint/2010/main" val="2087756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Please </a:t>
            </a:r>
            <a:r>
              <a:rPr lang="en-US" dirty="0"/>
              <a:t>be sure to check into your NIHMS system often to see what is happening with your manuscript that may delay the PMC conversion process. </a:t>
            </a:r>
          </a:p>
        </p:txBody>
      </p:sp>
      <p:sp>
        <p:nvSpPr>
          <p:cNvPr id="4" name="Slide Number Placeholder 3"/>
          <p:cNvSpPr>
            <a:spLocks noGrp="1"/>
          </p:cNvSpPr>
          <p:nvPr>
            <p:ph type="sldNum" sz="quarter" idx="5"/>
          </p:nvPr>
        </p:nvSpPr>
        <p:spPr/>
        <p:txBody>
          <a:bodyPr/>
          <a:lstStyle/>
          <a:p>
            <a:fld id="{EFA7C4CC-A264-4451-863E-13E12BD7C238}" type="slidenum">
              <a:rPr lang="en-US" smtClean="0"/>
              <a:t>29</a:t>
            </a:fld>
            <a:endParaRPr lang="en-US"/>
          </a:p>
        </p:txBody>
      </p:sp>
    </p:spTree>
    <p:extLst>
      <p:ext uri="{BB962C8B-B14F-4D97-AF65-F5344CB8AC3E}">
        <p14:creationId xmlns:p14="http://schemas.microsoft.com/office/powerpoint/2010/main" val="3994206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go to </a:t>
            </a:r>
            <a:r>
              <a:rPr lang="en-US" dirty="0" err="1" smtClean="0"/>
              <a:t>MyNCBI</a:t>
            </a:r>
            <a:r>
              <a:rPr lang="en-US" dirty="0" smtClean="0"/>
              <a:t> </a:t>
            </a:r>
            <a:r>
              <a:rPr lang="en-US" dirty="0"/>
              <a:t>on the PubMed </a:t>
            </a:r>
            <a:r>
              <a:rPr lang="en-US" dirty="0" smtClean="0"/>
              <a:t>homepage-</a:t>
            </a:r>
            <a:r>
              <a:rPr lang="en-US" baseline="0" dirty="0" smtClean="0"/>
              <a:t> </a:t>
            </a:r>
            <a:r>
              <a:rPr lang="en-US" dirty="0" smtClean="0">
                <a:hlinkClick r:id="rId3"/>
              </a:rPr>
              <a:t>https://www.ncbi.nlm.nih.gov/myncbi/</a:t>
            </a:r>
            <a:endParaRPr lang="en-US" baseline="0" dirty="0" smtClean="0"/>
          </a:p>
          <a:p>
            <a:endParaRPr lang="en-US" baseline="0" dirty="0" smtClean="0"/>
          </a:p>
          <a:p>
            <a:r>
              <a:rPr lang="en-US" dirty="0" smtClean="0"/>
              <a:t>Go to My </a:t>
            </a:r>
            <a:r>
              <a:rPr lang="en-US" dirty="0"/>
              <a:t>Bibliography. Search for publication in need of managing and the compliance status will be displayed to the right. </a:t>
            </a:r>
          </a:p>
        </p:txBody>
      </p:sp>
      <p:sp>
        <p:nvSpPr>
          <p:cNvPr id="4" name="Slide Number Placeholder 3"/>
          <p:cNvSpPr>
            <a:spLocks noGrp="1"/>
          </p:cNvSpPr>
          <p:nvPr>
            <p:ph type="sldNum" sz="quarter" idx="5"/>
          </p:nvPr>
        </p:nvSpPr>
        <p:spPr/>
        <p:txBody>
          <a:bodyPr/>
          <a:lstStyle/>
          <a:p>
            <a:fld id="{EFA7C4CC-A264-4451-863E-13E12BD7C238}" type="slidenum">
              <a:rPr lang="en-US" smtClean="0"/>
              <a:t>30</a:t>
            </a:fld>
            <a:endParaRPr lang="en-US"/>
          </a:p>
        </p:txBody>
      </p:sp>
    </p:spTree>
    <p:extLst>
      <p:ext uri="{BB962C8B-B14F-4D97-AF65-F5344CB8AC3E}">
        <p14:creationId xmlns:p14="http://schemas.microsoft.com/office/powerpoint/2010/main" val="3238606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green, pub is compliant/”complete”. The PMCID should be displayed in the compliance status box. </a:t>
            </a:r>
          </a:p>
          <a:p>
            <a:r>
              <a:rPr lang="en-US" u="sng" dirty="0">
                <a:solidFill>
                  <a:srgbClr val="FF0000"/>
                </a:solidFill>
                <a:highlight>
                  <a:srgbClr val="FFFF00"/>
                </a:highlight>
              </a:rPr>
              <a:t>*If red, pub is noncompliant/not defined. Go unto NIHMS system to track the publication’s status. </a:t>
            </a:r>
          </a:p>
          <a:p>
            <a:endParaRPr lang="en-US" u="none"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EFA7C4CC-A264-4451-863E-13E12BD7C238}" type="slidenum">
              <a:rPr lang="en-US" smtClean="0"/>
              <a:t>31</a:t>
            </a:fld>
            <a:endParaRPr lang="en-US"/>
          </a:p>
        </p:txBody>
      </p:sp>
    </p:spTree>
    <p:extLst>
      <p:ext uri="{BB962C8B-B14F-4D97-AF65-F5344CB8AC3E}">
        <p14:creationId xmlns:p14="http://schemas.microsoft.com/office/powerpoint/2010/main" val="47977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who uses peer-reviewed articles/obtained funding from NIH funded </a:t>
            </a:r>
            <a:r>
              <a:rPr lang="en-US" dirty="0" smtClean="0"/>
              <a:t>sources</a:t>
            </a:r>
            <a:r>
              <a:rPr lang="en-US" baseline="0" dirty="0" smtClean="0"/>
              <a:t> must s</a:t>
            </a:r>
            <a:r>
              <a:rPr lang="en-US" dirty="0" smtClean="0"/>
              <a:t>ubmit </a:t>
            </a:r>
            <a:r>
              <a:rPr lang="en-US" dirty="0"/>
              <a:t>final peer-reviewed </a:t>
            </a:r>
            <a:r>
              <a:rPr lang="en-US" dirty="0" smtClean="0"/>
              <a:t>manuscripts </a:t>
            </a:r>
            <a:r>
              <a:rPr lang="en-US" dirty="0"/>
              <a:t>to PubMed Central</a:t>
            </a:r>
            <a:r>
              <a:rPr lang="en-US" dirty="0" smtClean="0"/>
              <a:t>.</a:t>
            </a:r>
            <a:endParaRPr lang="en-US" dirty="0"/>
          </a:p>
          <a:p>
            <a:r>
              <a:rPr lang="en-US" dirty="0"/>
              <a:t>If not compliant with this public access policy, award will be delayed until recipients demonstrate compliance. </a:t>
            </a:r>
          </a:p>
          <a:p>
            <a:r>
              <a:rPr lang="en-US" dirty="0"/>
              <a:t>*Note that the person responsible for assuring the manuscript is compliant is the leading PI </a:t>
            </a:r>
            <a:r>
              <a:rPr lang="en-US" dirty="0" smtClean="0"/>
              <a:t>(or any</a:t>
            </a:r>
            <a:r>
              <a:rPr lang="en-US" baseline="0" dirty="0" smtClean="0"/>
              <a:t> co-author on the publication who volunteers to manage its compliancy). But th</a:t>
            </a:r>
            <a:r>
              <a:rPr lang="en-US" dirty="0" smtClean="0"/>
              <a:t>e </a:t>
            </a:r>
            <a:r>
              <a:rPr lang="en-US" dirty="0"/>
              <a:t>PMCID created will be accessible to all the authors in the article. </a:t>
            </a:r>
          </a:p>
          <a:p>
            <a:endParaRPr lang="en-US" dirty="0"/>
          </a:p>
          <a:p>
            <a:r>
              <a:rPr lang="en-US" dirty="0" smtClean="0"/>
              <a:t>Embargo-</a:t>
            </a:r>
            <a:r>
              <a:rPr lang="en-US" baseline="0" dirty="0" smtClean="0"/>
              <a:t> </a:t>
            </a:r>
            <a:r>
              <a:rPr lang="en-US" dirty="0" smtClean="0"/>
              <a:t>First </a:t>
            </a:r>
            <a:r>
              <a:rPr lang="en-US" dirty="0"/>
              <a:t>thing to do in the </a:t>
            </a:r>
            <a:r>
              <a:rPr lang="en-US" dirty="0" smtClean="0"/>
              <a:t>submission</a:t>
            </a:r>
            <a:r>
              <a:rPr lang="en-US" baseline="0" dirty="0" smtClean="0"/>
              <a:t> </a:t>
            </a:r>
            <a:r>
              <a:rPr lang="en-US" dirty="0" smtClean="0"/>
              <a:t>process </a:t>
            </a:r>
            <a:r>
              <a:rPr lang="en-US" dirty="0"/>
              <a:t>is to address the copyright transfer agreement of </a:t>
            </a:r>
            <a:r>
              <a:rPr lang="en-US" dirty="0" smtClean="0"/>
              <a:t>the final </a:t>
            </a:r>
            <a:r>
              <a:rPr lang="en-US" dirty="0"/>
              <a:t>peer-reviewed journal. Note that some publishers will have 12-month embargo period, but you still must upload </a:t>
            </a:r>
            <a:r>
              <a:rPr lang="en-US" dirty="0" smtClean="0"/>
              <a:t>your</a:t>
            </a:r>
            <a:r>
              <a:rPr lang="en-US" baseline="0" dirty="0" smtClean="0"/>
              <a:t> manuscript i</a:t>
            </a:r>
            <a:r>
              <a:rPr lang="en-US" dirty="0" smtClean="0"/>
              <a:t>nto </a:t>
            </a:r>
            <a:r>
              <a:rPr lang="en-US" dirty="0"/>
              <a:t>PMC immediately. It just won't be uploaded into the </a:t>
            </a:r>
            <a:r>
              <a:rPr lang="en-US" dirty="0" smtClean="0"/>
              <a:t>PMC system </a:t>
            </a:r>
            <a:r>
              <a:rPr lang="en-US" dirty="0"/>
              <a:t>until after the publisher's embargo period has ended. </a:t>
            </a:r>
          </a:p>
          <a:p>
            <a:r>
              <a:rPr lang="en-US" dirty="0"/>
              <a:t>If you aren’t sure, you can add the </a:t>
            </a:r>
            <a:r>
              <a:rPr lang="en-US" dirty="0" smtClean="0"/>
              <a:t>addendum</a:t>
            </a:r>
            <a:r>
              <a:rPr lang="en-US" baseline="0" dirty="0" smtClean="0"/>
              <a:t> within your paper when you are submitting it to the journal.</a:t>
            </a:r>
            <a:r>
              <a:rPr lang="en-US" dirty="0" smtClean="0"/>
              <a:t> </a:t>
            </a:r>
            <a:r>
              <a:rPr lang="en-US" dirty="0"/>
              <a:t>Most publishers should be aware of this compliance policy though. </a:t>
            </a:r>
          </a:p>
          <a:p>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3</a:t>
            </a:fld>
            <a:endParaRPr lang="en-US"/>
          </a:p>
        </p:txBody>
      </p:sp>
    </p:spTree>
    <p:extLst>
      <p:ext uri="{BB962C8B-B14F-4D97-AF65-F5344CB8AC3E}">
        <p14:creationId xmlns:p14="http://schemas.microsoft.com/office/powerpoint/2010/main" val="3739485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solidFill>
                  <a:srgbClr val="FF0000"/>
                </a:solidFill>
                <a:highlight>
                  <a:srgbClr val="FFFF00"/>
                </a:highlight>
              </a:rPr>
              <a:t>You can also view the total number of compliant, non-compliant, processing, and not defined articles at the top of your My Bibliography tool bar. </a:t>
            </a:r>
          </a:p>
          <a:p>
            <a:pPr marL="171450" indent="-171450">
              <a:buFont typeface="Wingdings" panose="05000000000000000000" pitchFamily="2" charset="2"/>
              <a:buChar char="à"/>
            </a:pPr>
            <a:r>
              <a:rPr lang="en-US" u="none" dirty="0">
                <a:solidFill>
                  <a:srgbClr val="FF0000"/>
                </a:solidFill>
                <a:highlight>
                  <a:srgbClr val="FFFF00"/>
                </a:highlight>
                <a:sym typeface="Wingdings" panose="05000000000000000000" pitchFamily="2" charset="2"/>
              </a:rPr>
              <a:t>“?” For Not defined articles that have not had their NIHMSID/PMCID entered </a:t>
            </a:r>
            <a:r>
              <a:rPr lang="en-US" u="none" dirty="0" smtClean="0">
                <a:solidFill>
                  <a:srgbClr val="FF0000"/>
                </a:solidFill>
                <a:highlight>
                  <a:srgbClr val="FFFF00"/>
                </a:highlight>
                <a:sym typeface="Wingdings" panose="05000000000000000000" pitchFamily="2" charset="2"/>
              </a:rPr>
              <a:t>into the </a:t>
            </a:r>
            <a:r>
              <a:rPr lang="en-US" u="none" dirty="0">
                <a:solidFill>
                  <a:srgbClr val="FF0000"/>
                </a:solidFill>
                <a:highlight>
                  <a:srgbClr val="FFFF00"/>
                </a:highlight>
                <a:sym typeface="Wingdings" panose="05000000000000000000" pitchFamily="2" charset="2"/>
              </a:rPr>
              <a:t>NCBI system. </a:t>
            </a:r>
          </a:p>
          <a:p>
            <a:pPr marL="171450" indent="-171450">
              <a:buFont typeface="Wingdings" panose="05000000000000000000" pitchFamily="2" charset="2"/>
              <a:buChar char="à"/>
            </a:pPr>
            <a:r>
              <a:rPr lang="en-US" u="none" dirty="0">
                <a:solidFill>
                  <a:srgbClr val="FF0000"/>
                </a:solidFill>
                <a:highlight>
                  <a:srgbClr val="FFFF00"/>
                </a:highlight>
                <a:sym typeface="Wingdings" panose="05000000000000000000" pitchFamily="2" charset="2"/>
              </a:rPr>
              <a:t> “!” For Non-compliant articles that haven’t been fully processed by the NIHMS system due to errors in uploads.</a:t>
            </a:r>
          </a:p>
          <a:p>
            <a:pPr marL="171450" indent="-171450">
              <a:buFont typeface="Wingdings" panose="05000000000000000000" pitchFamily="2" charset="2"/>
              <a:buChar char="à"/>
            </a:pPr>
            <a:r>
              <a:rPr lang="en-US" u="none" dirty="0">
                <a:solidFill>
                  <a:srgbClr val="FF0000"/>
                </a:solidFill>
                <a:highlight>
                  <a:srgbClr val="FFFF00"/>
                </a:highlight>
                <a:sym typeface="Wingdings" panose="05000000000000000000" pitchFamily="2" charset="2"/>
              </a:rPr>
              <a:t> “” For Processing articles that have been submitted into the NIHMS system and are on the way to compliance status. </a:t>
            </a:r>
          </a:p>
          <a:p>
            <a:pPr marL="171450" indent="-171450">
              <a:buFont typeface="Wingdings" panose="05000000000000000000" pitchFamily="2" charset="2"/>
              <a:buChar char="à"/>
            </a:pPr>
            <a:r>
              <a:rPr lang="en-US" u="none" dirty="0">
                <a:solidFill>
                  <a:srgbClr val="FF0000"/>
                </a:solidFill>
                <a:highlight>
                  <a:srgbClr val="FFFF00"/>
                </a:highlight>
                <a:sym typeface="Wingdings" panose="05000000000000000000" pitchFamily="2" charset="2"/>
              </a:rPr>
              <a:t> “Green Check” For Compliant articles that have been successfully processed in the NIHMS system and have received a PMCID. </a:t>
            </a:r>
            <a:endParaRPr lang="en-US" u="none" dirty="0">
              <a:solidFill>
                <a:srgbClr val="FF0000"/>
              </a:solidFill>
              <a:highlight>
                <a:srgbClr val="FFFF00"/>
              </a:highlight>
            </a:endParaRPr>
          </a:p>
          <a:p>
            <a:endParaRPr lang="en-US" u="none"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EFA7C4CC-A264-4451-863E-13E12BD7C238}" type="slidenum">
              <a:rPr lang="en-US" smtClean="0"/>
              <a:t>32</a:t>
            </a:fld>
            <a:endParaRPr lang="en-US"/>
          </a:p>
        </p:txBody>
      </p:sp>
    </p:spTree>
    <p:extLst>
      <p:ext uri="{BB962C8B-B14F-4D97-AF65-F5344CB8AC3E}">
        <p14:creationId xmlns:p14="http://schemas.microsoft.com/office/powerpoint/2010/main" val="603705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track the status of all your publications/submissions in NIHMS. </a:t>
            </a:r>
          </a:p>
          <a:p>
            <a:endParaRPr lang="en-US" dirty="0"/>
          </a:p>
          <a:p>
            <a:r>
              <a:rPr lang="en-US" b="1" u="sng" dirty="0"/>
              <a:t>For noncompliant, not defined, or processing articles:</a:t>
            </a:r>
          </a:p>
          <a:p>
            <a:r>
              <a:rPr lang="en-US" dirty="0"/>
              <a:t>While your article may not have a PMCID yet, it will have either an PMID or NIHMSID. Either of these can be used to track the status of your submissions. </a:t>
            </a:r>
          </a:p>
          <a:p>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33</a:t>
            </a:fld>
            <a:endParaRPr lang="en-US"/>
          </a:p>
        </p:txBody>
      </p:sp>
    </p:spTree>
    <p:extLst>
      <p:ext uri="{BB962C8B-B14F-4D97-AF65-F5344CB8AC3E}">
        <p14:creationId xmlns:p14="http://schemas.microsoft.com/office/powerpoint/2010/main" val="2916707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34</a:t>
            </a:fld>
            <a:endParaRPr lang="en-US"/>
          </a:p>
        </p:txBody>
      </p:sp>
    </p:spTree>
    <p:extLst>
      <p:ext uri="{BB962C8B-B14F-4D97-AF65-F5344CB8AC3E}">
        <p14:creationId xmlns:p14="http://schemas.microsoft.com/office/powerpoint/2010/main" val="3585210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EFA7C4CC-A264-4451-863E-13E12BD7C238}" type="slidenum">
              <a:rPr lang="en-US" smtClean="0"/>
              <a:t>35</a:t>
            </a:fld>
            <a:endParaRPr lang="en-US"/>
          </a:p>
        </p:txBody>
      </p:sp>
    </p:spTree>
    <p:extLst>
      <p:ext uri="{BB962C8B-B14F-4D97-AF65-F5344CB8AC3E}">
        <p14:creationId xmlns:p14="http://schemas.microsoft.com/office/powerpoint/2010/main" val="624997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36</a:t>
            </a:fld>
            <a:endParaRPr lang="en-US"/>
          </a:p>
        </p:txBody>
      </p:sp>
    </p:spTree>
    <p:extLst>
      <p:ext uri="{BB962C8B-B14F-4D97-AF65-F5344CB8AC3E}">
        <p14:creationId xmlns:p14="http://schemas.microsoft.com/office/powerpoint/2010/main" val="1894589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37</a:t>
            </a:fld>
            <a:endParaRPr lang="en-US"/>
          </a:p>
        </p:txBody>
      </p:sp>
    </p:spTree>
    <p:extLst>
      <p:ext uri="{BB962C8B-B14F-4D97-AF65-F5344CB8AC3E}">
        <p14:creationId xmlns:p14="http://schemas.microsoft.com/office/powerpoint/2010/main" val="3795024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38</a:t>
            </a:fld>
            <a:endParaRPr lang="en-US"/>
          </a:p>
        </p:txBody>
      </p:sp>
    </p:spTree>
    <p:extLst>
      <p:ext uri="{BB962C8B-B14F-4D97-AF65-F5344CB8AC3E}">
        <p14:creationId xmlns:p14="http://schemas.microsoft.com/office/powerpoint/2010/main" val="233876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NCBI contains this CHIPTS Award twice</a:t>
            </a:r>
          </a:p>
          <a:p>
            <a:pPr marL="171450" indent="-171450">
              <a:buFont typeface="Wingdings" panose="05000000000000000000" pitchFamily="2" charset="2"/>
              <a:buChar char="à"/>
            </a:pPr>
            <a:r>
              <a:rPr lang="en-US" sz="1200" b="0" i="0" kern="1200" dirty="0">
                <a:solidFill>
                  <a:schemeClr val="tx1"/>
                </a:solidFill>
                <a:effectLst/>
                <a:latin typeface="+mn-lt"/>
                <a:ea typeface="+mn-ea"/>
                <a:cs typeface="+mn-cs"/>
              </a:rPr>
              <a:t>P30 MH058107 - Center for HIV Identification, Prevention, and Treatment Services</a:t>
            </a:r>
          </a:p>
          <a:p>
            <a:pPr marL="171450" indent="-171450">
              <a:buFont typeface="Wingdings" panose="05000000000000000000" pitchFamily="2" charset="2"/>
              <a:buChar char="à"/>
            </a:pPr>
            <a:r>
              <a:rPr lang="en-US" sz="1200" b="0" i="0" kern="1200" dirty="0">
                <a:solidFill>
                  <a:schemeClr val="tx1"/>
                </a:solidFill>
                <a:effectLst/>
                <a:latin typeface="+mn-lt"/>
                <a:ea typeface="+mn-ea"/>
                <a:cs typeface="+mn-cs"/>
              </a:rPr>
              <a:t>P30 MH058107 - Center for HIV Identification, Prevention and Treatment Services (CHIPTS)</a:t>
            </a:r>
          </a:p>
          <a:p>
            <a:r>
              <a:rPr lang="en-US" dirty="0"/>
              <a:t>Either one is appropriate for publication linking to CHIPTS. </a:t>
            </a:r>
          </a:p>
        </p:txBody>
      </p:sp>
      <p:sp>
        <p:nvSpPr>
          <p:cNvPr id="4" name="Slide Number Placeholder 3"/>
          <p:cNvSpPr>
            <a:spLocks noGrp="1"/>
          </p:cNvSpPr>
          <p:nvPr>
            <p:ph type="sldNum" sz="quarter" idx="5"/>
          </p:nvPr>
        </p:nvSpPr>
        <p:spPr/>
        <p:txBody>
          <a:bodyPr/>
          <a:lstStyle/>
          <a:p>
            <a:fld id="{EFA7C4CC-A264-4451-863E-13E12BD7C238}" type="slidenum">
              <a:rPr lang="en-US" smtClean="0"/>
              <a:t>39</a:t>
            </a:fld>
            <a:endParaRPr lang="en-US"/>
          </a:p>
        </p:txBody>
      </p:sp>
    </p:spTree>
    <p:extLst>
      <p:ext uri="{BB962C8B-B14F-4D97-AF65-F5344CB8AC3E}">
        <p14:creationId xmlns:p14="http://schemas.microsoft.com/office/powerpoint/2010/main" val="2750297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a:t>Unlink </a:t>
            </a:r>
            <a:r>
              <a:rPr lang="en-US" dirty="0" smtClean="0"/>
              <a:t>if</a:t>
            </a:r>
            <a:r>
              <a:rPr lang="en-US" baseline="0" dirty="0" smtClean="0"/>
              <a:t> you decide not to have the CHIPTS grant associated with your publication, your publication is not compliant and the annual progress report deadline is approaching/can’t fix in time, etc…</a:t>
            </a:r>
            <a:endParaRPr lang="en-US" dirty="0"/>
          </a:p>
          <a:p>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40</a:t>
            </a:fld>
            <a:endParaRPr lang="en-US"/>
          </a:p>
        </p:txBody>
      </p:sp>
    </p:spTree>
    <p:extLst>
      <p:ext uri="{BB962C8B-B14F-4D97-AF65-F5344CB8AC3E}">
        <p14:creationId xmlns:p14="http://schemas.microsoft.com/office/powerpoint/2010/main" val="22240218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this information is </a:t>
            </a:r>
            <a:r>
              <a:rPr lang="en-US" dirty="0" smtClean="0"/>
              <a:t>available </a:t>
            </a:r>
            <a:r>
              <a:rPr lang="en-US" dirty="0"/>
              <a:t>on our CHIPTS website: </a:t>
            </a:r>
            <a:r>
              <a:rPr lang="en-US" dirty="0">
                <a:sym typeface="Wingdings" panose="05000000000000000000" pitchFamily="2" charset="2"/>
              </a:rPr>
              <a:t> Resources  NIH Public Access Policy</a:t>
            </a:r>
          </a:p>
          <a:p>
            <a:pPr marL="0" indent="0">
              <a:buFont typeface="Wingdings" panose="05000000000000000000" pitchFamily="2" charset="2"/>
              <a:buNone/>
            </a:pPr>
            <a:r>
              <a:rPr lang="en-US" dirty="0" smtClean="0">
                <a:sym typeface="Wingdings" panose="05000000000000000000" pitchFamily="2" charset="2"/>
              </a:rPr>
              <a:t>Please </a:t>
            </a:r>
            <a:r>
              <a:rPr lang="en-US" dirty="0">
                <a:sym typeface="Wingdings" panose="05000000000000000000" pitchFamily="2" charset="2"/>
              </a:rPr>
              <a:t>contact me if you develop any further questions/need help with anything! </a:t>
            </a:r>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41</a:t>
            </a:fld>
            <a:endParaRPr lang="en-US"/>
          </a:p>
        </p:txBody>
      </p:sp>
    </p:spTree>
    <p:extLst>
      <p:ext uri="{BB962C8B-B14F-4D97-AF65-F5344CB8AC3E}">
        <p14:creationId xmlns:p14="http://schemas.microsoft.com/office/powerpoint/2010/main" val="418543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the same as PubMed. </a:t>
            </a:r>
          </a:p>
          <a:p>
            <a:r>
              <a:rPr lang="en-US" dirty="0"/>
              <a:t>PubMed Central is a subset of items within PubMed that have these open-access policies. </a:t>
            </a:r>
            <a:endParaRPr lang="en-US" dirty="0" smtClean="0"/>
          </a:p>
          <a:p>
            <a:r>
              <a:rPr lang="en-US" dirty="0" smtClean="0"/>
              <a:t>PMCIDS</a:t>
            </a:r>
            <a:r>
              <a:rPr lang="en-US" baseline="0" dirty="0" smtClean="0"/>
              <a:t> are the final derivatives of the NIH submission process, and will be the main identifier for your compliant publication. </a:t>
            </a:r>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4</a:t>
            </a:fld>
            <a:endParaRPr lang="en-US"/>
          </a:p>
        </p:txBody>
      </p:sp>
    </p:spTree>
    <p:extLst>
      <p:ext uri="{BB962C8B-B14F-4D97-AF65-F5344CB8AC3E}">
        <p14:creationId xmlns:p14="http://schemas.microsoft.com/office/powerpoint/2010/main" val="381181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42</a:t>
            </a:fld>
            <a:endParaRPr lang="en-US"/>
          </a:p>
        </p:txBody>
      </p:sp>
    </p:spTree>
    <p:extLst>
      <p:ext uri="{BB962C8B-B14F-4D97-AF65-F5344CB8AC3E}">
        <p14:creationId xmlns:p14="http://schemas.microsoft.com/office/powerpoint/2010/main" val="30912324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PMC, </a:t>
            </a:r>
            <a:r>
              <a:rPr lang="en-US" dirty="0" err="1"/>
              <a:t>eSholarship</a:t>
            </a:r>
            <a:r>
              <a:rPr lang="en-US" dirty="0"/>
              <a:t> is the open access repository. </a:t>
            </a:r>
          </a:p>
        </p:txBody>
      </p:sp>
      <p:sp>
        <p:nvSpPr>
          <p:cNvPr id="4" name="Slide Number Placeholder 3"/>
          <p:cNvSpPr>
            <a:spLocks noGrp="1"/>
          </p:cNvSpPr>
          <p:nvPr>
            <p:ph type="sldNum" sz="quarter" idx="5"/>
          </p:nvPr>
        </p:nvSpPr>
        <p:spPr/>
        <p:txBody>
          <a:bodyPr/>
          <a:lstStyle/>
          <a:p>
            <a:fld id="{EFA7C4CC-A264-4451-863E-13E12BD7C238}" type="slidenum">
              <a:rPr lang="en-US" smtClean="0"/>
              <a:t>43</a:t>
            </a:fld>
            <a:endParaRPr lang="en-US"/>
          </a:p>
        </p:txBody>
      </p:sp>
    </p:spTree>
    <p:extLst>
      <p:ext uri="{BB962C8B-B14F-4D97-AF65-F5344CB8AC3E}">
        <p14:creationId xmlns:p14="http://schemas.microsoft.com/office/powerpoint/2010/main" val="18298803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When you are claiming it, enter an OA location. </a:t>
            </a:r>
          </a:p>
        </p:txBody>
      </p:sp>
      <p:sp>
        <p:nvSpPr>
          <p:cNvPr id="4" name="Slide Number Placeholder 3"/>
          <p:cNvSpPr>
            <a:spLocks noGrp="1"/>
          </p:cNvSpPr>
          <p:nvPr>
            <p:ph type="sldNum" sz="quarter" idx="5"/>
          </p:nvPr>
        </p:nvSpPr>
        <p:spPr/>
        <p:txBody>
          <a:bodyPr/>
          <a:lstStyle/>
          <a:p>
            <a:fld id="{EFA7C4CC-A264-4451-863E-13E12BD7C238}" type="slidenum">
              <a:rPr lang="en-US" smtClean="0"/>
              <a:t>47</a:t>
            </a:fld>
            <a:endParaRPr lang="en-US"/>
          </a:p>
        </p:txBody>
      </p:sp>
    </p:spTree>
    <p:extLst>
      <p:ext uri="{BB962C8B-B14F-4D97-AF65-F5344CB8AC3E}">
        <p14:creationId xmlns:p14="http://schemas.microsoft.com/office/powerpoint/2010/main" val="22154711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A7C4CC-A264-4451-863E-13E12BD7C238}" type="slidenum">
              <a:rPr lang="en-US" smtClean="0"/>
              <a:t>48</a:t>
            </a:fld>
            <a:endParaRPr lang="en-US"/>
          </a:p>
        </p:txBody>
      </p:sp>
    </p:spTree>
    <p:extLst>
      <p:ext uri="{BB962C8B-B14F-4D97-AF65-F5344CB8AC3E}">
        <p14:creationId xmlns:p14="http://schemas.microsoft.com/office/powerpoint/2010/main" val="1735183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Shouldn’t be asked not to do this generally, so you maintain the right to upload your manuscript to the </a:t>
            </a:r>
            <a:r>
              <a:rPr lang="en-US" dirty="0" err="1"/>
              <a:t>eScholarship</a:t>
            </a:r>
            <a:r>
              <a:rPr lang="en-US" dirty="0"/>
              <a:t>. </a:t>
            </a:r>
          </a:p>
        </p:txBody>
      </p:sp>
      <p:sp>
        <p:nvSpPr>
          <p:cNvPr id="4" name="Slide Number Placeholder 3"/>
          <p:cNvSpPr>
            <a:spLocks noGrp="1"/>
          </p:cNvSpPr>
          <p:nvPr>
            <p:ph type="sldNum" sz="quarter" idx="5"/>
          </p:nvPr>
        </p:nvSpPr>
        <p:spPr/>
        <p:txBody>
          <a:bodyPr/>
          <a:lstStyle/>
          <a:p>
            <a:fld id="{EFA7C4CC-A264-4451-863E-13E12BD7C238}" type="slidenum">
              <a:rPr lang="en-US" smtClean="0"/>
              <a:t>49</a:t>
            </a:fld>
            <a:endParaRPr lang="en-US"/>
          </a:p>
        </p:txBody>
      </p:sp>
    </p:spTree>
    <p:extLst>
      <p:ext uri="{BB962C8B-B14F-4D97-AF65-F5344CB8AC3E}">
        <p14:creationId xmlns:p14="http://schemas.microsoft.com/office/powerpoint/2010/main" val="22598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a:t>
            </a:r>
            <a:r>
              <a:rPr lang="en-US" baseline="0" dirty="0" smtClean="0"/>
              <a:t> Med</a:t>
            </a:r>
            <a:endParaRPr lang="en-US" dirty="0"/>
          </a:p>
        </p:txBody>
      </p:sp>
      <p:sp>
        <p:nvSpPr>
          <p:cNvPr id="4" name="Slide Number Placeholder 3"/>
          <p:cNvSpPr>
            <a:spLocks noGrp="1"/>
          </p:cNvSpPr>
          <p:nvPr>
            <p:ph type="sldNum" sz="quarter" idx="10"/>
          </p:nvPr>
        </p:nvSpPr>
        <p:spPr/>
        <p:txBody>
          <a:bodyPr/>
          <a:lstStyle/>
          <a:p>
            <a:fld id="{EFA7C4CC-A264-4451-863E-13E12BD7C238}" type="slidenum">
              <a:rPr lang="en-US" smtClean="0"/>
              <a:t>5</a:t>
            </a:fld>
            <a:endParaRPr lang="en-US"/>
          </a:p>
        </p:txBody>
      </p:sp>
    </p:spTree>
    <p:extLst>
      <p:ext uri="{BB962C8B-B14F-4D97-AF65-F5344CB8AC3E}">
        <p14:creationId xmlns:p14="http://schemas.microsoft.com/office/powerpoint/2010/main" val="3026738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a:t>
            </a:r>
            <a:r>
              <a:rPr lang="en-US" baseline="0" dirty="0" smtClean="0"/>
              <a:t> Med Central</a:t>
            </a:r>
            <a:endParaRPr lang="en-US" dirty="0"/>
          </a:p>
        </p:txBody>
      </p:sp>
      <p:sp>
        <p:nvSpPr>
          <p:cNvPr id="4" name="Slide Number Placeholder 3"/>
          <p:cNvSpPr>
            <a:spLocks noGrp="1"/>
          </p:cNvSpPr>
          <p:nvPr>
            <p:ph type="sldNum" sz="quarter" idx="10"/>
          </p:nvPr>
        </p:nvSpPr>
        <p:spPr/>
        <p:txBody>
          <a:bodyPr/>
          <a:lstStyle/>
          <a:p>
            <a:fld id="{EFA7C4CC-A264-4451-863E-13E12BD7C238}" type="slidenum">
              <a:rPr lang="en-US" smtClean="0"/>
              <a:t>6</a:t>
            </a:fld>
            <a:endParaRPr lang="en-US"/>
          </a:p>
        </p:txBody>
      </p:sp>
    </p:spTree>
    <p:extLst>
      <p:ext uri="{BB962C8B-B14F-4D97-AF65-F5344CB8AC3E}">
        <p14:creationId xmlns:p14="http://schemas.microsoft.com/office/powerpoint/2010/main" val="174417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ways, 2 main categories to be added </a:t>
            </a:r>
            <a:r>
              <a:rPr lang="en-US" dirty="0" smtClean="0"/>
              <a:t>to PMC </a:t>
            </a:r>
            <a:r>
              <a:rPr lang="en-US" dirty="0"/>
              <a:t>and to become compliant- </a:t>
            </a:r>
          </a:p>
          <a:p>
            <a:r>
              <a:rPr lang="en-US" dirty="0"/>
              <a:t>1</a:t>
            </a:r>
            <a:r>
              <a:rPr lang="en-US" baseline="30000" dirty="0"/>
              <a:t>st</a:t>
            </a:r>
            <a:r>
              <a:rPr lang="en-US" dirty="0"/>
              <a:t> </a:t>
            </a:r>
            <a:r>
              <a:rPr lang="en-US" dirty="0" smtClean="0"/>
              <a:t>Set (Methods A</a:t>
            </a:r>
            <a:r>
              <a:rPr lang="en-US" baseline="0" dirty="0" smtClean="0"/>
              <a:t> and B)</a:t>
            </a:r>
            <a:r>
              <a:rPr lang="en-US" dirty="0" smtClean="0"/>
              <a:t>- </a:t>
            </a:r>
            <a:r>
              <a:rPr lang="en-US" dirty="0"/>
              <a:t>Publisher does all the work </a:t>
            </a:r>
          </a:p>
          <a:p>
            <a:r>
              <a:rPr lang="en-US" dirty="0"/>
              <a:t>2</a:t>
            </a:r>
            <a:r>
              <a:rPr lang="en-US" baseline="30000" dirty="0"/>
              <a:t>nd</a:t>
            </a:r>
            <a:r>
              <a:rPr lang="en-US" dirty="0"/>
              <a:t> </a:t>
            </a:r>
            <a:r>
              <a:rPr lang="en-US" dirty="0" smtClean="0"/>
              <a:t>Set (Methods</a:t>
            </a:r>
            <a:r>
              <a:rPr lang="en-US" baseline="0" dirty="0" smtClean="0"/>
              <a:t> C and D)</a:t>
            </a:r>
            <a:r>
              <a:rPr lang="en-US" dirty="0" smtClean="0"/>
              <a:t>- </a:t>
            </a:r>
            <a:r>
              <a:rPr lang="en-US" dirty="0"/>
              <a:t>Author does </a:t>
            </a:r>
            <a:r>
              <a:rPr lang="en-US" dirty="0" smtClean="0"/>
              <a:t>all/some of </a:t>
            </a:r>
            <a:r>
              <a:rPr lang="en-US" dirty="0"/>
              <a:t>the work, and will include use of </a:t>
            </a:r>
            <a:r>
              <a:rPr lang="en-US" dirty="0" smtClean="0"/>
              <a:t>the NIHMS </a:t>
            </a:r>
            <a:r>
              <a:rPr lang="en-US" dirty="0"/>
              <a:t>system </a:t>
            </a:r>
            <a:r>
              <a:rPr lang="en-US" dirty="0" smtClean="0"/>
              <a:t>to manage publications. </a:t>
            </a:r>
            <a:endParaRPr lang="en-US" dirty="0"/>
          </a:p>
          <a:p>
            <a:endParaRPr lang="en-US" dirty="0"/>
          </a:p>
          <a:p>
            <a:r>
              <a:rPr lang="en-US" dirty="0"/>
              <a:t>Note that </a:t>
            </a:r>
            <a:r>
              <a:rPr lang="en-US" dirty="0" smtClean="0"/>
              <a:t>in</a:t>
            </a:r>
            <a:r>
              <a:rPr lang="en-US" baseline="0" dirty="0" smtClean="0"/>
              <a:t> </a:t>
            </a:r>
            <a:r>
              <a:rPr lang="en-US" dirty="0" smtClean="0"/>
              <a:t>Method </a:t>
            </a:r>
            <a:r>
              <a:rPr lang="en-US" dirty="0"/>
              <a:t>A, B, and D, the publisher begins the process of submitting the manuscript, whereas in Method C, you will be beginning the process. </a:t>
            </a:r>
          </a:p>
          <a:p>
            <a:r>
              <a:rPr lang="en-US" dirty="0"/>
              <a:t>Also, Method A and B, manuscript </a:t>
            </a:r>
            <a:r>
              <a:rPr lang="en-US" dirty="0" smtClean="0"/>
              <a:t>is being </a:t>
            </a:r>
            <a:r>
              <a:rPr lang="en-US" dirty="0"/>
              <a:t>submitted in publishers PDF format from the journal to NIHMS. </a:t>
            </a:r>
          </a:p>
          <a:p>
            <a:r>
              <a:rPr lang="en-US" dirty="0" smtClean="0"/>
              <a:t>For</a:t>
            </a:r>
            <a:r>
              <a:rPr lang="en-US" baseline="0" dirty="0" smtClean="0"/>
              <a:t> </a:t>
            </a:r>
            <a:r>
              <a:rPr lang="en-US" dirty="0" smtClean="0"/>
              <a:t>Method </a:t>
            </a:r>
            <a:r>
              <a:rPr lang="en-US" dirty="0"/>
              <a:t>C and D, manuscript being submitted as final- peer reviewed article being held by the </a:t>
            </a:r>
            <a:r>
              <a:rPr lang="en-US" dirty="0" smtClean="0"/>
              <a:t>author</a:t>
            </a:r>
            <a:r>
              <a:rPr lang="en-US" baseline="0" dirty="0" smtClean="0"/>
              <a:t> (this is the version before the </a:t>
            </a:r>
            <a:r>
              <a:rPr lang="en-US" baseline="0" dirty="0" err="1" smtClean="0"/>
              <a:t>galla</a:t>
            </a:r>
            <a:r>
              <a:rPr lang="en-US" baseline="0" dirty="0" smtClean="0"/>
              <a:t> print). </a:t>
            </a:r>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7</a:t>
            </a:fld>
            <a:endParaRPr lang="en-US"/>
          </a:p>
        </p:txBody>
      </p:sp>
    </p:spTree>
    <p:extLst>
      <p:ext uri="{BB962C8B-B14F-4D97-AF65-F5344CB8AC3E}">
        <p14:creationId xmlns:p14="http://schemas.microsoft.com/office/powerpoint/2010/main" val="3554066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Set- Method A (easiest</a:t>
            </a:r>
            <a:r>
              <a:rPr lang="en-US" dirty="0" smtClean="0"/>
              <a:t>)</a:t>
            </a:r>
          </a:p>
          <a:p>
            <a:r>
              <a:rPr lang="en-US" dirty="0" smtClean="0"/>
              <a:t>- </a:t>
            </a:r>
            <a:r>
              <a:rPr lang="en-US" baseline="0" dirty="0" smtClean="0"/>
              <a:t>   </a:t>
            </a:r>
            <a:r>
              <a:rPr lang="en-US" dirty="0" smtClean="0"/>
              <a:t>Do all the</a:t>
            </a:r>
            <a:r>
              <a:rPr lang="en-US" baseline="0" dirty="0" smtClean="0"/>
              <a:t> work. </a:t>
            </a:r>
            <a:endParaRPr lang="en-US" dirty="0"/>
          </a:p>
          <a:p>
            <a:pPr marL="171450" indent="-171450">
              <a:buFontTx/>
              <a:buChar char="-"/>
            </a:pPr>
            <a:r>
              <a:rPr lang="en-US" dirty="0"/>
              <a:t>These open access journals take care of the compliance for their authors. Automatically put their articles in PMC. </a:t>
            </a:r>
          </a:p>
          <a:p>
            <a:pPr marL="171450" indent="-171450">
              <a:buFontTx/>
              <a:buChar char="-"/>
            </a:pPr>
            <a:r>
              <a:rPr lang="en-US" dirty="0"/>
              <a:t> These journals are also much more limited. </a:t>
            </a:r>
          </a:p>
        </p:txBody>
      </p:sp>
      <p:sp>
        <p:nvSpPr>
          <p:cNvPr id="4" name="Slide Number Placeholder 3"/>
          <p:cNvSpPr>
            <a:spLocks noGrp="1"/>
          </p:cNvSpPr>
          <p:nvPr>
            <p:ph type="sldNum" sz="quarter" idx="5"/>
          </p:nvPr>
        </p:nvSpPr>
        <p:spPr/>
        <p:txBody>
          <a:bodyPr/>
          <a:lstStyle/>
          <a:p>
            <a:fld id="{EFA7C4CC-A264-4451-863E-13E12BD7C238}" type="slidenum">
              <a:rPr lang="en-US" smtClean="0"/>
              <a:t>8</a:t>
            </a:fld>
            <a:endParaRPr lang="en-US"/>
          </a:p>
        </p:txBody>
      </p:sp>
    </p:spTree>
    <p:extLst>
      <p:ext uri="{BB962C8B-B14F-4D97-AF65-F5344CB8AC3E}">
        <p14:creationId xmlns:p14="http://schemas.microsoft.com/office/powerpoint/2010/main" val="2040219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Set- Method B (has a fee- can be made available immediately)</a:t>
            </a:r>
          </a:p>
          <a:p>
            <a:pPr marL="171450" indent="-171450">
              <a:buFontTx/>
              <a:buChar char="-"/>
            </a:pPr>
            <a:r>
              <a:rPr lang="en-US" dirty="0" smtClean="0"/>
              <a:t>The </a:t>
            </a:r>
            <a:r>
              <a:rPr lang="en-US" dirty="0"/>
              <a:t>publishers take care of the process for authors, IF the author opted in at the time of publication. The entire journal may or may not be open access, and can be restricted to just certain articles. </a:t>
            </a:r>
            <a:endParaRPr lang="en-US" dirty="0" smtClean="0"/>
          </a:p>
          <a:p>
            <a:pPr marL="171450" indent="-171450">
              <a:buFontTx/>
              <a:buChar char="-"/>
            </a:pPr>
            <a:r>
              <a:rPr lang="en-US" dirty="0" smtClean="0"/>
              <a:t>Mind you, the cost</a:t>
            </a:r>
            <a:r>
              <a:rPr lang="en-US" baseline="0" dirty="0" smtClean="0"/>
              <a:t> can range anywhere from hundreds to thousands of dollars. </a:t>
            </a:r>
            <a:endParaRPr lang="en-US" dirty="0"/>
          </a:p>
        </p:txBody>
      </p:sp>
      <p:sp>
        <p:nvSpPr>
          <p:cNvPr id="4" name="Slide Number Placeholder 3"/>
          <p:cNvSpPr>
            <a:spLocks noGrp="1"/>
          </p:cNvSpPr>
          <p:nvPr>
            <p:ph type="sldNum" sz="quarter" idx="5"/>
          </p:nvPr>
        </p:nvSpPr>
        <p:spPr/>
        <p:txBody>
          <a:bodyPr/>
          <a:lstStyle/>
          <a:p>
            <a:fld id="{EFA7C4CC-A264-4451-863E-13E12BD7C238}" type="slidenum">
              <a:rPr lang="en-US" smtClean="0"/>
              <a:t>9</a:t>
            </a:fld>
            <a:endParaRPr lang="en-US"/>
          </a:p>
        </p:txBody>
      </p:sp>
    </p:spTree>
    <p:extLst>
      <p:ext uri="{BB962C8B-B14F-4D97-AF65-F5344CB8AC3E}">
        <p14:creationId xmlns:p14="http://schemas.microsoft.com/office/powerpoint/2010/main" val="25788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152BD-F151-4EF9-AFC0-738CCE061B03}"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55BF8-DDB1-4A8E-BC64-3EBD0492DC8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08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152BD-F151-4EF9-AFC0-738CCE061B03}"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55BF8-DDB1-4A8E-BC64-3EBD0492DC86}" type="slidenum">
              <a:rPr lang="en-US" smtClean="0"/>
              <a:t>‹#›</a:t>
            </a:fld>
            <a:endParaRPr lang="en-US"/>
          </a:p>
        </p:txBody>
      </p:sp>
    </p:spTree>
    <p:extLst>
      <p:ext uri="{BB962C8B-B14F-4D97-AF65-F5344CB8AC3E}">
        <p14:creationId xmlns:p14="http://schemas.microsoft.com/office/powerpoint/2010/main" val="113156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152BD-F151-4EF9-AFC0-738CCE061B03}"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55BF8-DDB1-4A8E-BC64-3EBD0492DC86}" type="slidenum">
              <a:rPr lang="en-US" smtClean="0"/>
              <a:t>‹#›</a:t>
            </a:fld>
            <a:endParaRPr lang="en-US"/>
          </a:p>
        </p:txBody>
      </p:sp>
    </p:spTree>
    <p:extLst>
      <p:ext uri="{BB962C8B-B14F-4D97-AF65-F5344CB8AC3E}">
        <p14:creationId xmlns:p14="http://schemas.microsoft.com/office/powerpoint/2010/main" val="77298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152BD-F151-4EF9-AFC0-738CCE061B03}"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55BF8-DDB1-4A8E-BC64-3EBD0492DC86}" type="slidenum">
              <a:rPr lang="en-US" smtClean="0"/>
              <a:t>‹#›</a:t>
            </a:fld>
            <a:endParaRPr lang="en-US"/>
          </a:p>
        </p:txBody>
      </p:sp>
    </p:spTree>
    <p:extLst>
      <p:ext uri="{BB962C8B-B14F-4D97-AF65-F5344CB8AC3E}">
        <p14:creationId xmlns:p14="http://schemas.microsoft.com/office/powerpoint/2010/main" val="414106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152BD-F151-4EF9-AFC0-738CCE061B03}"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55BF8-DDB1-4A8E-BC64-3EBD0492DC8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57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152BD-F151-4EF9-AFC0-738CCE061B03}"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55BF8-DDB1-4A8E-BC64-3EBD0492DC86}" type="slidenum">
              <a:rPr lang="en-US" smtClean="0"/>
              <a:t>‹#›</a:t>
            </a:fld>
            <a:endParaRPr lang="en-US"/>
          </a:p>
        </p:txBody>
      </p:sp>
    </p:spTree>
    <p:extLst>
      <p:ext uri="{BB962C8B-B14F-4D97-AF65-F5344CB8AC3E}">
        <p14:creationId xmlns:p14="http://schemas.microsoft.com/office/powerpoint/2010/main" val="2881300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152BD-F151-4EF9-AFC0-738CCE061B03}" type="datetimeFigureOut">
              <a:rPr lang="en-US" smtClean="0"/>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D55BF8-DDB1-4A8E-BC64-3EBD0492DC86}" type="slidenum">
              <a:rPr lang="en-US" smtClean="0"/>
              <a:t>‹#›</a:t>
            </a:fld>
            <a:endParaRPr lang="en-US"/>
          </a:p>
        </p:txBody>
      </p:sp>
    </p:spTree>
    <p:extLst>
      <p:ext uri="{BB962C8B-B14F-4D97-AF65-F5344CB8AC3E}">
        <p14:creationId xmlns:p14="http://schemas.microsoft.com/office/powerpoint/2010/main" val="115627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152BD-F151-4EF9-AFC0-738CCE061B03}"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D55BF8-DDB1-4A8E-BC64-3EBD0492DC86}" type="slidenum">
              <a:rPr lang="en-US" smtClean="0"/>
              <a:t>‹#›</a:t>
            </a:fld>
            <a:endParaRPr lang="en-US"/>
          </a:p>
        </p:txBody>
      </p:sp>
    </p:spTree>
    <p:extLst>
      <p:ext uri="{BB962C8B-B14F-4D97-AF65-F5344CB8AC3E}">
        <p14:creationId xmlns:p14="http://schemas.microsoft.com/office/powerpoint/2010/main" val="158767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7152BD-F151-4EF9-AFC0-738CCE061B03}" type="datetimeFigureOut">
              <a:rPr lang="en-US" smtClean="0"/>
              <a:t>3/23/2020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9D55BF8-DDB1-4A8E-BC64-3EBD0492DC86}" type="slidenum">
              <a:rPr lang="en-US" smtClean="0"/>
              <a:t>‹#›</a:t>
            </a:fld>
            <a:endParaRPr lang="en-US"/>
          </a:p>
        </p:txBody>
      </p:sp>
    </p:spTree>
    <p:extLst>
      <p:ext uri="{BB962C8B-B14F-4D97-AF65-F5344CB8AC3E}">
        <p14:creationId xmlns:p14="http://schemas.microsoft.com/office/powerpoint/2010/main" val="278186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B7152BD-F151-4EF9-AFC0-738CCE061B03}" type="datetimeFigureOut">
              <a:rPr lang="en-US" smtClean="0"/>
              <a:t>3/23/2020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9D55BF8-DDB1-4A8E-BC64-3EBD0492DC86}" type="slidenum">
              <a:rPr lang="en-US" smtClean="0"/>
              <a:t>‹#›</a:t>
            </a:fld>
            <a:endParaRPr lang="en-US"/>
          </a:p>
        </p:txBody>
      </p:sp>
    </p:spTree>
    <p:extLst>
      <p:ext uri="{BB962C8B-B14F-4D97-AF65-F5344CB8AC3E}">
        <p14:creationId xmlns:p14="http://schemas.microsoft.com/office/powerpoint/2010/main" val="260546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B7152BD-F151-4EF9-AFC0-738CCE061B03}"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55BF8-DDB1-4A8E-BC64-3EBD0492DC86}" type="slidenum">
              <a:rPr lang="en-US" smtClean="0"/>
              <a:t>‹#›</a:t>
            </a:fld>
            <a:endParaRPr lang="en-US"/>
          </a:p>
        </p:txBody>
      </p:sp>
    </p:spTree>
    <p:extLst>
      <p:ext uri="{BB962C8B-B14F-4D97-AF65-F5344CB8AC3E}">
        <p14:creationId xmlns:p14="http://schemas.microsoft.com/office/powerpoint/2010/main" val="19212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B7152BD-F151-4EF9-AFC0-738CCE061B03}" type="datetimeFigureOut">
              <a:rPr lang="en-US" smtClean="0"/>
              <a:t>3/23/2020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9D55BF8-DDB1-4A8E-BC64-3EBD0492DC86}"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6336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omomukuyo@mednet.ucl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ublic.era.nih.gov/commons/public/login.do?TARGET=https://public.era.nih.gov/comm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nihms.nih.gov/" TargetMode="External"/><Relationship Id="rId4" Type="http://schemas.openxmlformats.org/officeDocument/2006/relationships/hyperlink" Target="https://www.ncbi.nlm.nih.gov/myncb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hms.nih.gov/db/sub.cgi?page=stepbyste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aomomukuyo@mednet.ucla.edu" TargetMode="External"/><Relationship Id="rId4" Type="http://schemas.openxmlformats.org/officeDocument/2006/relationships/hyperlink" Target="mailto:bethanymyers@library.ucla.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ncbi.nlm.nih.gov/myncbi/"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hyperlink" Target="https://www.ncbi.nlm.nih.gov/myncbi/"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hyperlink" Target="http://www.ncbi.nlm.nih.gov/pm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AOMOMUKUYO@mednet.ucla.edu"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scholarship.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hyperlink" Target="https://osc.universityofcalifornia.edu/open-access-at-uc/open-access-policy/publisher-communication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mailto:bethanymyers@library.ucla.ed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ublicaccess.nih.gov/submit_process_journal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ublicaccess.nih.gov/select_deposit_publishers.htm#b"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NIH Public Access Policy Training</a:t>
            </a:r>
          </a:p>
        </p:txBody>
      </p:sp>
      <p:sp>
        <p:nvSpPr>
          <p:cNvPr id="3" name="Subtitle 2"/>
          <p:cNvSpPr>
            <a:spLocks noGrp="1"/>
          </p:cNvSpPr>
          <p:nvPr>
            <p:ph type="subTitle" idx="1"/>
          </p:nvPr>
        </p:nvSpPr>
        <p:spPr/>
        <p:txBody>
          <a:bodyPr>
            <a:normAutofit fontScale="47500" lnSpcReduction="20000"/>
          </a:bodyPr>
          <a:lstStyle/>
          <a:p>
            <a:r>
              <a:rPr lang="en-US" dirty="0"/>
              <a:t>Adenike Omomukuyo</a:t>
            </a:r>
          </a:p>
          <a:p>
            <a:r>
              <a:rPr lang="en-US" dirty="0"/>
              <a:t>CHIPTS CORE Coordinator</a:t>
            </a:r>
          </a:p>
          <a:p>
            <a:r>
              <a:rPr lang="en-US" dirty="0">
                <a:hlinkClick r:id="rId3"/>
              </a:rPr>
              <a:t>Aomomukuyo@mednet.ucla.edu</a:t>
            </a:r>
            <a:endParaRPr lang="en-US" dirty="0"/>
          </a:p>
          <a:p>
            <a:r>
              <a:rPr lang="en-US" dirty="0"/>
              <a:t>10880 Wilshire BLVD., SUITE 1800</a:t>
            </a:r>
          </a:p>
        </p:txBody>
      </p:sp>
    </p:spTree>
    <p:extLst>
      <p:ext uri="{BB962C8B-B14F-4D97-AF65-F5344CB8AC3E}">
        <p14:creationId xmlns:p14="http://schemas.microsoft.com/office/powerpoint/2010/main" val="3256542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C: Author does it all</a:t>
            </a:r>
          </a:p>
        </p:txBody>
      </p:sp>
      <p:sp>
        <p:nvSpPr>
          <p:cNvPr id="3" name="Content Placeholder 2"/>
          <p:cNvSpPr>
            <a:spLocks noGrp="1"/>
          </p:cNvSpPr>
          <p:nvPr>
            <p:ph idx="1"/>
          </p:nvPr>
        </p:nvSpPr>
        <p:spPr/>
        <p:txBody>
          <a:bodyPr>
            <a:normAutofit/>
          </a:bodyPr>
          <a:lstStyle/>
          <a:p>
            <a:r>
              <a:rPr lang="en-US" dirty="0"/>
              <a:t>If you did not pay an open access fee/article processing charge to publish your article, chances are this is you</a:t>
            </a:r>
          </a:p>
          <a:p>
            <a:r>
              <a:rPr lang="en-US" dirty="0"/>
              <a:t>Gather some things:</a:t>
            </a:r>
          </a:p>
          <a:p>
            <a:pPr lvl="1"/>
            <a:r>
              <a:rPr lang="en-US" dirty="0"/>
              <a:t>Your </a:t>
            </a:r>
            <a:r>
              <a:rPr lang="en-US" dirty="0">
                <a:hlinkClick r:id="rId3"/>
              </a:rPr>
              <a:t>eRA Commons</a:t>
            </a:r>
            <a:r>
              <a:rPr lang="en-US" dirty="0"/>
              <a:t> username and password (they make you change passwords often so you may have to reset) OR your </a:t>
            </a:r>
            <a:r>
              <a:rPr lang="en-US" dirty="0">
                <a:hlinkClick r:id="rId4"/>
              </a:rPr>
              <a:t>NCBI</a:t>
            </a:r>
            <a:r>
              <a:rPr lang="en-US" dirty="0"/>
              <a:t> username and password</a:t>
            </a:r>
          </a:p>
          <a:p>
            <a:pPr lvl="1"/>
            <a:r>
              <a:rPr lang="en-US" dirty="0"/>
              <a:t>The </a:t>
            </a:r>
            <a:r>
              <a:rPr lang="en-US" dirty="0">
                <a:solidFill>
                  <a:srgbClr val="FF0000"/>
                </a:solidFill>
              </a:rPr>
              <a:t>final author version of your manuscript</a:t>
            </a:r>
          </a:p>
          <a:p>
            <a:pPr lvl="2"/>
            <a:r>
              <a:rPr lang="en-US" dirty="0"/>
              <a:t>NOT the published PDF</a:t>
            </a:r>
          </a:p>
          <a:p>
            <a:pPr lvl="2"/>
            <a:r>
              <a:rPr lang="en-US" dirty="0"/>
              <a:t>This is probably your last Word file before you sent it off to journal for the final time</a:t>
            </a:r>
          </a:p>
          <a:p>
            <a:pPr lvl="1"/>
            <a:r>
              <a:rPr lang="en-US" dirty="0"/>
              <a:t>Don’t forget any supplemental files/tables/figures/etc.</a:t>
            </a:r>
          </a:p>
          <a:p>
            <a:r>
              <a:rPr lang="en-US" dirty="0"/>
              <a:t>Go to the NIH Manuscript Submission System</a:t>
            </a:r>
          </a:p>
          <a:p>
            <a:pPr lvl="1"/>
            <a:r>
              <a:rPr lang="en-US" dirty="0">
                <a:hlinkClick r:id="rId5"/>
              </a:rPr>
              <a:t>https://www.nihms.nih.gov</a:t>
            </a:r>
            <a:endParaRPr lang="en-US" dirty="0"/>
          </a:p>
          <a:p>
            <a:pPr lvl="1"/>
            <a:endParaRPr lang="en-US" dirty="0"/>
          </a:p>
        </p:txBody>
      </p:sp>
    </p:spTree>
    <p:extLst>
      <p:ext uri="{BB962C8B-B14F-4D97-AF65-F5344CB8AC3E}">
        <p14:creationId xmlns:p14="http://schemas.microsoft.com/office/powerpoint/2010/main" val="3979989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E4782-E2CA-4327-9C51-1B1D8A3BEFB2}"/>
              </a:ext>
            </a:extLst>
          </p:cNvPr>
          <p:cNvPicPr/>
          <p:nvPr/>
        </p:nvPicPr>
        <p:blipFill rotWithShape="1">
          <a:blip r:embed="rId3"/>
          <a:srcRect l="15489" t="10547" r="19903" b="28988"/>
          <a:stretch/>
        </p:blipFill>
        <p:spPr bwMode="auto">
          <a:xfrm>
            <a:off x="139485" y="650930"/>
            <a:ext cx="8865030" cy="494395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492590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E7FDD3-12EE-4961-8FF4-95201C1D54CD}"/>
              </a:ext>
            </a:extLst>
          </p:cNvPr>
          <p:cNvPicPr>
            <a:picLocks noChangeAspect="1"/>
          </p:cNvPicPr>
          <p:nvPr/>
        </p:nvPicPr>
        <p:blipFill>
          <a:blip r:embed="rId3"/>
          <a:stretch>
            <a:fillRect/>
          </a:stretch>
        </p:blipFill>
        <p:spPr>
          <a:xfrm>
            <a:off x="259940" y="568433"/>
            <a:ext cx="8684768" cy="4882798"/>
          </a:xfrm>
          <a:prstGeom prst="rect">
            <a:avLst/>
          </a:prstGeom>
        </p:spPr>
      </p:pic>
    </p:spTree>
    <p:extLst>
      <p:ext uri="{BB962C8B-B14F-4D97-AF65-F5344CB8AC3E}">
        <p14:creationId xmlns:p14="http://schemas.microsoft.com/office/powerpoint/2010/main" val="2108411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D8A9BF-CD99-4127-B0F2-30A7070F253A}"/>
              </a:ext>
            </a:extLst>
          </p:cNvPr>
          <p:cNvPicPr>
            <a:picLocks noChangeAspect="1"/>
          </p:cNvPicPr>
          <p:nvPr/>
        </p:nvPicPr>
        <p:blipFill>
          <a:blip r:embed="rId2"/>
          <a:stretch>
            <a:fillRect/>
          </a:stretch>
        </p:blipFill>
        <p:spPr>
          <a:xfrm>
            <a:off x="482600" y="868293"/>
            <a:ext cx="8178799" cy="4600573"/>
          </a:xfrm>
          <a:prstGeom prst="rect">
            <a:avLst/>
          </a:prstGeom>
        </p:spPr>
      </p:pic>
      <p:sp>
        <p:nvSpPr>
          <p:cNvPr id="5" name="Left Arrow Callout 4"/>
          <p:cNvSpPr/>
          <p:nvPr/>
        </p:nvSpPr>
        <p:spPr>
          <a:xfrm>
            <a:off x="5267539" y="2554181"/>
            <a:ext cx="1762545" cy="1228796"/>
          </a:xfrm>
          <a:prstGeom prst="left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Aft>
                <a:spcPts val="600"/>
              </a:spcAft>
            </a:pPr>
            <a:r>
              <a:rPr lang="en-US" sz="1400" dirty="0"/>
              <a:t>Click here if you have an eRA Commons login</a:t>
            </a:r>
          </a:p>
        </p:txBody>
      </p:sp>
    </p:spTree>
    <p:extLst>
      <p:ext uri="{BB962C8B-B14F-4D97-AF65-F5344CB8AC3E}">
        <p14:creationId xmlns:p14="http://schemas.microsoft.com/office/powerpoint/2010/main" val="3647015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FB71F3-0672-448A-A626-58A3E9B326E1}"/>
              </a:ext>
            </a:extLst>
          </p:cNvPr>
          <p:cNvPicPr>
            <a:picLocks noChangeAspect="1"/>
          </p:cNvPicPr>
          <p:nvPr/>
        </p:nvPicPr>
        <p:blipFill>
          <a:blip r:embed="rId2"/>
          <a:stretch>
            <a:fillRect/>
          </a:stretch>
        </p:blipFill>
        <p:spPr>
          <a:xfrm>
            <a:off x="482600" y="1128713"/>
            <a:ext cx="8178799" cy="4600573"/>
          </a:xfrm>
          <a:prstGeom prst="rect">
            <a:avLst/>
          </a:prstGeom>
        </p:spPr>
      </p:pic>
      <p:sp>
        <p:nvSpPr>
          <p:cNvPr id="8" name="Up Arrow Callout 7"/>
          <p:cNvSpPr/>
          <p:nvPr/>
        </p:nvSpPr>
        <p:spPr>
          <a:xfrm>
            <a:off x="3301870" y="4857584"/>
            <a:ext cx="2283843" cy="1157017"/>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Aft>
                <a:spcPts val="600"/>
              </a:spcAft>
            </a:pPr>
            <a:r>
              <a:rPr lang="en-US" sz="1400" dirty="0"/>
              <a:t>Scroll down and click here if you don’t have an eRA Commons login</a:t>
            </a:r>
          </a:p>
        </p:txBody>
      </p:sp>
    </p:spTree>
    <p:extLst>
      <p:ext uri="{BB962C8B-B14F-4D97-AF65-F5344CB8AC3E}">
        <p14:creationId xmlns:p14="http://schemas.microsoft.com/office/powerpoint/2010/main" val="398537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 logged into NIHMS, now what?</a:t>
            </a:r>
          </a:p>
        </p:txBody>
      </p:sp>
      <p:sp>
        <p:nvSpPr>
          <p:cNvPr id="3" name="Content Placeholder 2"/>
          <p:cNvSpPr>
            <a:spLocks noGrp="1"/>
          </p:cNvSpPr>
          <p:nvPr>
            <p:ph idx="1"/>
          </p:nvPr>
        </p:nvSpPr>
        <p:spPr/>
        <p:txBody>
          <a:bodyPr/>
          <a:lstStyle/>
          <a:p>
            <a:r>
              <a:rPr lang="en-US" dirty="0"/>
              <a:t>Follow the steps the upload your manuscript file</a:t>
            </a:r>
          </a:p>
          <a:p>
            <a:pPr lvl="1"/>
            <a:r>
              <a:rPr lang="en-US" dirty="0"/>
              <a:t>There are </a:t>
            </a:r>
            <a:r>
              <a:rPr lang="en-US" dirty="0">
                <a:hlinkClick r:id="rId3"/>
              </a:rPr>
              <a:t>helpful tutorials </a:t>
            </a:r>
            <a:r>
              <a:rPr lang="en-US" dirty="0"/>
              <a:t>on the site</a:t>
            </a:r>
          </a:p>
          <a:p>
            <a:pPr lvl="1"/>
            <a:r>
              <a:rPr lang="en-US" dirty="0"/>
              <a:t>Or call/email me or Bethany Meyers from the </a:t>
            </a:r>
            <a:r>
              <a:rPr lang="en-US" dirty="0" smtClean="0"/>
              <a:t>Biomedical Research </a:t>
            </a:r>
            <a:r>
              <a:rPr lang="en-US" dirty="0"/>
              <a:t>Library if you need </a:t>
            </a:r>
            <a:r>
              <a:rPr lang="en-US" dirty="0" smtClean="0"/>
              <a:t>help.</a:t>
            </a:r>
            <a:endParaRPr lang="en-US" dirty="0"/>
          </a:p>
          <a:p>
            <a:pPr lvl="2"/>
            <a:r>
              <a:rPr lang="en-US" dirty="0">
                <a:hlinkClick r:id="rId4"/>
              </a:rPr>
              <a:t>bethanymyers@library.ucla.edu</a:t>
            </a:r>
            <a:endParaRPr lang="en-US" dirty="0"/>
          </a:p>
          <a:p>
            <a:pPr lvl="2"/>
            <a:r>
              <a:rPr lang="en-US" dirty="0" smtClean="0">
                <a:hlinkClick r:id="rId5"/>
              </a:rPr>
              <a:t>aomomukuyo@mednet.ucla.edu</a:t>
            </a:r>
            <a:endParaRPr lang="en-US" dirty="0"/>
          </a:p>
        </p:txBody>
      </p:sp>
    </p:spTree>
    <p:extLst>
      <p:ext uri="{BB962C8B-B14F-4D97-AF65-F5344CB8AC3E}">
        <p14:creationId xmlns:p14="http://schemas.microsoft.com/office/powerpoint/2010/main" val="2448377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to NIHMS</a:t>
            </a:r>
          </a:p>
        </p:txBody>
      </p:sp>
      <p:pic>
        <p:nvPicPr>
          <p:cNvPr id="6" name="Picture 5">
            <a:extLst>
              <a:ext uri="{FF2B5EF4-FFF2-40B4-BE49-F238E27FC236}">
                <a16:creationId xmlns:a16="http://schemas.microsoft.com/office/drawing/2014/main" id="{C8ABE984-5E70-416A-9E8F-CAFF4528FA74}"/>
              </a:ext>
            </a:extLst>
          </p:cNvPr>
          <p:cNvPicPr/>
          <p:nvPr/>
        </p:nvPicPr>
        <p:blipFill rotWithShape="1">
          <a:blip r:embed="rId3"/>
          <a:srcRect l="18429" t="570" r="17629" b="41847"/>
          <a:stretch/>
        </p:blipFill>
        <p:spPr bwMode="auto">
          <a:xfrm>
            <a:off x="822959" y="1863969"/>
            <a:ext cx="7676271" cy="3950677"/>
          </a:xfrm>
          <a:prstGeom prst="rect">
            <a:avLst/>
          </a:prstGeom>
          <a:ln>
            <a:noFill/>
          </a:ln>
          <a:extLst>
            <a:ext uri="{53640926-AAD7-44D8-BBD7-CCE9431645EC}">
              <a14:shadowObscured xmlns:a14="http://schemas.microsoft.com/office/drawing/2010/main"/>
            </a:ext>
          </a:extLst>
        </p:spPr>
      </p:pic>
      <p:sp>
        <p:nvSpPr>
          <p:cNvPr id="5" name="Oval 4"/>
          <p:cNvSpPr/>
          <p:nvPr/>
        </p:nvSpPr>
        <p:spPr>
          <a:xfrm>
            <a:off x="5614255" y="2886021"/>
            <a:ext cx="2884975" cy="76775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99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to NIHMS</a:t>
            </a:r>
          </a:p>
        </p:txBody>
      </p:sp>
      <p:pic>
        <p:nvPicPr>
          <p:cNvPr id="6" name="Picture 5">
            <a:extLst>
              <a:ext uri="{FF2B5EF4-FFF2-40B4-BE49-F238E27FC236}">
                <a16:creationId xmlns:a16="http://schemas.microsoft.com/office/drawing/2014/main" id="{64FDBF26-0514-4477-8058-2159402391F2}"/>
              </a:ext>
            </a:extLst>
          </p:cNvPr>
          <p:cNvPicPr/>
          <p:nvPr/>
        </p:nvPicPr>
        <p:blipFill rotWithShape="1">
          <a:blip r:embed="rId3"/>
          <a:srcRect l="19713" t="-285" r="21473" b="25313"/>
          <a:stretch/>
        </p:blipFill>
        <p:spPr bwMode="auto">
          <a:xfrm>
            <a:off x="1242646" y="1852246"/>
            <a:ext cx="6658708" cy="4396154"/>
          </a:xfrm>
          <a:prstGeom prst="rect">
            <a:avLst/>
          </a:prstGeom>
          <a:ln>
            <a:noFill/>
          </a:ln>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CF8890DC-BD12-48FE-ABFD-CC12C7CD0189}"/>
              </a:ext>
            </a:extLst>
          </p:cNvPr>
          <p:cNvSpPr/>
          <p:nvPr/>
        </p:nvSpPr>
        <p:spPr>
          <a:xfrm>
            <a:off x="928555" y="3653509"/>
            <a:ext cx="2553420" cy="3968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2507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to NIHMS</a:t>
            </a:r>
          </a:p>
        </p:txBody>
      </p:sp>
      <p:pic>
        <p:nvPicPr>
          <p:cNvPr id="5" name="Picture 4">
            <a:extLst>
              <a:ext uri="{FF2B5EF4-FFF2-40B4-BE49-F238E27FC236}">
                <a16:creationId xmlns:a16="http://schemas.microsoft.com/office/drawing/2014/main" id="{B0B12B69-44AE-4234-B1F1-34CAF9E4F4A6}"/>
              </a:ext>
            </a:extLst>
          </p:cNvPr>
          <p:cNvPicPr/>
          <p:nvPr/>
        </p:nvPicPr>
        <p:blipFill rotWithShape="1">
          <a:blip r:embed="rId3"/>
          <a:srcRect l="20673" t="-285" r="20670" b="40900"/>
          <a:stretch/>
        </p:blipFill>
        <p:spPr bwMode="auto">
          <a:xfrm>
            <a:off x="652389" y="1866316"/>
            <a:ext cx="7839222" cy="4182792"/>
          </a:xfrm>
          <a:prstGeom prst="rect">
            <a:avLst/>
          </a:prstGeom>
          <a:ln>
            <a:noFill/>
          </a:ln>
          <a:extLst>
            <a:ext uri="{53640926-AAD7-44D8-BBD7-CCE9431645EC}">
              <a14:shadowObscured xmlns:a14="http://schemas.microsoft.com/office/drawing/2010/main"/>
            </a:ext>
          </a:extLst>
        </p:spPr>
      </p:pic>
      <p:sp>
        <p:nvSpPr>
          <p:cNvPr id="7" name="Arrow: Right 6">
            <a:extLst>
              <a:ext uri="{FF2B5EF4-FFF2-40B4-BE49-F238E27FC236}">
                <a16:creationId xmlns:a16="http://schemas.microsoft.com/office/drawing/2014/main" id="{8A80BD64-3401-4916-9EFC-1863C7F052F4}"/>
              </a:ext>
            </a:extLst>
          </p:cNvPr>
          <p:cNvSpPr/>
          <p:nvPr/>
        </p:nvSpPr>
        <p:spPr>
          <a:xfrm rot="10800000">
            <a:off x="7608276" y="3863927"/>
            <a:ext cx="1148862" cy="8088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276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to NIHMS</a:t>
            </a:r>
          </a:p>
        </p:txBody>
      </p:sp>
      <p:pic>
        <p:nvPicPr>
          <p:cNvPr id="6" name="Picture 5">
            <a:extLst>
              <a:ext uri="{FF2B5EF4-FFF2-40B4-BE49-F238E27FC236}">
                <a16:creationId xmlns:a16="http://schemas.microsoft.com/office/drawing/2014/main" id="{D4D1AD76-0586-4ADF-AE80-EFB3B0F1AB13}"/>
              </a:ext>
            </a:extLst>
          </p:cNvPr>
          <p:cNvPicPr/>
          <p:nvPr/>
        </p:nvPicPr>
        <p:blipFill rotWithShape="1">
          <a:blip r:embed="rId3"/>
          <a:srcRect l="19712" t="19099" r="20994" b="11915"/>
          <a:stretch/>
        </p:blipFill>
        <p:spPr bwMode="auto">
          <a:xfrm>
            <a:off x="800100" y="1896403"/>
            <a:ext cx="7543800" cy="4307840"/>
          </a:xfrm>
          <a:prstGeom prst="rect">
            <a:avLst/>
          </a:prstGeom>
          <a:ln>
            <a:noFill/>
          </a:ln>
          <a:extLst>
            <a:ext uri="{53640926-AAD7-44D8-BBD7-CCE9431645EC}">
              <a14:shadowObscured xmlns:a14="http://schemas.microsoft.com/office/drawing/2010/main"/>
            </a:ext>
          </a:extLst>
        </p:spPr>
      </p:pic>
      <p:sp>
        <p:nvSpPr>
          <p:cNvPr id="8" name="Oval 7">
            <a:extLst>
              <a:ext uri="{FF2B5EF4-FFF2-40B4-BE49-F238E27FC236}">
                <a16:creationId xmlns:a16="http://schemas.microsoft.com/office/drawing/2014/main" id="{4A077013-291B-4F06-85B3-28A94A8424AB}"/>
              </a:ext>
            </a:extLst>
          </p:cNvPr>
          <p:cNvSpPr/>
          <p:nvPr/>
        </p:nvSpPr>
        <p:spPr>
          <a:xfrm>
            <a:off x="6368063" y="5013386"/>
            <a:ext cx="2553420" cy="3968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2870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NIH Public Access Policy?</a:t>
            </a:r>
          </a:p>
        </p:txBody>
      </p:sp>
      <p:sp>
        <p:nvSpPr>
          <p:cNvPr id="3" name="Content Placeholder 2"/>
          <p:cNvSpPr>
            <a:spLocks noGrp="1"/>
          </p:cNvSpPr>
          <p:nvPr>
            <p:ph idx="1"/>
          </p:nvPr>
        </p:nvSpPr>
        <p:spPr/>
        <p:txBody>
          <a:bodyPr>
            <a:normAutofit/>
          </a:bodyPr>
          <a:lstStyle/>
          <a:p>
            <a:r>
              <a:rPr lang="en-US" dirty="0"/>
              <a:t>The NIH Public Access Policy ensures the public has access to the published results of NIH funded research to help advance science and human health. The Policy has three aims:</a:t>
            </a:r>
          </a:p>
          <a:p>
            <a:pPr lvl="1"/>
            <a:r>
              <a:rPr lang="en-US" b="1" dirty="0"/>
              <a:t>ARCHIVE</a:t>
            </a:r>
            <a:r>
              <a:rPr lang="en-US" dirty="0"/>
              <a:t>. A central collection of NIH-funded research publications preserves vital published research findings for years to come.</a:t>
            </a:r>
          </a:p>
          <a:p>
            <a:pPr lvl="1"/>
            <a:r>
              <a:rPr lang="en-US" b="1" dirty="0"/>
              <a:t>ADVANCE</a:t>
            </a:r>
            <a:r>
              <a:rPr lang="en-US" dirty="0"/>
              <a:t>. The archive is an information resource for scientists to research publications and for NIH to manage better its entire research investment.</a:t>
            </a:r>
          </a:p>
          <a:p>
            <a:pPr lvl="1"/>
            <a:r>
              <a:rPr lang="en-US" b="1" dirty="0"/>
              <a:t>ACCESS</a:t>
            </a:r>
            <a:r>
              <a:rPr lang="en-US" dirty="0"/>
              <a:t>. The archive makes available to the public research publications resulting from NIH-funded research.</a:t>
            </a:r>
          </a:p>
        </p:txBody>
      </p:sp>
    </p:spTree>
    <p:extLst>
      <p:ext uri="{BB962C8B-B14F-4D97-AF65-F5344CB8AC3E}">
        <p14:creationId xmlns:p14="http://schemas.microsoft.com/office/powerpoint/2010/main" val="2024656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to NIHMS</a:t>
            </a:r>
          </a:p>
        </p:txBody>
      </p:sp>
      <p:pic>
        <p:nvPicPr>
          <p:cNvPr id="4" name="Picture 3">
            <a:extLst>
              <a:ext uri="{FF2B5EF4-FFF2-40B4-BE49-F238E27FC236}">
                <a16:creationId xmlns:a16="http://schemas.microsoft.com/office/drawing/2014/main" id="{BFFAA0DA-C780-4B5D-92A7-0E89B8D4CACF}"/>
              </a:ext>
            </a:extLst>
          </p:cNvPr>
          <p:cNvPicPr>
            <a:picLocks noChangeAspect="1"/>
          </p:cNvPicPr>
          <p:nvPr/>
        </p:nvPicPr>
        <p:blipFill rotWithShape="1">
          <a:blip r:embed="rId3"/>
          <a:srcRect l="19872" t="17095" r="21154" b="29363"/>
          <a:stretch/>
        </p:blipFill>
        <p:spPr>
          <a:xfrm>
            <a:off x="487140" y="1844614"/>
            <a:ext cx="8215440" cy="4193444"/>
          </a:xfrm>
          <a:prstGeom prst="rect">
            <a:avLst/>
          </a:prstGeom>
        </p:spPr>
      </p:pic>
      <p:sp>
        <p:nvSpPr>
          <p:cNvPr id="5" name="Oval 4">
            <a:extLst>
              <a:ext uri="{FF2B5EF4-FFF2-40B4-BE49-F238E27FC236}">
                <a16:creationId xmlns:a16="http://schemas.microsoft.com/office/drawing/2014/main" id="{31EAA516-CBC2-423A-8589-CF1ED538EB04}"/>
              </a:ext>
            </a:extLst>
          </p:cNvPr>
          <p:cNvSpPr/>
          <p:nvPr/>
        </p:nvSpPr>
        <p:spPr>
          <a:xfrm>
            <a:off x="166556" y="4040371"/>
            <a:ext cx="2553420" cy="3968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5928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to NIHMS</a:t>
            </a:r>
          </a:p>
        </p:txBody>
      </p:sp>
      <p:pic>
        <p:nvPicPr>
          <p:cNvPr id="3" name="Picture 2">
            <a:extLst>
              <a:ext uri="{FF2B5EF4-FFF2-40B4-BE49-F238E27FC236}">
                <a16:creationId xmlns:a16="http://schemas.microsoft.com/office/drawing/2014/main" id="{97847149-584B-4AB3-AB60-EFCCED338CC4}"/>
              </a:ext>
            </a:extLst>
          </p:cNvPr>
          <p:cNvPicPr>
            <a:picLocks noChangeAspect="1"/>
          </p:cNvPicPr>
          <p:nvPr/>
        </p:nvPicPr>
        <p:blipFill rotWithShape="1">
          <a:blip r:embed="rId3"/>
          <a:srcRect l="21282" t="9067" r="21282" b="9753"/>
          <a:stretch/>
        </p:blipFill>
        <p:spPr>
          <a:xfrm>
            <a:off x="1184031" y="1848356"/>
            <a:ext cx="6799384" cy="4723040"/>
          </a:xfrm>
          <a:prstGeom prst="rect">
            <a:avLst/>
          </a:prstGeom>
        </p:spPr>
      </p:pic>
      <p:sp>
        <p:nvSpPr>
          <p:cNvPr id="6" name="Oval 5">
            <a:extLst>
              <a:ext uri="{FF2B5EF4-FFF2-40B4-BE49-F238E27FC236}">
                <a16:creationId xmlns:a16="http://schemas.microsoft.com/office/drawing/2014/main" id="{72531919-1ED4-4E87-A13D-AD0E15107559}"/>
              </a:ext>
            </a:extLst>
          </p:cNvPr>
          <p:cNvSpPr/>
          <p:nvPr/>
        </p:nvSpPr>
        <p:spPr>
          <a:xfrm>
            <a:off x="6252956" y="6174582"/>
            <a:ext cx="2553420" cy="3968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7900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to NIHMS</a:t>
            </a:r>
          </a:p>
        </p:txBody>
      </p:sp>
      <p:pic>
        <p:nvPicPr>
          <p:cNvPr id="5" name="Picture 4">
            <a:extLst>
              <a:ext uri="{FF2B5EF4-FFF2-40B4-BE49-F238E27FC236}">
                <a16:creationId xmlns:a16="http://schemas.microsoft.com/office/drawing/2014/main" id="{E18D2E41-86C9-4C89-AB58-44DBAD38D5AD}"/>
              </a:ext>
            </a:extLst>
          </p:cNvPr>
          <p:cNvPicPr/>
          <p:nvPr/>
        </p:nvPicPr>
        <p:blipFill rotWithShape="1">
          <a:blip r:embed="rId3"/>
          <a:srcRect l="19071" t="17196" r="20673"/>
          <a:stretch/>
        </p:blipFill>
        <p:spPr bwMode="auto">
          <a:xfrm>
            <a:off x="914399" y="1840522"/>
            <a:ext cx="7315202" cy="4220308"/>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3700C3F2-6323-48C2-8905-FD77B1D2C1FC}"/>
              </a:ext>
            </a:extLst>
          </p:cNvPr>
          <p:cNvSpPr/>
          <p:nvPr/>
        </p:nvSpPr>
        <p:spPr>
          <a:xfrm>
            <a:off x="6311571" y="5767177"/>
            <a:ext cx="2553420" cy="3968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7EC4A955-511C-480D-8B70-058C4135CF66}"/>
              </a:ext>
            </a:extLst>
          </p:cNvPr>
          <p:cNvSpPr/>
          <p:nvPr/>
        </p:nvSpPr>
        <p:spPr>
          <a:xfrm>
            <a:off x="1968324" y="4409469"/>
            <a:ext cx="2018713" cy="39681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3982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to NIHMS</a:t>
            </a:r>
          </a:p>
        </p:txBody>
      </p:sp>
      <p:pic>
        <p:nvPicPr>
          <p:cNvPr id="3" name="Picture 2">
            <a:extLst>
              <a:ext uri="{FF2B5EF4-FFF2-40B4-BE49-F238E27FC236}">
                <a16:creationId xmlns:a16="http://schemas.microsoft.com/office/drawing/2014/main" id="{02251093-43CC-42A0-850D-670A3E298FD4}"/>
              </a:ext>
            </a:extLst>
          </p:cNvPr>
          <p:cNvPicPr>
            <a:picLocks noChangeAspect="1"/>
          </p:cNvPicPr>
          <p:nvPr/>
        </p:nvPicPr>
        <p:blipFill rotWithShape="1">
          <a:blip r:embed="rId3"/>
          <a:srcRect l="20256" t="6104" r="21154" b="36661"/>
          <a:stretch/>
        </p:blipFill>
        <p:spPr>
          <a:xfrm>
            <a:off x="304800" y="1880584"/>
            <a:ext cx="5025325" cy="2760081"/>
          </a:xfrm>
          <a:prstGeom prst="rect">
            <a:avLst/>
          </a:prstGeom>
        </p:spPr>
      </p:pic>
      <p:pic>
        <p:nvPicPr>
          <p:cNvPr id="5" name="Picture 4">
            <a:extLst>
              <a:ext uri="{FF2B5EF4-FFF2-40B4-BE49-F238E27FC236}">
                <a16:creationId xmlns:a16="http://schemas.microsoft.com/office/drawing/2014/main" id="{50FC6D5F-CF5D-4A90-94FD-2FFC56722B54}"/>
              </a:ext>
            </a:extLst>
          </p:cNvPr>
          <p:cNvPicPr>
            <a:picLocks noChangeAspect="1"/>
          </p:cNvPicPr>
          <p:nvPr/>
        </p:nvPicPr>
        <p:blipFill rotWithShape="1">
          <a:blip r:embed="rId4"/>
          <a:srcRect l="19872" t="21610" r="21154" b="20926"/>
          <a:stretch/>
        </p:blipFill>
        <p:spPr>
          <a:xfrm>
            <a:off x="3403456" y="3163557"/>
            <a:ext cx="5392616" cy="2954215"/>
          </a:xfrm>
          <a:prstGeom prst="rect">
            <a:avLst/>
          </a:prstGeom>
        </p:spPr>
      </p:pic>
      <p:sp>
        <p:nvSpPr>
          <p:cNvPr id="7" name="Oval 6"/>
          <p:cNvSpPr/>
          <p:nvPr/>
        </p:nvSpPr>
        <p:spPr>
          <a:xfrm>
            <a:off x="7620000" y="5627078"/>
            <a:ext cx="1409973" cy="49069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Arrow Callout 5"/>
          <p:cNvSpPr/>
          <p:nvPr/>
        </p:nvSpPr>
        <p:spPr>
          <a:xfrm>
            <a:off x="3046282" y="5539263"/>
            <a:ext cx="2283843" cy="1157017"/>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Check your journal’s policy</a:t>
            </a:r>
          </a:p>
        </p:txBody>
      </p:sp>
    </p:spTree>
    <p:extLst>
      <p:ext uri="{BB962C8B-B14F-4D97-AF65-F5344CB8AC3E}">
        <p14:creationId xmlns:p14="http://schemas.microsoft.com/office/powerpoint/2010/main" val="2771100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to NIHMS</a:t>
            </a:r>
          </a:p>
        </p:txBody>
      </p:sp>
      <p:pic>
        <p:nvPicPr>
          <p:cNvPr id="8" name="Picture 7">
            <a:extLst>
              <a:ext uri="{FF2B5EF4-FFF2-40B4-BE49-F238E27FC236}">
                <a16:creationId xmlns:a16="http://schemas.microsoft.com/office/drawing/2014/main" id="{918ACFB6-8D76-496F-95DD-EF0609195F4F}"/>
              </a:ext>
            </a:extLst>
          </p:cNvPr>
          <p:cNvPicPr/>
          <p:nvPr/>
        </p:nvPicPr>
        <p:blipFill rotWithShape="1">
          <a:blip r:embed="rId3"/>
          <a:srcRect l="20032" t="18528" r="21474" b="15907"/>
          <a:stretch/>
        </p:blipFill>
        <p:spPr bwMode="auto">
          <a:xfrm>
            <a:off x="105509" y="1864701"/>
            <a:ext cx="4654060" cy="3023822"/>
          </a:xfrm>
          <a:prstGeom prst="rect">
            <a:avLst/>
          </a:prstGeom>
          <a:ln>
            <a:noFill/>
          </a:ln>
          <a:extLst>
            <a:ext uri="{53640926-AAD7-44D8-BBD7-CCE9431645EC}">
              <a14:shadowObscured xmlns:a14="http://schemas.microsoft.com/office/drawing/2010/main"/>
            </a:ext>
          </a:extLst>
        </p:spPr>
      </p:pic>
      <p:sp>
        <p:nvSpPr>
          <p:cNvPr id="7" name="Oval 6"/>
          <p:cNvSpPr/>
          <p:nvPr/>
        </p:nvSpPr>
        <p:spPr>
          <a:xfrm>
            <a:off x="0" y="3868614"/>
            <a:ext cx="2555631" cy="43888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7A6493B-B04E-433C-A3C7-B3B178E68ADA}"/>
              </a:ext>
            </a:extLst>
          </p:cNvPr>
          <p:cNvPicPr/>
          <p:nvPr/>
        </p:nvPicPr>
        <p:blipFill rotWithShape="1">
          <a:blip r:embed="rId4"/>
          <a:srcRect l="20193" t="3706" r="21475" b="30445"/>
          <a:stretch/>
        </p:blipFill>
        <p:spPr bwMode="auto">
          <a:xfrm>
            <a:off x="2955679" y="2732209"/>
            <a:ext cx="5883521" cy="3422405"/>
          </a:xfrm>
          <a:prstGeom prst="rect">
            <a:avLst/>
          </a:prstGeom>
          <a:ln>
            <a:noFill/>
          </a:ln>
          <a:extLst>
            <a:ext uri="{53640926-AAD7-44D8-BBD7-CCE9431645EC}">
              <a14:shadowObscured xmlns:a14="http://schemas.microsoft.com/office/drawing/2010/main"/>
            </a:ext>
          </a:extLst>
        </p:spPr>
      </p:pic>
      <p:sp>
        <p:nvSpPr>
          <p:cNvPr id="6" name="Up Arrow Callout 5"/>
          <p:cNvSpPr/>
          <p:nvPr/>
        </p:nvSpPr>
        <p:spPr>
          <a:xfrm>
            <a:off x="3327636" y="5096692"/>
            <a:ext cx="3213841" cy="1573357"/>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This should be the information of the </a:t>
            </a:r>
            <a:r>
              <a:rPr lang="en-US" sz="1400" dirty="0" smtClean="0"/>
              <a:t>reviewer/approval </a:t>
            </a:r>
            <a:r>
              <a:rPr lang="en-US" sz="1400" dirty="0"/>
              <a:t>respondent.</a:t>
            </a:r>
          </a:p>
        </p:txBody>
      </p:sp>
    </p:spTree>
    <p:extLst>
      <p:ext uri="{BB962C8B-B14F-4D97-AF65-F5344CB8AC3E}">
        <p14:creationId xmlns:p14="http://schemas.microsoft.com/office/powerpoint/2010/main" val="1845610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to NIHMS</a:t>
            </a:r>
          </a:p>
        </p:txBody>
      </p:sp>
      <p:pic>
        <p:nvPicPr>
          <p:cNvPr id="10" name="Picture 9">
            <a:extLst>
              <a:ext uri="{FF2B5EF4-FFF2-40B4-BE49-F238E27FC236}">
                <a16:creationId xmlns:a16="http://schemas.microsoft.com/office/drawing/2014/main" id="{4A43C094-852C-4BAA-92EC-1A92F99C1B68}"/>
              </a:ext>
            </a:extLst>
          </p:cNvPr>
          <p:cNvPicPr/>
          <p:nvPr/>
        </p:nvPicPr>
        <p:blipFill rotWithShape="1">
          <a:blip r:embed="rId3"/>
          <a:srcRect l="18751" t="4560" r="21312" b="19613"/>
          <a:stretch/>
        </p:blipFill>
        <p:spPr bwMode="auto">
          <a:xfrm>
            <a:off x="703384" y="1887416"/>
            <a:ext cx="7663376" cy="4243754"/>
          </a:xfrm>
          <a:prstGeom prst="rect">
            <a:avLst/>
          </a:prstGeom>
          <a:ln>
            <a:noFill/>
          </a:ln>
          <a:extLst>
            <a:ext uri="{53640926-AAD7-44D8-BBD7-CCE9431645EC}">
              <a14:shadowObscured xmlns:a14="http://schemas.microsoft.com/office/drawing/2010/main"/>
            </a:ext>
          </a:extLst>
        </p:spPr>
      </p:pic>
      <p:sp>
        <p:nvSpPr>
          <p:cNvPr id="7" name="Oval 6"/>
          <p:cNvSpPr/>
          <p:nvPr/>
        </p:nvSpPr>
        <p:spPr>
          <a:xfrm>
            <a:off x="6740768" y="5692283"/>
            <a:ext cx="2555631" cy="43888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5010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submitted my manuscript, now what</a:t>
            </a:r>
          </a:p>
        </p:txBody>
      </p:sp>
      <p:sp>
        <p:nvSpPr>
          <p:cNvPr id="3" name="Content Placeholder 2"/>
          <p:cNvSpPr>
            <a:spLocks noGrp="1"/>
          </p:cNvSpPr>
          <p:nvPr>
            <p:ph idx="1"/>
          </p:nvPr>
        </p:nvSpPr>
        <p:spPr/>
        <p:txBody>
          <a:bodyPr>
            <a:normAutofit lnSpcReduction="10000"/>
          </a:bodyPr>
          <a:lstStyle/>
          <a:p>
            <a:r>
              <a:rPr lang="en-US" dirty="0"/>
              <a:t>It will take NCBI a period of time to work on your manuscript and convert it to PMC format</a:t>
            </a:r>
          </a:p>
          <a:p>
            <a:r>
              <a:rPr lang="en-US" dirty="0"/>
              <a:t>During this period of time, you must first grant the initial approval of the submitted manuscript. Your submitted manuscript will also receive an interim ID number: the NIHMSID</a:t>
            </a:r>
          </a:p>
          <a:p>
            <a:r>
              <a:rPr lang="en-US" dirty="0"/>
              <a:t>Then you will get an email notifying you that they need your final approval</a:t>
            </a:r>
          </a:p>
          <a:p>
            <a:pPr lvl="1"/>
            <a:r>
              <a:rPr lang="en-US" dirty="0"/>
              <a:t>Click the link in the email </a:t>
            </a:r>
          </a:p>
          <a:p>
            <a:pPr lvl="1"/>
            <a:r>
              <a:rPr lang="en-US" dirty="0"/>
              <a:t>If you lose the email, just log back into NIHMS and you’ll see the manuscript that needs your attention on your dashboard</a:t>
            </a:r>
          </a:p>
          <a:p>
            <a:pPr lvl="1"/>
            <a:r>
              <a:rPr lang="en-US" dirty="0"/>
              <a:t>Double check the converted manuscript to make sure it’s correct</a:t>
            </a:r>
          </a:p>
          <a:p>
            <a:r>
              <a:rPr lang="en-US" dirty="0"/>
              <a:t>You only get a PMCID after you do final approval</a:t>
            </a:r>
          </a:p>
        </p:txBody>
      </p:sp>
    </p:spTree>
    <p:extLst>
      <p:ext uri="{BB962C8B-B14F-4D97-AF65-F5344CB8AC3E}">
        <p14:creationId xmlns:p14="http://schemas.microsoft.com/office/powerpoint/2010/main" val="3637630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 D: Opt-in for file submission only</a:t>
            </a:r>
          </a:p>
        </p:txBody>
      </p:sp>
      <p:sp>
        <p:nvSpPr>
          <p:cNvPr id="3" name="Content Placeholder 2"/>
          <p:cNvSpPr>
            <a:spLocks noGrp="1"/>
          </p:cNvSpPr>
          <p:nvPr>
            <p:ph idx="1"/>
          </p:nvPr>
        </p:nvSpPr>
        <p:spPr>
          <a:xfrm>
            <a:off x="822960" y="1981769"/>
            <a:ext cx="6343650" cy="1330774"/>
          </a:xfrm>
        </p:spPr>
        <p:txBody>
          <a:bodyPr>
            <a:noAutofit/>
          </a:bodyPr>
          <a:lstStyle/>
          <a:p>
            <a:r>
              <a:rPr lang="en-US" sz="1800" dirty="0"/>
              <a:t>Some publishers let you skip the first step of uploading your final author manuscript into NIHMS</a:t>
            </a:r>
          </a:p>
          <a:p>
            <a:r>
              <a:rPr lang="en-US" sz="1800" dirty="0"/>
              <a:t>This is usually an option at the time you’re submitting your manuscript </a:t>
            </a:r>
          </a:p>
          <a:p>
            <a:r>
              <a:rPr lang="en-US" sz="1800" dirty="0"/>
              <a:t>You still have to log into NIHMS to approve the files that the publisher uploads</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95" y="4169793"/>
            <a:ext cx="7654865" cy="1620689"/>
          </a:xfrm>
          <a:prstGeom prst="rect">
            <a:avLst/>
          </a:prstGeom>
        </p:spPr>
      </p:pic>
    </p:spTree>
    <p:extLst>
      <p:ext uri="{BB962C8B-B14F-4D97-AF65-F5344CB8AC3E}">
        <p14:creationId xmlns:p14="http://schemas.microsoft.com/office/powerpoint/2010/main" val="3727321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E4782-E2CA-4327-9C51-1B1D8A3BEFB2}"/>
              </a:ext>
            </a:extLst>
          </p:cNvPr>
          <p:cNvPicPr/>
          <p:nvPr/>
        </p:nvPicPr>
        <p:blipFill rotWithShape="1">
          <a:blip r:embed="rId3"/>
          <a:srcRect l="15489" t="10547" r="19903" b="28988"/>
          <a:stretch/>
        </p:blipFill>
        <p:spPr bwMode="auto">
          <a:xfrm>
            <a:off x="139485" y="650930"/>
            <a:ext cx="8865030" cy="494395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262628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could go wrong?</a:t>
            </a:r>
          </a:p>
        </p:txBody>
      </p:sp>
      <p:sp>
        <p:nvSpPr>
          <p:cNvPr id="3" name="Content Placeholder 2"/>
          <p:cNvSpPr>
            <a:spLocks noGrp="1"/>
          </p:cNvSpPr>
          <p:nvPr>
            <p:ph idx="1"/>
          </p:nvPr>
        </p:nvSpPr>
        <p:spPr/>
        <p:txBody>
          <a:bodyPr>
            <a:normAutofit/>
          </a:bodyPr>
          <a:lstStyle/>
          <a:p>
            <a:r>
              <a:rPr lang="en-US" dirty="0"/>
              <a:t>You may get other messages from NCBI</a:t>
            </a:r>
          </a:p>
          <a:p>
            <a:pPr lvl="1"/>
            <a:r>
              <a:rPr lang="en-US" dirty="0"/>
              <a:t>If you are missing tables/figures, </a:t>
            </a:r>
            <a:r>
              <a:rPr lang="en-US" dirty="0" err="1"/>
              <a:t>etc</a:t>
            </a:r>
            <a:endParaRPr lang="en-US" dirty="0"/>
          </a:p>
          <a:p>
            <a:r>
              <a:rPr lang="en-US" dirty="0"/>
              <a:t>If so, log into NIHMS to make any corrections or updates</a:t>
            </a:r>
          </a:p>
        </p:txBody>
      </p:sp>
    </p:spTree>
    <p:extLst>
      <p:ext uri="{BB962C8B-B14F-4D97-AF65-F5344CB8AC3E}">
        <p14:creationId xmlns:p14="http://schemas.microsoft.com/office/powerpoint/2010/main" val="992120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NIH Public Access Policy?</a:t>
            </a:r>
          </a:p>
        </p:txBody>
      </p:sp>
      <p:sp>
        <p:nvSpPr>
          <p:cNvPr id="3" name="Content Placeholder 2"/>
          <p:cNvSpPr>
            <a:spLocks noGrp="1"/>
          </p:cNvSpPr>
          <p:nvPr>
            <p:ph idx="1"/>
          </p:nvPr>
        </p:nvSpPr>
        <p:spPr/>
        <p:txBody>
          <a:bodyPr>
            <a:normAutofit/>
          </a:bodyPr>
          <a:lstStyle/>
          <a:p>
            <a:pPr lvl="0"/>
            <a:r>
              <a:rPr lang="en-US" dirty="0"/>
              <a:t>Requires scientists to submit final peer-reviewed journal manuscripts that arise from NIH funds to PubMed Central (PMC)</a:t>
            </a:r>
          </a:p>
          <a:p>
            <a:pPr lvl="0"/>
            <a:r>
              <a:rPr lang="en-US" dirty="0"/>
              <a:t>Maximum 12-month embargo</a:t>
            </a:r>
          </a:p>
          <a:p>
            <a:r>
              <a:rPr lang="en-US" dirty="0"/>
              <a:t>Enforcement:</a:t>
            </a:r>
          </a:p>
          <a:p>
            <a:pPr lvl="1"/>
            <a:r>
              <a:rPr lang="en-US" dirty="0"/>
              <a:t>Anyone submitting an application, proposal or report to the NIH must include the PMC reference number (</a:t>
            </a:r>
            <a:r>
              <a:rPr lang="en-US" dirty="0">
                <a:solidFill>
                  <a:srgbClr val="FF0000"/>
                </a:solidFill>
              </a:rPr>
              <a:t>PMCID</a:t>
            </a:r>
            <a:r>
              <a:rPr lang="en-US" dirty="0"/>
              <a:t>) when citing applicable papers that they author or that arise from their NIH-funded research.</a:t>
            </a:r>
          </a:p>
          <a:p>
            <a:pPr lvl="1"/>
            <a:r>
              <a:rPr lang="en-US" dirty="0"/>
              <a:t>NIH will delay processing of non-competing continuation grant awards if publications arising from that award are not in compliance with the NIH public access policy.  </a:t>
            </a:r>
            <a:r>
              <a:rPr lang="en-US" dirty="0">
                <a:solidFill>
                  <a:srgbClr val="FF0000"/>
                </a:solidFill>
              </a:rPr>
              <a:t>The award will not be processed until recipients have demonstrated compliance.</a:t>
            </a:r>
          </a:p>
        </p:txBody>
      </p:sp>
    </p:spTree>
    <p:extLst>
      <p:ext uri="{BB962C8B-B14F-4D97-AF65-F5344CB8AC3E}">
        <p14:creationId xmlns:p14="http://schemas.microsoft.com/office/powerpoint/2010/main" val="1601564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I know if I have noncompliant articles?</a:t>
            </a:r>
          </a:p>
        </p:txBody>
      </p:sp>
      <p:sp>
        <p:nvSpPr>
          <p:cNvPr id="3" name="Content Placeholder 2"/>
          <p:cNvSpPr>
            <a:spLocks noGrp="1"/>
          </p:cNvSpPr>
          <p:nvPr>
            <p:ph idx="1"/>
          </p:nvPr>
        </p:nvSpPr>
        <p:spPr/>
        <p:txBody>
          <a:bodyPr/>
          <a:lstStyle/>
          <a:p>
            <a:r>
              <a:rPr lang="en-US" dirty="0"/>
              <a:t>Go to </a:t>
            </a:r>
            <a:r>
              <a:rPr lang="en-US" dirty="0" err="1" smtClean="0"/>
              <a:t>MyNCBI</a:t>
            </a:r>
            <a:r>
              <a:rPr lang="en-US" dirty="0" smtClean="0"/>
              <a:t> </a:t>
            </a:r>
            <a:r>
              <a:rPr lang="en-US" dirty="0"/>
              <a:t>and click on My Bibliography</a:t>
            </a:r>
          </a:p>
        </p:txBody>
      </p:sp>
      <p:pic>
        <p:nvPicPr>
          <p:cNvPr id="5" name="Picture 4">
            <a:extLst>
              <a:ext uri="{FF2B5EF4-FFF2-40B4-BE49-F238E27FC236}">
                <a16:creationId xmlns:a16="http://schemas.microsoft.com/office/drawing/2014/main" id="{82932C01-7576-4501-8C7D-3DF494BE3B37}"/>
              </a:ext>
            </a:extLst>
          </p:cNvPr>
          <p:cNvPicPr/>
          <p:nvPr/>
        </p:nvPicPr>
        <p:blipFill rotWithShape="1">
          <a:blip r:embed="rId3"/>
          <a:srcRect l="17958" t="40765" r="18258" b="28461"/>
          <a:stretch/>
        </p:blipFill>
        <p:spPr bwMode="auto">
          <a:xfrm>
            <a:off x="332825" y="3150692"/>
            <a:ext cx="8524068" cy="251072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335CB2AC-F0EF-4EDC-824F-F1ADCF6C8BF7}"/>
              </a:ext>
            </a:extLst>
          </p:cNvPr>
          <p:cNvPicPr/>
          <p:nvPr/>
        </p:nvPicPr>
        <p:blipFill rotWithShape="1">
          <a:blip r:embed="rId4"/>
          <a:srcRect l="19391" t="31357" r="35487" b="61858"/>
          <a:stretch/>
        </p:blipFill>
        <p:spPr bwMode="auto">
          <a:xfrm>
            <a:off x="653253" y="2261089"/>
            <a:ext cx="7543800" cy="6819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6607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I know if I have noncompliant articles?</a:t>
            </a:r>
          </a:p>
        </p:txBody>
      </p:sp>
      <p:pic>
        <p:nvPicPr>
          <p:cNvPr id="5" name="Picture 4">
            <a:extLst>
              <a:ext uri="{FF2B5EF4-FFF2-40B4-BE49-F238E27FC236}">
                <a16:creationId xmlns:a16="http://schemas.microsoft.com/office/drawing/2014/main" id="{CE93E46D-CA98-4978-BAA0-F36B9C317301}"/>
              </a:ext>
            </a:extLst>
          </p:cNvPr>
          <p:cNvPicPr/>
          <p:nvPr/>
        </p:nvPicPr>
        <p:blipFill rotWithShape="1">
          <a:blip r:embed="rId3"/>
          <a:srcRect l="60001" t="40765" r="20169" b="26844"/>
          <a:stretch/>
        </p:blipFill>
        <p:spPr bwMode="auto">
          <a:xfrm>
            <a:off x="4290704" y="2940146"/>
            <a:ext cx="4419343" cy="3299586"/>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0288769B-64F2-4857-9B77-9D5DE76E5579}"/>
              </a:ext>
            </a:extLst>
          </p:cNvPr>
          <p:cNvPicPr/>
          <p:nvPr/>
        </p:nvPicPr>
        <p:blipFill rotWithShape="1">
          <a:blip r:embed="rId4"/>
          <a:srcRect l="19391" t="31357" r="35487" b="61858"/>
          <a:stretch/>
        </p:blipFill>
        <p:spPr bwMode="auto">
          <a:xfrm>
            <a:off x="651316" y="1914815"/>
            <a:ext cx="8058731" cy="847877"/>
          </a:xfrm>
          <a:prstGeom prst="rect">
            <a:avLst/>
          </a:prstGeom>
          <a:ln>
            <a:noFill/>
          </a:ln>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8A03F303-CBD6-4891-8339-C411684DF08C}"/>
              </a:ext>
            </a:extLst>
          </p:cNvPr>
          <p:cNvSpPr/>
          <p:nvPr/>
        </p:nvSpPr>
        <p:spPr>
          <a:xfrm>
            <a:off x="3730895" y="4386020"/>
            <a:ext cx="5242624" cy="185371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0375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Identifying Publication Status in myNCBI Bibliography. </a:t>
            </a:r>
          </a:p>
        </p:txBody>
      </p:sp>
      <p:pic>
        <p:nvPicPr>
          <p:cNvPr id="6" name="Picture 5">
            <a:extLst>
              <a:ext uri="{FF2B5EF4-FFF2-40B4-BE49-F238E27FC236}">
                <a16:creationId xmlns:a16="http://schemas.microsoft.com/office/drawing/2014/main" id="{0288769B-64F2-4857-9B77-9D5DE76E5579}"/>
              </a:ext>
            </a:extLst>
          </p:cNvPr>
          <p:cNvPicPr/>
          <p:nvPr/>
        </p:nvPicPr>
        <p:blipFill rotWithShape="1">
          <a:blip r:embed="rId3"/>
          <a:srcRect l="19391" t="31357" r="35487" b="61858"/>
          <a:stretch/>
        </p:blipFill>
        <p:spPr bwMode="auto">
          <a:xfrm>
            <a:off x="441411" y="1980445"/>
            <a:ext cx="8306898" cy="803647"/>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BD1A045-2009-4DE5-884D-E14DF69C203D}"/>
              </a:ext>
            </a:extLst>
          </p:cNvPr>
          <p:cNvPicPr/>
          <p:nvPr/>
        </p:nvPicPr>
        <p:blipFill rotWithShape="1">
          <a:blip r:embed="rId3"/>
          <a:srcRect l="51172" t="31357" r="46134" b="61858"/>
          <a:stretch/>
        </p:blipFill>
        <p:spPr bwMode="auto">
          <a:xfrm>
            <a:off x="853955" y="3187584"/>
            <a:ext cx="790414" cy="1080531"/>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30286155-B98C-4579-A173-9C1DFC85BA5E}"/>
              </a:ext>
            </a:extLst>
          </p:cNvPr>
          <p:cNvPicPr/>
          <p:nvPr/>
        </p:nvPicPr>
        <p:blipFill rotWithShape="1">
          <a:blip r:embed="rId3"/>
          <a:srcRect l="53822" t="31357" r="42979" b="61858"/>
          <a:stretch/>
        </p:blipFill>
        <p:spPr bwMode="auto">
          <a:xfrm>
            <a:off x="3003282" y="4163977"/>
            <a:ext cx="898902" cy="1018476"/>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9A62F821-07AA-45AF-BFAC-61217622FDAB}"/>
              </a:ext>
            </a:extLst>
          </p:cNvPr>
          <p:cNvPicPr/>
          <p:nvPr/>
        </p:nvPicPr>
        <p:blipFill rotWithShape="1">
          <a:blip r:embed="rId3"/>
          <a:srcRect l="56600" t="31357" r="41043" b="61858"/>
          <a:stretch/>
        </p:blipFill>
        <p:spPr bwMode="auto">
          <a:xfrm>
            <a:off x="5452499" y="3055433"/>
            <a:ext cx="697423" cy="1018476"/>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5E4D9CB7-D7F0-4B6A-93EF-F3E35D179288}"/>
              </a:ext>
            </a:extLst>
          </p:cNvPr>
          <p:cNvPicPr/>
          <p:nvPr/>
        </p:nvPicPr>
        <p:blipFill rotWithShape="1">
          <a:blip r:embed="rId3"/>
          <a:srcRect l="59086" t="31357" r="37560" b="61858"/>
          <a:stretch/>
        </p:blipFill>
        <p:spPr bwMode="auto">
          <a:xfrm>
            <a:off x="7300674" y="4073909"/>
            <a:ext cx="1069383" cy="1018475"/>
          </a:xfrm>
          <a:prstGeom prst="rect">
            <a:avLst/>
          </a:prstGeom>
          <a:ln>
            <a:noFill/>
          </a:ln>
          <a:extLst>
            <a:ext uri="{53640926-AAD7-44D8-BBD7-CCE9431645EC}">
              <a14:shadowObscured xmlns:a14="http://schemas.microsoft.com/office/drawing/2010/main"/>
            </a:ext>
          </a:extLst>
        </p:spPr>
      </p:pic>
      <p:sp>
        <p:nvSpPr>
          <p:cNvPr id="12" name="Up Arrow Callout 5">
            <a:extLst>
              <a:ext uri="{FF2B5EF4-FFF2-40B4-BE49-F238E27FC236}">
                <a16:creationId xmlns:a16="http://schemas.microsoft.com/office/drawing/2014/main" id="{D0663225-5EA0-4517-8433-DE42495BE57D}"/>
              </a:ext>
            </a:extLst>
          </p:cNvPr>
          <p:cNvSpPr/>
          <p:nvPr/>
        </p:nvSpPr>
        <p:spPr>
          <a:xfrm>
            <a:off x="259594" y="4407600"/>
            <a:ext cx="1927603" cy="938895"/>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Not defined</a:t>
            </a:r>
          </a:p>
        </p:txBody>
      </p:sp>
      <p:sp>
        <p:nvSpPr>
          <p:cNvPr id="13" name="Up Arrow Callout 5">
            <a:extLst>
              <a:ext uri="{FF2B5EF4-FFF2-40B4-BE49-F238E27FC236}">
                <a16:creationId xmlns:a16="http://schemas.microsoft.com/office/drawing/2014/main" id="{3238B064-811C-40BC-8D8E-819421A5EF14}"/>
              </a:ext>
            </a:extLst>
          </p:cNvPr>
          <p:cNvSpPr/>
          <p:nvPr/>
        </p:nvSpPr>
        <p:spPr>
          <a:xfrm>
            <a:off x="4858720" y="4163977"/>
            <a:ext cx="1927603" cy="938895"/>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Processing</a:t>
            </a:r>
          </a:p>
        </p:txBody>
      </p:sp>
      <p:sp>
        <p:nvSpPr>
          <p:cNvPr id="14" name="Up Arrow Callout 5">
            <a:extLst>
              <a:ext uri="{FF2B5EF4-FFF2-40B4-BE49-F238E27FC236}">
                <a16:creationId xmlns:a16="http://schemas.microsoft.com/office/drawing/2014/main" id="{392940F1-959D-49B9-9955-EEA8D05F943A}"/>
              </a:ext>
            </a:extLst>
          </p:cNvPr>
          <p:cNvSpPr/>
          <p:nvPr/>
        </p:nvSpPr>
        <p:spPr>
          <a:xfrm>
            <a:off x="2403691" y="5207010"/>
            <a:ext cx="2098083" cy="1018475"/>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Non-compliant </a:t>
            </a:r>
          </a:p>
        </p:txBody>
      </p:sp>
      <p:sp>
        <p:nvSpPr>
          <p:cNvPr id="15" name="Up Arrow Callout 5">
            <a:extLst>
              <a:ext uri="{FF2B5EF4-FFF2-40B4-BE49-F238E27FC236}">
                <a16:creationId xmlns:a16="http://schemas.microsoft.com/office/drawing/2014/main" id="{3D3F0AAF-BC65-460B-950B-E0196764F48C}"/>
              </a:ext>
            </a:extLst>
          </p:cNvPr>
          <p:cNvSpPr/>
          <p:nvPr/>
        </p:nvSpPr>
        <p:spPr>
          <a:xfrm>
            <a:off x="6786323" y="5197531"/>
            <a:ext cx="2098083" cy="1018475"/>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Compliant </a:t>
            </a:r>
          </a:p>
        </p:txBody>
      </p:sp>
    </p:spTree>
    <p:extLst>
      <p:ext uri="{BB962C8B-B14F-4D97-AF65-F5344CB8AC3E}">
        <p14:creationId xmlns:p14="http://schemas.microsoft.com/office/powerpoint/2010/main" val="750631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can I track my articles/submissions?</a:t>
            </a:r>
          </a:p>
        </p:txBody>
      </p:sp>
      <p:pic>
        <p:nvPicPr>
          <p:cNvPr id="5" name="Picture 4">
            <a:extLst>
              <a:ext uri="{FF2B5EF4-FFF2-40B4-BE49-F238E27FC236}">
                <a16:creationId xmlns:a16="http://schemas.microsoft.com/office/drawing/2014/main" id="{0438CA1B-2519-46F5-AB7C-143E80055A21}"/>
              </a:ext>
            </a:extLst>
          </p:cNvPr>
          <p:cNvPicPr/>
          <p:nvPr/>
        </p:nvPicPr>
        <p:blipFill rotWithShape="1">
          <a:blip r:embed="rId3"/>
          <a:srcRect l="17789" r="17627" b="41277"/>
          <a:stretch/>
        </p:blipFill>
        <p:spPr bwMode="auto">
          <a:xfrm>
            <a:off x="566463" y="1906291"/>
            <a:ext cx="8011074" cy="4246536"/>
          </a:xfrm>
          <a:prstGeom prst="rect">
            <a:avLst/>
          </a:prstGeom>
          <a:ln>
            <a:noFill/>
          </a:ln>
          <a:extLst>
            <a:ext uri="{53640926-AAD7-44D8-BBD7-CCE9431645EC}">
              <a14:shadowObscured xmlns:a14="http://schemas.microsoft.com/office/drawing/2010/main"/>
            </a:ext>
          </a:extLst>
        </p:spPr>
      </p:pic>
      <p:sp>
        <p:nvSpPr>
          <p:cNvPr id="6" name="Up Arrow Callout 5">
            <a:extLst>
              <a:ext uri="{FF2B5EF4-FFF2-40B4-BE49-F238E27FC236}">
                <a16:creationId xmlns:a16="http://schemas.microsoft.com/office/drawing/2014/main" id="{848DA728-0247-4A63-BF17-2EB6F38F471C}"/>
              </a:ext>
            </a:extLst>
          </p:cNvPr>
          <p:cNvSpPr/>
          <p:nvPr/>
        </p:nvSpPr>
        <p:spPr>
          <a:xfrm>
            <a:off x="5499574" y="4045057"/>
            <a:ext cx="2867186" cy="1348353"/>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Enter in the PMID, NIHMSID, or PMCID of the pub.  </a:t>
            </a:r>
          </a:p>
        </p:txBody>
      </p:sp>
    </p:spTree>
    <p:extLst>
      <p:ext uri="{BB962C8B-B14F-4D97-AF65-F5344CB8AC3E}">
        <p14:creationId xmlns:p14="http://schemas.microsoft.com/office/powerpoint/2010/main" val="583961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I’ve submitted my manuscript in NIHMS and it’s processing, but it still shows as a red compliance box in my NCBI bibliography. Why? </a:t>
            </a:r>
          </a:p>
        </p:txBody>
      </p:sp>
      <p:sp>
        <p:nvSpPr>
          <p:cNvPr id="3" name="Content Placeholder 2">
            <a:extLst>
              <a:ext uri="{FF2B5EF4-FFF2-40B4-BE49-F238E27FC236}">
                <a16:creationId xmlns:a16="http://schemas.microsoft.com/office/drawing/2014/main" id="{90AADB88-D2CF-4FDF-81E3-C63C1E0034C2}"/>
              </a:ext>
            </a:extLst>
          </p:cNvPr>
          <p:cNvSpPr>
            <a:spLocks noGrp="1"/>
          </p:cNvSpPr>
          <p:nvPr>
            <p:ph idx="1"/>
          </p:nvPr>
        </p:nvSpPr>
        <p:spPr>
          <a:xfrm>
            <a:off x="822959" y="1845734"/>
            <a:ext cx="7543801" cy="3826646"/>
          </a:xfrm>
        </p:spPr>
        <p:txBody>
          <a:bodyPr>
            <a:normAutofit/>
          </a:bodyPr>
          <a:lstStyle/>
          <a:p>
            <a:r>
              <a:rPr lang="en-US" sz="2400" dirty="0"/>
              <a:t>1. The publication appears as a red compliance status box because it is “Not defined”.</a:t>
            </a:r>
          </a:p>
          <a:p>
            <a:r>
              <a:rPr lang="en-US" sz="2400" dirty="0"/>
              <a:t>This is likely because in your my NCBI bibliography, the NCBI system has not yet received/processed the NIHMS submission. </a:t>
            </a:r>
          </a:p>
          <a:p>
            <a:r>
              <a:rPr lang="en-US" sz="2400" dirty="0"/>
              <a:t>You will have to input the NIHMSID (or PMCID if already assigned) into the NCBI system manually. </a:t>
            </a:r>
          </a:p>
          <a:p>
            <a:r>
              <a:rPr lang="en-US" sz="2400" dirty="0"/>
              <a:t>The NIHMSID (or PMCID) can be found the NIHMS system by searching for the manuscript using its PMID.</a:t>
            </a:r>
          </a:p>
        </p:txBody>
      </p:sp>
    </p:spTree>
    <p:extLst>
      <p:ext uri="{BB962C8B-B14F-4D97-AF65-F5344CB8AC3E}">
        <p14:creationId xmlns:p14="http://schemas.microsoft.com/office/powerpoint/2010/main" val="16179112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I’ve submitted my manuscript in NIHMS and it’s processing, but it still shows as a red compliance box in my NCBI bibliography. Why? </a:t>
            </a:r>
          </a:p>
        </p:txBody>
      </p:sp>
      <p:sp>
        <p:nvSpPr>
          <p:cNvPr id="3" name="Content Placeholder 2">
            <a:extLst>
              <a:ext uri="{FF2B5EF4-FFF2-40B4-BE49-F238E27FC236}">
                <a16:creationId xmlns:a16="http://schemas.microsoft.com/office/drawing/2014/main" id="{90AADB88-D2CF-4FDF-81E3-C63C1E0034C2}"/>
              </a:ext>
            </a:extLst>
          </p:cNvPr>
          <p:cNvSpPr>
            <a:spLocks noGrp="1"/>
          </p:cNvSpPr>
          <p:nvPr>
            <p:ph idx="1"/>
          </p:nvPr>
        </p:nvSpPr>
        <p:spPr>
          <a:xfrm>
            <a:off x="822959" y="1845734"/>
            <a:ext cx="7543801" cy="3826646"/>
          </a:xfrm>
        </p:spPr>
        <p:txBody>
          <a:bodyPr>
            <a:normAutofit/>
          </a:bodyPr>
          <a:lstStyle/>
          <a:p>
            <a:r>
              <a:rPr lang="en-US" sz="2400" dirty="0"/>
              <a:t>2. The publication appears as a red compliance status box because it is “Non-compliant.”</a:t>
            </a:r>
          </a:p>
          <a:p>
            <a:r>
              <a:rPr lang="en-US" sz="2400" dirty="0"/>
              <a:t>This is likely because there was an error in the NIHMS with the manuscript submission, hence its processing is delayed. </a:t>
            </a:r>
          </a:p>
          <a:p>
            <a:r>
              <a:rPr lang="en-US" sz="2400" dirty="0"/>
              <a:t>You will have to check the status of the publication in the NIHMS system using either the NIHMSID or PMID. Fix any errors, as necessary. </a:t>
            </a:r>
          </a:p>
        </p:txBody>
      </p:sp>
    </p:spTree>
    <p:extLst>
      <p:ext uri="{BB962C8B-B14F-4D97-AF65-F5344CB8AC3E}">
        <p14:creationId xmlns:p14="http://schemas.microsoft.com/office/powerpoint/2010/main" val="1536923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6E698C-8155-4B8B-BDC9-B7299772B5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23900" y="643467"/>
            <a:ext cx="4691270" cy="5054008"/>
          </a:xfrm>
        </p:spPr>
        <p:txBody>
          <a:bodyPr anchor="ctr">
            <a:normAutofit/>
          </a:bodyPr>
          <a:lstStyle/>
          <a:p>
            <a:pPr algn="r"/>
            <a:r>
              <a:rPr lang="en-US" sz="4400" dirty="0"/>
              <a:t>CHIPTS Acknowledgement in Publications</a:t>
            </a:r>
          </a:p>
        </p:txBody>
      </p:sp>
      <p:sp>
        <p:nvSpPr>
          <p:cNvPr id="12" name="Subtitle 11">
            <a:extLst>
              <a:ext uri="{FF2B5EF4-FFF2-40B4-BE49-F238E27FC236}">
                <a16:creationId xmlns:a16="http://schemas.microsoft.com/office/drawing/2014/main" id="{9FC2D29C-641D-47E1-883F-C3483B50CAC6}"/>
              </a:ext>
            </a:extLst>
          </p:cNvPr>
          <p:cNvSpPr>
            <a:spLocks noGrp="1"/>
          </p:cNvSpPr>
          <p:nvPr>
            <p:ph type="subTitle" idx="1"/>
          </p:nvPr>
        </p:nvSpPr>
        <p:spPr>
          <a:xfrm>
            <a:off x="5903246" y="643467"/>
            <a:ext cx="2506116" cy="5054008"/>
          </a:xfrm>
        </p:spPr>
        <p:txBody>
          <a:bodyPr anchor="ctr">
            <a:normAutofit/>
          </a:bodyPr>
          <a:lstStyle/>
          <a:p>
            <a:r>
              <a:rPr lang="en-US" dirty="0"/>
              <a:t>How to link publications to chipts </a:t>
            </a:r>
          </a:p>
          <a:p>
            <a:r>
              <a:rPr lang="en-US" dirty="0"/>
              <a:t>via</a:t>
            </a:r>
          </a:p>
          <a:p>
            <a:r>
              <a:rPr lang="en-US" dirty="0"/>
              <a:t>Publications and The MyNCBI portal</a:t>
            </a:r>
          </a:p>
        </p:txBody>
      </p:sp>
      <p:cxnSp>
        <p:nvCxnSpPr>
          <p:cNvPr id="19" name="Straight Connector 18">
            <a:extLst>
              <a:ext uri="{FF2B5EF4-FFF2-40B4-BE49-F238E27FC236}">
                <a16:creationId xmlns:a16="http://schemas.microsoft.com/office/drawing/2014/main" id="{09525C9A-1972-4836-BA7A-706C946EF4D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A549DE7-671D-4575-AF43-858FD99981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C22D9B36-9BE7-472B-8808-7E0D681073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40942"/>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782701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Linking By Publications </a:t>
            </a:r>
          </a:p>
        </p:txBody>
      </p:sp>
      <p:sp>
        <p:nvSpPr>
          <p:cNvPr id="5" name="Content Placeholder 4">
            <a:extLst>
              <a:ext uri="{FF2B5EF4-FFF2-40B4-BE49-F238E27FC236}">
                <a16:creationId xmlns:a16="http://schemas.microsoft.com/office/drawing/2014/main" id="{B3DB5F04-72B6-4AEC-816C-3D3FF425CAD0}"/>
              </a:ext>
            </a:extLst>
          </p:cNvPr>
          <p:cNvSpPr>
            <a:spLocks noGrp="1"/>
          </p:cNvSpPr>
          <p:nvPr>
            <p:ph idx="1"/>
          </p:nvPr>
        </p:nvSpPr>
        <p:spPr/>
        <p:txBody>
          <a:bodyPr/>
          <a:lstStyle/>
          <a:p>
            <a:pPr>
              <a:buFont typeface="Arial" panose="020B0604020202020204" pitchFamily="34" charset="0"/>
              <a:buChar char="•"/>
            </a:pPr>
            <a:r>
              <a:rPr lang="en-US" u="sng" dirty="0"/>
              <a:t>All CHIPTS and CHIPTS-affiliated investigators are strongly encouraged to cite the CHIPTS grant for any HIV-related publications or publications related to the Center’s scientific theme</a:t>
            </a:r>
            <a:r>
              <a:rPr lang="en-US" dirty="0"/>
              <a:t>.  Also any recipients of CHIPTS funds (including pilot grant recipients and scholarship awardees) should acknowledge the CHIPTS grant in their publications and presentations. See below for suggested language. You may edit accordingly. </a:t>
            </a:r>
          </a:p>
        </p:txBody>
      </p:sp>
      <p:pic>
        <p:nvPicPr>
          <p:cNvPr id="7" name="Picture 6">
            <a:extLst>
              <a:ext uri="{FF2B5EF4-FFF2-40B4-BE49-F238E27FC236}">
                <a16:creationId xmlns:a16="http://schemas.microsoft.com/office/drawing/2014/main" id="{7CB62DBA-73CD-43E8-AE65-A767169D3DE5}"/>
              </a:ext>
            </a:extLst>
          </p:cNvPr>
          <p:cNvPicPr/>
          <p:nvPr/>
        </p:nvPicPr>
        <p:blipFill rotWithShape="1">
          <a:blip r:embed="rId3">
            <a:extLst>
              <a:ext uri="{28A0092B-C50C-407E-A947-70E740481C1C}">
                <a14:useLocalDpi xmlns:a14="http://schemas.microsoft.com/office/drawing/2010/main" val="0"/>
              </a:ext>
            </a:extLst>
          </a:blip>
          <a:srcRect l="10578" t="52166" r="13251" b="31300"/>
          <a:stretch/>
        </p:blipFill>
        <p:spPr bwMode="auto">
          <a:xfrm>
            <a:off x="145774" y="3669884"/>
            <a:ext cx="8812695" cy="11671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42505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88906"/>
            <a:ext cx="7543800" cy="748455"/>
          </a:xfrm>
        </p:spPr>
        <p:txBody>
          <a:bodyPr>
            <a:normAutofit/>
          </a:bodyPr>
          <a:lstStyle/>
          <a:p>
            <a:r>
              <a:rPr lang="en-US" dirty="0"/>
              <a:t>Linking By MyNCBI Portal</a:t>
            </a:r>
          </a:p>
        </p:txBody>
      </p:sp>
      <p:sp>
        <p:nvSpPr>
          <p:cNvPr id="3" name="Content Placeholder 2"/>
          <p:cNvSpPr>
            <a:spLocks noGrp="1"/>
          </p:cNvSpPr>
          <p:nvPr>
            <p:ph idx="1"/>
          </p:nvPr>
        </p:nvSpPr>
        <p:spPr/>
        <p:txBody>
          <a:bodyPr/>
          <a:lstStyle/>
          <a:p>
            <a:pPr>
              <a:lnSpc>
                <a:spcPct val="100000"/>
              </a:lnSpc>
              <a:spcBef>
                <a:spcPts val="200"/>
              </a:spcBef>
            </a:pPr>
            <a:r>
              <a:rPr lang="en-US" dirty="0"/>
              <a:t>Go to </a:t>
            </a:r>
            <a:r>
              <a:rPr lang="en-US" dirty="0">
                <a:hlinkClick r:id="rId3"/>
              </a:rPr>
              <a:t>MyNBCI</a:t>
            </a:r>
            <a:r>
              <a:rPr lang="en-US" dirty="0"/>
              <a:t> and click on My Bibliography.</a:t>
            </a:r>
          </a:p>
          <a:p>
            <a:pPr>
              <a:lnSpc>
                <a:spcPct val="100000"/>
              </a:lnSpc>
              <a:spcBef>
                <a:spcPts val="200"/>
              </a:spcBef>
            </a:pPr>
            <a:r>
              <a:rPr lang="en-US" dirty="0"/>
              <a:t>Find article in need of linking.  </a:t>
            </a:r>
          </a:p>
          <a:p>
            <a:pPr>
              <a:lnSpc>
                <a:spcPct val="100000"/>
              </a:lnSpc>
              <a:spcBef>
                <a:spcPts val="200"/>
              </a:spcBef>
            </a:pPr>
            <a:r>
              <a:rPr lang="en-US" dirty="0"/>
              <a:t>Select “Awards” in the compliance status box. </a:t>
            </a:r>
          </a:p>
          <a:p>
            <a:pPr marL="0" indent="0">
              <a:lnSpc>
                <a:spcPct val="100000"/>
              </a:lnSpc>
              <a:spcBef>
                <a:spcPts val="200"/>
              </a:spcBef>
              <a:buNone/>
            </a:pPr>
            <a:endParaRPr lang="en-US" dirty="0"/>
          </a:p>
          <a:p>
            <a:endParaRPr lang="en-US" dirty="0"/>
          </a:p>
        </p:txBody>
      </p:sp>
      <p:pic>
        <p:nvPicPr>
          <p:cNvPr id="4" name="Picture 3"/>
          <p:cNvPicPr>
            <a:picLocks noChangeAspect="1"/>
          </p:cNvPicPr>
          <p:nvPr/>
        </p:nvPicPr>
        <p:blipFill>
          <a:blip r:embed="rId4"/>
          <a:stretch>
            <a:fillRect/>
          </a:stretch>
        </p:blipFill>
        <p:spPr>
          <a:xfrm>
            <a:off x="822959" y="3155049"/>
            <a:ext cx="4218517" cy="2783693"/>
          </a:xfrm>
          <a:prstGeom prst="rect">
            <a:avLst/>
          </a:prstGeom>
        </p:spPr>
      </p:pic>
      <p:pic>
        <p:nvPicPr>
          <p:cNvPr id="5" name="Picture 4">
            <a:extLst>
              <a:ext uri="{FF2B5EF4-FFF2-40B4-BE49-F238E27FC236}">
                <a16:creationId xmlns:a16="http://schemas.microsoft.com/office/drawing/2014/main" id="{A83EFF7A-31F8-4907-8125-FC585A782192}"/>
              </a:ext>
            </a:extLst>
          </p:cNvPr>
          <p:cNvPicPr>
            <a:picLocks noChangeAspect="1"/>
          </p:cNvPicPr>
          <p:nvPr/>
        </p:nvPicPr>
        <p:blipFill>
          <a:blip r:embed="rId5"/>
          <a:stretch>
            <a:fillRect/>
          </a:stretch>
        </p:blipFill>
        <p:spPr>
          <a:xfrm>
            <a:off x="6116523" y="2372469"/>
            <a:ext cx="2784125" cy="2517253"/>
          </a:xfrm>
          <a:prstGeom prst="rect">
            <a:avLst/>
          </a:prstGeom>
        </p:spPr>
      </p:pic>
      <p:sp>
        <p:nvSpPr>
          <p:cNvPr id="6" name="Oval 5">
            <a:extLst>
              <a:ext uri="{FF2B5EF4-FFF2-40B4-BE49-F238E27FC236}">
                <a16:creationId xmlns:a16="http://schemas.microsoft.com/office/drawing/2014/main" id="{11496AB1-8C12-443C-8163-BFD7C2B75098}"/>
              </a:ext>
            </a:extLst>
          </p:cNvPr>
          <p:cNvSpPr/>
          <p:nvPr/>
        </p:nvSpPr>
        <p:spPr>
          <a:xfrm>
            <a:off x="5312055" y="3129575"/>
            <a:ext cx="2784125" cy="40875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6036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88906"/>
            <a:ext cx="7543800" cy="748455"/>
          </a:xfrm>
        </p:spPr>
        <p:txBody>
          <a:bodyPr>
            <a:normAutofit/>
          </a:bodyPr>
          <a:lstStyle/>
          <a:p>
            <a:r>
              <a:rPr lang="en-US" dirty="0"/>
              <a:t>Linking By MyNCBI Portal</a:t>
            </a:r>
          </a:p>
        </p:txBody>
      </p:sp>
      <p:sp>
        <p:nvSpPr>
          <p:cNvPr id="3" name="Content Placeholder 2"/>
          <p:cNvSpPr>
            <a:spLocks noGrp="1"/>
          </p:cNvSpPr>
          <p:nvPr>
            <p:ph idx="1"/>
          </p:nvPr>
        </p:nvSpPr>
        <p:spPr>
          <a:xfrm>
            <a:off x="262276" y="1845734"/>
            <a:ext cx="7543801" cy="4023360"/>
          </a:xfrm>
        </p:spPr>
        <p:txBody>
          <a:bodyPr/>
          <a:lstStyle/>
          <a:p>
            <a:pPr>
              <a:lnSpc>
                <a:spcPct val="100000"/>
              </a:lnSpc>
              <a:spcBef>
                <a:spcPts val="200"/>
              </a:spcBef>
            </a:pPr>
            <a:r>
              <a:rPr lang="en-US" dirty="0"/>
              <a:t>Go to </a:t>
            </a:r>
            <a:r>
              <a:rPr lang="en-US" dirty="0" err="1" smtClean="0">
                <a:hlinkClick r:id="rId3"/>
              </a:rPr>
              <a:t>MyNCBI</a:t>
            </a:r>
            <a:r>
              <a:rPr lang="en-US" dirty="0" smtClean="0"/>
              <a:t> </a:t>
            </a:r>
            <a:r>
              <a:rPr lang="en-US" dirty="0"/>
              <a:t>and click on My Bibliography.</a:t>
            </a:r>
          </a:p>
          <a:p>
            <a:pPr>
              <a:lnSpc>
                <a:spcPct val="100000"/>
              </a:lnSpc>
              <a:spcBef>
                <a:spcPts val="200"/>
              </a:spcBef>
            </a:pPr>
            <a:r>
              <a:rPr lang="en-US" dirty="0"/>
              <a:t>Find article in need of linking.  </a:t>
            </a:r>
          </a:p>
          <a:p>
            <a:pPr>
              <a:lnSpc>
                <a:spcPct val="100000"/>
              </a:lnSpc>
              <a:spcBef>
                <a:spcPts val="200"/>
              </a:spcBef>
            </a:pPr>
            <a:r>
              <a:rPr lang="en-US" dirty="0"/>
              <a:t>Select “Awards” in the status box. </a:t>
            </a:r>
          </a:p>
          <a:p>
            <a:pPr>
              <a:lnSpc>
                <a:spcPct val="100000"/>
              </a:lnSpc>
              <a:spcBef>
                <a:spcPts val="200"/>
              </a:spcBef>
            </a:pPr>
            <a:r>
              <a:rPr lang="en-US" dirty="0"/>
              <a:t>Select CHIPTS Award. </a:t>
            </a:r>
          </a:p>
          <a:p>
            <a:pPr>
              <a:lnSpc>
                <a:spcPct val="100000"/>
              </a:lnSpc>
              <a:spcBef>
                <a:spcPts val="200"/>
              </a:spcBef>
            </a:pPr>
            <a:r>
              <a:rPr lang="en-US" dirty="0"/>
              <a:t>The system will autosave it. </a:t>
            </a:r>
          </a:p>
          <a:p>
            <a:pPr>
              <a:lnSpc>
                <a:spcPct val="100000"/>
              </a:lnSpc>
              <a:spcBef>
                <a:spcPts val="200"/>
              </a:spcBef>
            </a:pPr>
            <a:endParaRPr lang="en-US" dirty="0"/>
          </a:p>
          <a:p>
            <a:pPr marL="0" indent="0">
              <a:lnSpc>
                <a:spcPct val="100000"/>
              </a:lnSpc>
              <a:spcBef>
                <a:spcPts val="200"/>
              </a:spcBef>
              <a:buNone/>
            </a:pPr>
            <a:endParaRPr lang="en-US" dirty="0"/>
          </a:p>
          <a:p>
            <a:pPr marL="0" indent="0">
              <a:lnSpc>
                <a:spcPct val="100000"/>
              </a:lnSpc>
              <a:spcBef>
                <a:spcPts val="200"/>
              </a:spcBef>
              <a:buNone/>
            </a:pPr>
            <a:endParaRPr lang="en-US" dirty="0"/>
          </a:p>
          <a:p>
            <a:endParaRPr lang="en-US" dirty="0"/>
          </a:p>
        </p:txBody>
      </p:sp>
      <p:pic>
        <p:nvPicPr>
          <p:cNvPr id="7" name="Picture 6">
            <a:extLst>
              <a:ext uri="{FF2B5EF4-FFF2-40B4-BE49-F238E27FC236}">
                <a16:creationId xmlns:a16="http://schemas.microsoft.com/office/drawing/2014/main" id="{51703598-F55C-4041-99DC-5D725DD357BE}"/>
              </a:ext>
            </a:extLst>
          </p:cNvPr>
          <p:cNvPicPr/>
          <p:nvPr/>
        </p:nvPicPr>
        <p:blipFill rotWithShape="1">
          <a:blip r:embed="rId4"/>
          <a:srcRect l="17659" t="505" r="38326" b="28948"/>
          <a:stretch/>
        </p:blipFill>
        <p:spPr bwMode="auto">
          <a:xfrm>
            <a:off x="4322117" y="2286000"/>
            <a:ext cx="4332584" cy="4023360"/>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11496AB1-8C12-443C-8163-BFD7C2B75098}"/>
              </a:ext>
            </a:extLst>
          </p:cNvPr>
          <p:cNvSpPr/>
          <p:nvPr/>
        </p:nvSpPr>
        <p:spPr>
          <a:xfrm>
            <a:off x="3760470" y="5154930"/>
            <a:ext cx="5212080" cy="53721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4858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PubMed Central?</a:t>
            </a:r>
          </a:p>
        </p:txBody>
      </p:sp>
      <p:sp>
        <p:nvSpPr>
          <p:cNvPr id="3" name="Content Placeholder 2"/>
          <p:cNvSpPr>
            <a:spLocks noGrp="1"/>
          </p:cNvSpPr>
          <p:nvPr>
            <p:ph idx="1"/>
          </p:nvPr>
        </p:nvSpPr>
        <p:spPr/>
        <p:txBody>
          <a:bodyPr/>
          <a:lstStyle/>
          <a:p>
            <a:pPr lvl="0"/>
            <a:r>
              <a:rPr lang="en-US" dirty="0">
                <a:hlinkClick r:id="rId3"/>
              </a:rPr>
              <a:t>http://www.ncbi.nlm.nih.gov/pmc/</a:t>
            </a:r>
            <a:endParaRPr lang="en-US" dirty="0"/>
          </a:p>
          <a:p>
            <a:r>
              <a:rPr lang="en-US" dirty="0"/>
              <a:t>Full text repository of 3.9 million articles</a:t>
            </a:r>
          </a:p>
          <a:p>
            <a:r>
              <a:rPr lang="en-US" dirty="0"/>
              <a:t>Not the same as PubMed</a:t>
            </a:r>
          </a:p>
          <a:p>
            <a:r>
              <a:rPr lang="en-US" dirty="0"/>
              <a:t>PMCIDs are the not the same as PMIDs</a:t>
            </a:r>
          </a:p>
        </p:txBody>
      </p:sp>
    </p:spTree>
    <p:extLst>
      <p:ext uri="{BB962C8B-B14F-4D97-AF65-F5344CB8AC3E}">
        <p14:creationId xmlns:p14="http://schemas.microsoft.com/office/powerpoint/2010/main" val="3280249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88906"/>
            <a:ext cx="7543800" cy="748455"/>
          </a:xfrm>
        </p:spPr>
        <p:txBody>
          <a:bodyPr>
            <a:normAutofit/>
          </a:bodyPr>
          <a:lstStyle/>
          <a:p>
            <a:r>
              <a:rPr lang="en-US" dirty="0"/>
              <a:t>Unlinking By MyNCBI Portal</a:t>
            </a:r>
          </a:p>
        </p:txBody>
      </p:sp>
      <p:sp>
        <p:nvSpPr>
          <p:cNvPr id="3" name="Content Placeholder 2"/>
          <p:cNvSpPr>
            <a:spLocks noGrp="1"/>
          </p:cNvSpPr>
          <p:nvPr>
            <p:ph idx="1"/>
          </p:nvPr>
        </p:nvSpPr>
        <p:spPr>
          <a:xfrm>
            <a:off x="262276" y="1845734"/>
            <a:ext cx="7543801" cy="4023360"/>
          </a:xfrm>
        </p:spPr>
        <p:txBody>
          <a:bodyPr/>
          <a:lstStyle/>
          <a:p>
            <a:pPr marL="0" indent="0">
              <a:lnSpc>
                <a:spcPct val="100000"/>
              </a:lnSpc>
              <a:spcBef>
                <a:spcPts val="0"/>
              </a:spcBef>
              <a:buNone/>
            </a:pPr>
            <a:r>
              <a:rPr lang="en-US" dirty="0"/>
              <a:t>Go to </a:t>
            </a:r>
            <a:r>
              <a:rPr lang="en-US" dirty="0" err="1" smtClean="0"/>
              <a:t>MyNCBI</a:t>
            </a:r>
            <a:r>
              <a:rPr lang="en-US" dirty="0" smtClean="0"/>
              <a:t> </a:t>
            </a:r>
            <a:r>
              <a:rPr lang="en-US" dirty="0"/>
              <a:t>and click on My Bibliography.</a:t>
            </a:r>
          </a:p>
          <a:p>
            <a:pPr marL="0" indent="0">
              <a:lnSpc>
                <a:spcPct val="100000"/>
              </a:lnSpc>
              <a:spcBef>
                <a:spcPts val="0"/>
              </a:spcBef>
              <a:buNone/>
            </a:pPr>
            <a:r>
              <a:rPr lang="en-US" dirty="0"/>
              <a:t>Find article in need of linking.  </a:t>
            </a:r>
          </a:p>
          <a:p>
            <a:pPr marL="0" indent="0">
              <a:lnSpc>
                <a:spcPct val="100000"/>
              </a:lnSpc>
              <a:spcBef>
                <a:spcPts val="0"/>
              </a:spcBef>
              <a:buNone/>
            </a:pPr>
            <a:r>
              <a:rPr lang="en-US" dirty="0"/>
              <a:t>Select awards in the status box. </a:t>
            </a:r>
          </a:p>
          <a:p>
            <a:pPr marL="0" indent="0">
              <a:lnSpc>
                <a:spcPct val="100000"/>
              </a:lnSpc>
              <a:spcBef>
                <a:spcPts val="0"/>
              </a:spcBef>
              <a:buNone/>
            </a:pPr>
            <a:r>
              <a:rPr lang="en-US" dirty="0"/>
              <a:t>UNSELECT CHIPTS Award. </a:t>
            </a:r>
          </a:p>
          <a:p>
            <a:pPr marL="0" indent="0">
              <a:lnSpc>
                <a:spcPct val="100000"/>
              </a:lnSpc>
              <a:spcBef>
                <a:spcPts val="0"/>
              </a:spcBef>
              <a:buNone/>
            </a:pPr>
            <a:r>
              <a:rPr lang="en-US" dirty="0"/>
              <a:t>The system will autosave it. </a:t>
            </a:r>
          </a:p>
          <a:p>
            <a:pPr marL="0" indent="0">
              <a:lnSpc>
                <a:spcPct val="100000"/>
              </a:lnSpc>
              <a:spcBef>
                <a:spcPts val="0"/>
              </a:spcBef>
              <a:buNone/>
            </a:pPr>
            <a:endParaRPr lang="en-US" dirty="0"/>
          </a:p>
          <a:p>
            <a:pPr marL="0" indent="0">
              <a:lnSpc>
                <a:spcPct val="100000"/>
              </a:lnSpc>
              <a:spcBef>
                <a:spcPts val="0"/>
              </a:spcBef>
              <a:buNone/>
            </a:pPr>
            <a:r>
              <a:rPr lang="en-US" b="1" i="1" dirty="0"/>
              <a:t>Note: Only publications submitted via </a:t>
            </a:r>
          </a:p>
          <a:p>
            <a:pPr marL="0" indent="0">
              <a:lnSpc>
                <a:spcPct val="100000"/>
              </a:lnSpc>
              <a:spcBef>
                <a:spcPts val="0"/>
              </a:spcBef>
              <a:buNone/>
            </a:pPr>
            <a:r>
              <a:rPr lang="en-US" b="1" i="1" dirty="0"/>
              <a:t>Methods C and D can unlink awards. </a:t>
            </a:r>
          </a:p>
          <a:p>
            <a:pPr marL="0" indent="0">
              <a:lnSpc>
                <a:spcPct val="100000"/>
              </a:lnSpc>
              <a:spcBef>
                <a:spcPts val="0"/>
              </a:spcBef>
              <a:buNone/>
            </a:pPr>
            <a:r>
              <a:rPr lang="en-US" b="1" i="1" dirty="0"/>
              <a:t>For those submitted via</a:t>
            </a:r>
          </a:p>
          <a:p>
            <a:pPr marL="0" indent="0">
              <a:lnSpc>
                <a:spcPct val="100000"/>
              </a:lnSpc>
              <a:spcBef>
                <a:spcPts val="0"/>
              </a:spcBef>
              <a:buNone/>
            </a:pPr>
            <a:r>
              <a:rPr lang="en-US" b="1" i="1" dirty="0"/>
              <a:t>Methods A or B, please contact the </a:t>
            </a:r>
            <a:br>
              <a:rPr lang="en-US" b="1" i="1" dirty="0"/>
            </a:br>
            <a:r>
              <a:rPr lang="en-US" b="1" i="1" dirty="0"/>
              <a:t>Journal to help with unlinking. </a:t>
            </a:r>
          </a:p>
          <a:p>
            <a:pPr marL="0" indent="0">
              <a:lnSpc>
                <a:spcPct val="100000"/>
              </a:lnSpc>
              <a:spcBef>
                <a:spcPts val="0"/>
              </a:spcBef>
              <a:buNone/>
            </a:pPr>
            <a:endParaRPr lang="en-US" dirty="0"/>
          </a:p>
          <a:p>
            <a:pPr>
              <a:lnSpc>
                <a:spcPct val="100000"/>
              </a:lnSpc>
              <a:spcBef>
                <a:spcPts val="0"/>
              </a:spcBef>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a:spcBef>
                <a:spcPts val="0"/>
              </a:spcBef>
            </a:pPr>
            <a:endParaRPr lang="en-US" dirty="0"/>
          </a:p>
        </p:txBody>
      </p:sp>
      <p:pic>
        <p:nvPicPr>
          <p:cNvPr id="7" name="Picture 6">
            <a:extLst>
              <a:ext uri="{FF2B5EF4-FFF2-40B4-BE49-F238E27FC236}">
                <a16:creationId xmlns:a16="http://schemas.microsoft.com/office/drawing/2014/main" id="{51703598-F55C-4041-99DC-5D725DD357BE}"/>
              </a:ext>
            </a:extLst>
          </p:cNvPr>
          <p:cNvPicPr/>
          <p:nvPr/>
        </p:nvPicPr>
        <p:blipFill rotWithShape="1">
          <a:blip r:embed="rId3"/>
          <a:srcRect l="17659" t="505" r="38326" b="28948"/>
          <a:stretch/>
        </p:blipFill>
        <p:spPr bwMode="auto">
          <a:xfrm>
            <a:off x="4322117" y="2286000"/>
            <a:ext cx="4332584" cy="4023360"/>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11496AB1-8C12-443C-8163-BFD7C2B75098}"/>
              </a:ext>
            </a:extLst>
          </p:cNvPr>
          <p:cNvSpPr/>
          <p:nvPr/>
        </p:nvSpPr>
        <p:spPr>
          <a:xfrm>
            <a:off x="3760470" y="5154930"/>
            <a:ext cx="5212080" cy="53721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175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5" name="Subtitle 4"/>
          <p:cNvSpPr>
            <a:spLocks noGrp="1"/>
          </p:cNvSpPr>
          <p:nvPr>
            <p:ph type="subTitle" idx="1"/>
          </p:nvPr>
        </p:nvSpPr>
        <p:spPr/>
        <p:txBody>
          <a:bodyPr>
            <a:normAutofit fontScale="70000" lnSpcReduction="20000"/>
          </a:bodyPr>
          <a:lstStyle/>
          <a:p>
            <a:r>
              <a:rPr lang="en-US" dirty="0"/>
              <a:t>Adenike Omomukuyo</a:t>
            </a:r>
          </a:p>
          <a:p>
            <a:r>
              <a:rPr lang="en-US" dirty="0"/>
              <a:t>CHIPTS Core Coordinator, 10880 Wilshire BLVD. Suite 1800</a:t>
            </a:r>
          </a:p>
          <a:p>
            <a:r>
              <a:rPr lang="en-US" dirty="0">
                <a:hlinkClick r:id="rId3"/>
              </a:rPr>
              <a:t>AOMOMUKUYO@mednet.ucla.edu</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539588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UC Open Access Policy?</a:t>
            </a:r>
          </a:p>
        </p:txBody>
      </p:sp>
      <p:sp>
        <p:nvSpPr>
          <p:cNvPr id="3" name="Content Placeholder 2"/>
          <p:cNvSpPr>
            <a:spLocks noGrp="1"/>
          </p:cNvSpPr>
          <p:nvPr>
            <p:ph idx="1"/>
          </p:nvPr>
        </p:nvSpPr>
        <p:spPr/>
        <p:txBody>
          <a:bodyPr/>
          <a:lstStyle/>
          <a:p>
            <a:r>
              <a:rPr lang="en-US" dirty="0"/>
              <a:t>For Academic Senate Faculty:</a:t>
            </a:r>
          </a:p>
          <a:p>
            <a:pPr lvl="1"/>
            <a:r>
              <a:rPr lang="en-US" dirty="0"/>
              <a:t>Your papers accepted for publication after July 23, 2013 need to be made open access</a:t>
            </a:r>
          </a:p>
          <a:p>
            <a:r>
              <a:rPr lang="en-US" dirty="0"/>
              <a:t>For everyone else:</a:t>
            </a:r>
          </a:p>
          <a:p>
            <a:pPr lvl="1"/>
            <a:r>
              <a:rPr lang="en-US" dirty="0"/>
              <a:t>Your papers accepted for publication after October 19, 2015 need to be made open access</a:t>
            </a:r>
          </a:p>
          <a:p>
            <a:r>
              <a:rPr lang="en-US" dirty="0">
                <a:solidFill>
                  <a:srgbClr val="FF0000"/>
                </a:solidFill>
              </a:rPr>
              <a:t>You do not have to pay fees to make your papers open access</a:t>
            </a:r>
          </a:p>
          <a:p>
            <a:pPr lvl="1"/>
            <a:r>
              <a:rPr lang="en-US" dirty="0">
                <a:solidFill>
                  <a:schemeClr val="tx1"/>
                </a:solidFill>
              </a:rPr>
              <a:t>(But you can if you want to)</a:t>
            </a:r>
          </a:p>
        </p:txBody>
      </p:sp>
    </p:spTree>
    <p:extLst>
      <p:ext uri="{BB962C8B-B14F-4D97-AF65-F5344CB8AC3E}">
        <p14:creationId xmlns:p14="http://schemas.microsoft.com/office/powerpoint/2010/main" val="17946846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eScholarship</a:t>
            </a:r>
            <a:r>
              <a:rPr lang="en-US" dirty="0"/>
              <a:t>?</a:t>
            </a:r>
          </a:p>
        </p:txBody>
      </p:sp>
      <p:sp>
        <p:nvSpPr>
          <p:cNvPr id="3" name="Content Placeholder 2"/>
          <p:cNvSpPr>
            <a:spLocks noGrp="1"/>
          </p:cNvSpPr>
          <p:nvPr>
            <p:ph idx="1"/>
          </p:nvPr>
        </p:nvSpPr>
        <p:spPr/>
        <p:txBody>
          <a:bodyPr/>
          <a:lstStyle/>
          <a:p>
            <a:r>
              <a:rPr lang="en-US" dirty="0">
                <a:hlinkClick r:id="rId3"/>
              </a:rPr>
              <a:t>https://escholarship.org/</a:t>
            </a:r>
            <a:endParaRPr lang="en-US" dirty="0"/>
          </a:p>
          <a:p>
            <a:r>
              <a:rPr lang="en-US" dirty="0"/>
              <a:t>The University of California’s open access repository</a:t>
            </a:r>
          </a:p>
        </p:txBody>
      </p:sp>
      <p:pic>
        <p:nvPicPr>
          <p:cNvPr id="4" name="Picture 3"/>
          <p:cNvPicPr>
            <a:picLocks noChangeAspect="1"/>
          </p:cNvPicPr>
          <p:nvPr/>
        </p:nvPicPr>
        <p:blipFill rotWithShape="1">
          <a:blip r:embed="rId4"/>
          <a:srcRect l="2157" r="6793"/>
          <a:stretch/>
        </p:blipFill>
        <p:spPr>
          <a:xfrm>
            <a:off x="2104845" y="3710162"/>
            <a:ext cx="4744528" cy="1352739"/>
          </a:xfrm>
          <a:prstGeom prst="rect">
            <a:avLst/>
          </a:prstGeom>
        </p:spPr>
      </p:pic>
    </p:spTree>
    <p:extLst>
      <p:ext uri="{BB962C8B-B14F-4D97-AF65-F5344CB8AC3E}">
        <p14:creationId xmlns:p14="http://schemas.microsoft.com/office/powerpoint/2010/main" val="37297667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got this email-</a:t>
            </a:r>
          </a:p>
        </p:txBody>
      </p:sp>
      <p:pic>
        <p:nvPicPr>
          <p:cNvPr id="4" name="Picture 3"/>
          <p:cNvPicPr>
            <a:picLocks noChangeAspect="1"/>
          </p:cNvPicPr>
          <p:nvPr/>
        </p:nvPicPr>
        <p:blipFill>
          <a:blip r:embed="rId2"/>
          <a:stretch>
            <a:fillRect/>
          </a:stretch>
        </p:blipFill>
        <p:spPr>
          <a:xfrm>
            <a:off x="1216325" y="1984347"/>
            <a:ext cx="7014614" cy="4148286"/>
          </a:xfrm>
          <a:prstGeom prst="rect">
            <a:avLst/>
          </a:prstGeom>
        </p:spPr>
      </p:pic>
    </p:spTree>
    <p:extLst>
      <p:ext uri="{BB962C8B-B14F-4D97-AF65-F5344CB8AC3E}">
        <p14:creationId xmlns:p14="http://schemas.microsoft.com/office/powerpoint/2010/main" val="3676192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 and share</a:t>
            </a:r>
          </a:p>
        </p:txBody>
      </p:sp>
      <p:pic>
        <p:nvPicPr>
          <p:cNvPr id="5" name="Picture 4"/>
          <p:cNvPicPr>
            <a:picLocks noChangeAspect="1"/>
          </p:cNvPicPr>
          <p:nvPr/>
        </p:nvPicPr>
        <p:blipFill>
          <a:blip r:embed="rId2"/>
          <a:stretch>
            <a:fillRect/>
          </a:stretch>
        </p:blipFill>
        <p:spPr>
          <a:xfrm>
            <a:off x="1625981" y="1990449"/>
            <a:ext cx="5937755" cy="4106209"/>
          </a:xfrm>
          <a:prstGeom prst="rect">
            <a:avLst/>
          </a:prstGeom>
        </p:spPr>
      </p:pic>
    </p:spTree>
    <p:extLst>
      <p:ext uri="{BB962C8B-B14F-4D97-AF65-F5344CB8AC3E}">
        <p14:creationId xmlns:p14="http://schemas.microsoft.com/office/powerpoint/2010/main" val="1987816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 and share</a:t>
            </a:r>
          </a:p>
        </p:txBody>
      </p:sp>
      <p:pic>
        <p:nvPicPr>
          <p:cNvPr id="4" name="Picture 3"/>
          <p:cNvPicPr>
            <a:picLocks noChangeAspect="1"/>
          </p:cNvPicPr>
          <p:nvPr/>
        </p:nvPicPr>
        <p:blipFill>
          <a:blip r:embed="rId2"/>
          <a:stretch>
            <a:fillRect/>
          </a:stretch>
        </p:blipFill>
        <p:spPr>
          <a:xfrm>
            <a:off x="998670" y="2192468"/>
            <a:ext cx="7192379" cy="3715268"/>
          </a:xfrm>
          <a:prstGeom prst="rect">
            <a:avLst/>
          </a:prstGeom>
        </p:spPr>
      </p:pic>
    </p:spTree>
    <p:extLst>
      <p:ext uri="{BB962C8B-B14F-4D97-AF65-F5344CB8AC3E}">
        <p14:creationId xmlns:p14="http://schemas.microsoft.com/office/powerpoint/2010/main" val="4093430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2378" y="181154"/>
            <a:ext cx="7439243" cy="6495691"/>
          </a:xfrm>
          <a:prstGeom prst="rect">
            <a:avLst/>
          </a:prstGeom>
        </p:spPr>
      </p:pic>
      <p:sp>
        <p:nvSpPr>
          <p:cNvPr id="4" name="Oval 3"/>
          <p:cNvSpPr/>
          <p:nvPr/>
        </p:nvSpPr>
        <p:spPr>
          <a:xfrm>
            <a:off x="5719313" y="2829464"/>
            <a:ext cx="1371600" cy="500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003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schemeClr val="bg2">
                <a:shade val="45000"/>
                <a:satMod val="135000"/>
              </a:schemeClr>
              <a:prstClr val="white"/>
            </a:duotone>
          </a:blip>
          <a:stretch>
            <a:fillRect/>
          </a:stretch>
        </p:blipFill>
        <p:spPr>
          <a:xfrm>
            <a:off x="852378" y="181154"/>
            <a:ext cx="7439243" cy="6495691"/>
          </a:xfrm>
          <a:prstGeom prst="rect">
            <a:avLst/>
          </a:prstGeom>
        </p:spPr>
      </p:pic>
      <p:pic>
        <p:nvPicPr>
          <p:cNvPr id="5" name="Picture 4"/>
          <p:cNvPicPr>
            <a:picLocks noChangeAspect="1"/>
          </p:cNvPicPr>
          <p:nvPr/>
        </p:nvPicPr>
        <p:blipFill>
          <a:blip r:embed="rId4"/>
          <a:stretch>
            <a:fillRect/>
          </a:stretch>
        </p:blipFill>
        <p:spPr>
          <a:xfrm>
            <a:off x="2290444" y="2176287"/>
            <a:ext cx="4563112" cy="25054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60531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my publisher doesn’t want me to do this?</a:t>
            </a:r>
          </a:p>
        </p:txBody>
      </p:sp>
      <p:sp>
        <p:nvSpPr>
          <p:cNvPr id="3" name="Content Placeholder 2"/>
          <p:cNvSpPr>
            <a:spLocks noGrp="1"/>
          </p:cNvSpPr>
          <p:nvPr>
            <p:ph idx="1"/>
          </p:nvPr>
        </p:nvSpPr>
        <p:spPr/>
        <p:txBody>
          <a:bodyPr/>
          <a:lstStyle/>
          <a:p>
            <a:r>
              <a:rPr lang="en-US" dirty="0"/>
              <a:t>UC contacted publishers years ago informing them of this policy</a:t>
            </a:r>
          </a:p>
          <a:p>
            <a:r>
              <a:rPr lang="en-US" dirty="0"/>
              <a:t>Only </a:t>
            </a:r>
            <a:r>
              <a:rPr lang="en-US" dirty="0">
                <a:hlinkClick r:id="rId3"/>
              </a:rPr>
              <a:t>a few publishers</a:t>
            </a:r>
            <a:r>
              <a:rPr lang="en-US" dirty="0"/>
              <a:t> are asking authors for waivers to opt out</a:t>
            </a:r>
          </a:p>
          <a:p>
            <a:pPr lvl="1"/>
            <a:r>
              <a:rPr lang="en-US" dirty="0"/>
              <a:t>Mostly Nature</a:t>
            </a:r>
          </a:p>
          <a:p>
            <a:r>
              <a:rPr lang="en-US" dirty="0"/>
              <a:t>If the publisher doesn’t explicitly request that you opt out, you retain the right to upload your manuscript to </a:t>
            </a:r>
            <a:r>
              <a:rPr lang="en-US" dirty="0" err="1"/>
              <a:t>eScholarship</a:t>
            </a:r>
            <a:endParaRPr lang="en-US" dirty="0"/>
          </a:p>
        </p:txBody>
      </p:sp>
    </p:spTree>
    <p:extLst>
      <p:ext uri="{BB962C8B-B14F-4D97-AF65-F5344CB8AC3E}">
        <p14:creationId xmlns:p14="http://schemas.microsoft.com/office/powerpoint/2010/main" val="1519051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742537" y="548083"/>
            <a:ext cx="5399742" cy="5335460"/>
          </a:xfrm>
          <a:prstGeom prst="rect">
            <a:avLst/>
          </a:prstGeom>
        </p:spPr>
      </p:pic>
      <p:sp>
        <p:nvSpPr>
          <p:cNvPr id="5" name="Oval 4"/>
          <p:cNvSpPr/>
          <p:nvPr/>
        </p:nvSpPr>
        <p:spPr>
          <a:xfrm>
            <a:off x="5604920" y="1670386"/>
            <a:ext cx="1089177" cy="39995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1456449" y="3663535"/>
            <a:ext cx="3768629" cy="34774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676573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Text Placeholder 2"/>
          <p:cNvSpPr>
            <a:spLocks noGrp="1"/>
          </p:cNvSpPr>
          <p:nvPr>
            <p:ph type="subTitle" idx="1"/>
          </p:nvPr>
        </p:nvSpPr>
        <p:spPr/>
        <p:txBody>
          <a:bodyPr>
            <a:normAutofit fontScale="47500" lnSpcReduction="20000"/>
          </a:bodyPr>
          <a:lstStyle/>
          <a:p>
            <a:r>
              <a:rPr lang="en-US" dirty="0"/>
              <a:t>Bethany Myers</a:t>
            </a:r>
          </a:p>
          <a:p>
            <a:r>
              <a:rPr lang="en-US" dirty="0"/>
              <a:t>Research </a:t>
            </a:r>
            <a:r>
              <a:rPr lang="en-US" dirty="0" err="1"/>
              <a:t>Informationist</a:t>
            </a:r>
            <a:r>
              <a:rPr lang="en-US" dirty="0"/>
              <a:t>, Biomedical Library</a:t>
            </a:r>
          </a:p>
          <a:p>
            <a:r>
              <a:rPr lang="en-US" dirty="0">
                <a:hlinkClick r:id="rId2"/>
              </a:rPr>
              <a:t>bethanymyers@library.ucla.edu</a:t>
            </a:r>
            <a:endParaRPr lang="en-US" dirty="0"/>
          </a:p>
          <a:p>
            <a:r>
              <a:rPr lang="en-US" dirty="0"/>
              <a:t>x42030</a:t>
            </a:r>
          </a:p>
          <a:p>
            <a:endParaRPr lang="en-US" dirty="0"/>
          </a:p>
        </p:txBody>
      </p:sp>
    </p:spTree>
    <p:extLst>
      <p:ext uri="{BB962C8B-B14F-4D97-AF65-F5344CB8AC3E}">
        <p14:creationId xmlns:p14="http://schemas.microsoft.com/office/powerpoint/2010/main" val="247079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30393" y="321474"/>
            <a:ext cx="5638025" cy="5681251"/>
          </a:xfrm>
          <a:prstGeom prst="rect">
            <a:avLst/>
          </a:prstGeom>
        </p:spPr>
      </p:pic>
    </p:spTree>
    <p:extLst>
      <p:ext uri="{BB962C8B-B14F-4D97-AF65-F5344CB8AC3E}">
        <p14:creationId xmlns:p14="http://schemas.microsoft.com/office/powerpoint/2010/main" val="4130197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286604"/>
            <a:ext cx="7760323" cy="1450757"/>
          </a:xfrm>
        </p:spPr>
        <p:txBody>
          <a:bodyPr/>
          <a:lstStyle/>
          <a:p>
            <a:r>
              <a:rPr lang="en-US" dirty="0"/>
              <a:t>How do I get my paper in PMC?</a:t>
            </a:r>
          </a:p>
        </p:txBody>
      </p:sp>
      <p:sp>
        <p:nvSpPr>
          <p:cNvPr id="3" name="Content Placeholder 2"/>
          <p:cNvSpPr>
            <a:spLocks noGrp="1"/>
          </p:cNvSpPr>
          <p:nvPr>
            <p:ph idx="1"/>
          </p:nvPr>
        </p:nvSpPr>
        <p:spPr/>
        <p:txBody>
          <a:bodyPr/>
          <a:lstStyle/>
          <a:p>
            <a:r>
              <a:rPr lang="en-US" dirty="0"/>
              <a:t>There are 4 ways that a paper can be added to PubMed Central and become compliant. </a:t>
            </a:r>
          </a:p>
          <a:p>
            <a:pPr lvl="1"/>
            <a:r>
              <a:rPr lang="en-US" dirty="0"/>
              <a:t>Helpfully called Methods A, B, C, and D</a:t>
            </a:r>
          </a:p>
          <a:p>
            <a:r>
              <a:rPr lang="en-US" dirty="0"/>
              <a:t>Methods A and B – publisher does all the work</a:t>
            </a:r>
          </a:p>
          <a:p>
            <a:r>
              <a:rPr lang="en-US" dirty="0"/>
              <a:t>Methods C and D – author does most/all of the work</a:t>
            </a:r>
          </a:p>
          <a:p>
            <a:pPr lvl="1"/>
            <a:r>
              <a:rPr lang="en-US" dirty="0"/>
              <a:t>Methods C and D involve the use of a system called NIHMS: the NIH Manuscript Submission System</a:t>
            </a:r>
          </a:p>
          <a:p>
            <a:endParaRPr lang="en-US" dirty="0"/>
          </a:p>
        </p:txBody>
      </p:sp>
    </p:spTree>
    <p:extLst>
      <p:ext uri="{BB962C8B-B14F-4D97-AF65-F5344CB8AC3E}">
        <p14:creationId xmlns:p14="http://schemas.microsoft.com/office/powerpoint/2010/main" val="1728486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 A: Open access journals </a:t>
            </a:r>
            <a:br>
              <a:rPr lang="en-US" dirty="0"/>
            </a:br>
            <a:r>
              <a:rPr lang="en-US" dirty="0"/>
              <a:t>who have a deal with PMC</a:t>
            </a:r>
          </a:p>
        </p:txBody>
      </p:sp>
      <p:sp>
        <p:nvSpPr>
          <p:cNvPr id="3" name="Content Placeholder 2"/>
          <p:cNvSpPr>
            <a:spLocks noGrp="1"/>
          </p:cNvSpPr>
          <p:nvPr>
            <p:ph idx="1"/>
          </p:nvPr>
        </p:nvSpPr>
        <p:spPr/>
        <p:txBody>
          <a:bodyPr/>
          <a:lstStyle/>
          <a:p>
            <a:r>
              <a:rPr lang="en-US" dirty="0"/>
              <a:t>Method A journals take care of the compliance process for their authors</a:t>
            </a:r>
          </a:p>
          <a:p>
            <a:r>
              <a:rPr lang="en-US" dirty="0"/>
              <a:t>The whole journal is open access and they put all their articles in PMC automatically</a:t>
            </a:r>
          </a:p>
          <a:p>
            <a:r>
              <a:rPr lang="en-US" dirty="0"/>
              <a:t>It is a limited </a:t>
            </a:r>
            <a:r>
              <a:rPr lang="en-US" dirty="0">
                <a:hlinkClick r:id="rId3"/>
              </a:rPr>
              <a:t>list of journals</a:t>
            </a:r>
            <a:endParaRPr lang="en-US" dirty="0"/>
          </a:p>
        </p:txBody>
      </p:sp>
    </p:spTree>
    <p:extLst>
      <p:ext uri="{BB962C8B-B14F-4D97-AF65-F5344CB8AC3E}">
        <p14:creationId xmlns:p14="http://schemas.microsoft.com/office/powerpoint/2010/main" val="2899211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 B: Open access articles</a:t>
            </a:r>
          </a:p>
        </p:txBody>
      </p:sp>
      <p:sp>
        <p:nvSpPr>
          <p:cNvPr id="3" name="Content Placeholder 2"/>
          <p:cNvSpPr>
            <a:spLocks noGrp="1"/>
          </p:cNvSpPr>
          <p:nvPr>
            <p:ph idx="1"/>
          </p:nvPr>
        </p:nvSpPr>
        <p:spPr/>
        <p:txBody>
          <a:bodyPr/>
          <a:lstStyle/>
          <a:p>
            <a:r>
              <a:rPr lang="en-US" dirty="0"/>
              <a:t>Method B publishers take care of the compliance process for their authors, </a:t>
            </a:r>
            <a:r>
              <a:rPr lang="en-US" dirty="0">
                <a:solidFill>
                  <a:srgbClr val="FF0000"/>
                </a:solidFill>
              </a:rPr>
              <a:t>IF the authors opted in</a:t>
            </a:r>
            <a:r>
              <a:rPr lang="en-US" dirty="0"/>
              <a:t> at the time of publication, usually paying an open access fee</a:t>
            </a:r>
          </a:p>
          <a:p>
            <a:r>
              <a:rPr lang="en-US" dirty="0"/>
              <a:t>Sometimes the whole journal may be open access, sometimes only certain articles may be open access</a:t>
            </a:r>
          </a:p>
          <a:p>
            <a:r>
              <a:rPr lang="en-US" dirty="0"/>
              <a:t>It is a </a:t>
            </a:r>
            <a:r>
              <a:rPr lang="en-US" dirty="0">
                <a:hlinkClick r:id="rId3"/>
              </a:rPr>
              <a:t>limited list of journals/publishers </a:t>
            </a:r>
            <a:r>
              <a:rPr lang="en-US" dirty="0"/>
              <a:t>that participate</a:t>
            </a:r>
          </a:p>
        </p:txBody>
      </p:sp>
    </p:spTree>
    <p:extLst>
      <p:ext uri="{BB962C8B-B14F-4D97-AF65-F5344CB8AC3E}">
        <p14:creationId xmlns:p14="http://schemas.microsoft.com/office/powerpoint/2010/main" val="1746408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4114</TotalTime>
  <Words>3331</Words>
  <Application>Microsoft Office PowerPoint</Application>
  <PresentationFormat>On-screen Show (4:3)</PresentationFormat>
  <Paragraphs>313</Paragraphs>
  <Slides>50</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Wingdings</vt:lpstr>
      <vt:lpstr>Retrospect</vt:lpstr>
      <vt:lpstr>NIH Public Access Policy Training</vt:lpstr>
      <vt:lpstr>What is the NIH Public Access Policy?</vt:lpstr>
      <vt:lpstr>What is the NIH Public Access Policy?</vt:lpstr>
      <vt:lpstr>What is PubMed Central?</vt:lpstr>
      <vt:lpstr>PowerPoint Presentation</vt:lpstr>
      <vt:lpstr>PowerPoint Presentation</vt:lpstr>
      <vt:lpstr>How do I get my paper in PMC?</vt:lpstr>
      <vt:lpstr>Method A: Open access journals  who have a deal with PMC</vt:lpstr>
      <vt:lpstr>Method B: Open access articles</vt:lpstr>
      <vt:lpstr>Method C: Author does it all</vt:lpstr>
      <vt:lpstr>PowerPoint Presentation</vt:lpstr>
      <vt:lpstr>PowerPoint Presentation</vt:lpstr>
      <vt:lpstr>PowerPoint Presentation</vt:lpstr>
      <vt:lpstr>PowerPoint Presentation</vt:lpstr>
      <vt:lpstr>I’m logged into NIHMS, now what?</vt:lpstr>
      <vt:lpstr>Uploading to NIHMS</vt:lpstr>
      <vt:lpstr>Uploading to NIHMS</vt:lpstr>
      <vt:lpstr>Uploading to NIHMS</vt:lpstr>
      <vt:lpstr>Uploading to NIHMS</vt:lpstr>
      <vt:lpstr>Uploading to NIHMS</vt:lpstr>
      <vt:lpstr>Uploading to NIHMS</vt:lpstr>
      <vt:lpstr>Uploading to NIHMS</vt:lpstr>
      <vt:lpstr>Uploading to NIHMS</vt:lpstr>
      <vt:lpstr>Uploading to NIHMS</vt:lpstr>
      <vt:lpstr>Uploading to NIHMS</vt:lpstr>
      <vt:lpstr>I submitted my manuscript, now what</vt:lpstr>
      <vt:lpstr>Method D: Opt-in for file submission only</vt:lpstr>
      <vt:lpstr>PowerPoint Presentation</vt:lpstr>
      <vt:lpstr>What could go wrong?</vt:lpstr>
      <vt:lpstr>How do I know if I have noncompliant articles?</vt:lpstr>
      <vt:lpstr>How do I know if I have noncompliant articles?</vt:lpstr>
      <vt:lpstr>Identifying Publication Status in myNCBI Bibliography. </vt:lpstr>
      <vt:lpstr>How can I track my articles/submissions?</vt:lpstr>
      <vt:lpstr>I’ve submitted my manuscript in NIHMS and it’s processing, but it still shows as a red compliance box in my NCBI bibliography. Why? </vt:lpstr>
      <vt:lpstr>I’ve submitted my manuscript in NIHMS and it’s processing, but it still shows as a red compliance box in my NCBI bibliography. Why? </vt:lpstr>
      <vt:lpstr>CHIPTS Acknowledgement in Publications</vt:lpstr>
      <vt:lpstr>Linking By Publications </vt:lpstr>
      <vt:lpstr>Linking By MyNCBI Portal</vt:lpstr>
      <vt:lpstr>Linking By MyNCBI Portal</vt:lpstr>
      <vt:lpstr>Unlinking By MyNCBI Portal</vt:lpstr>
      <vt:lpstr>Questions?</vt:lpstr>
      <vt:lpstr>What is the UC Open Access Policy?</vt:lpstr>
      <vt:lpstr>What is eScholarship?</vt:lpstr>
      <vt:lpstr>I got this email-</vt:lpstr>
      <vt:lpstr>Claim and share</vt:lpstr>
      <vt:lpstr>Claim and share</vt:lpstr>
      <vt:lpstr>PowerPoint Presentation</vt:lpstr>
      <vt:lpstr>PowerPoint Presentation</vt:lpstr>
      <vt:lpstr>What if my publisher doesn’t want me to do this?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Public Access Policy Training</dc:title>
  <dc:creator>Adenike Omomukuyo</dc:creator>
  <cp:lastModifiedBy>Omomukuyo, Adenike A.</cp:lastModifiedBy>
  <cp:revision>38</cp:revision>
  <dcterms:created xsi:type="dcterms:W3CDTF">2020-03-22T23:23:39Z</dcterms:created>
  <dcterms:modified xsi:type="dcterms:W3CDTF">2020-03-25T20:18:54Z</dcterms:modified>
</cp:coreProperties>
</file>