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48" r:id="rId3"/>
    <p:sldId id="405" r:id="rId4"/>
    <p:sldId id="404" r:id="rId5"/>
    <p:sldId id="406" r:id="rId6"/>
    <p:sldId id="352" r:id="rId7"/>
    <p:sldId id="407" r:id="rId8"/>
    <p:sldId id="334" r:id="rId9"/>
    <p:sldId id="38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Jackson" initials="" lastIdx="1" clrIdx="0"/>
  <p:cmAuthor id="1" name="neal" initials="" lastIdx="1" clrIdx="1"/>
  <p:cmAuthor id="2" name="Krishna Swamy" initials="" lastIdx="2" clrIdx="2"/>
  <p:cmAuthor id="3" name="vsk" initials="v" lastIdx="1" clrIdx="3"/>
  <p:cmAuthor id="4" name="cpowers" initials="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06"/>
    <a:srgbClr val="D0D8E8"/>
    <a:srgbClr val="DDDDDD"/>
    <a:srgbClr val="F37D07"/>
    <a:srgbClr val="4F81BD"/>
    <a:srgbClr val="1259AE"/>
    <a:srgbClr val="265A9A"/>
    <a:srgbClr val="002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87619" autoAdjust="0"/>
  </p:normalViewPr>
  <p:slideViewPr>
    <p:cSldViewPr snapToGrid="0">
      <p:cViewPr>
        <p:scale>
          <a:sx n="80" d="100"/>
          <a:sy n="80" d="100"/>
        </p:scale>
        <p:origin x="-1194" y="-72"/>
      </p:cViewPr>
      <p:guideLst>
        <p:guide orient="horz" pos="720"/>
        <p:guide orient="horz" pos="4032"/>
        <p:guide orient="horz" pos="432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E06F3-D110-4658-8237-1B785AFC5C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AE5258F-CD12-48D2-B9FC-9FE3F61DA09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Commitment to Proof of Concept (POC)</a:t>
          </a:r>
          <a:endParaRPr lang="en-US" dirty="0"/>
        </a:p>
      </dgm:t>
    </dgm:pt>
    <dgm:pt modelId="{B5E76DBB-D2B8-4F8D-9B92-3C9C06A6FF69}" type="parTrans" cxnId="{70A4B34F-8212-4E83-95C0-17A1FB205F80}">
      <dgm:prSet/>
      <dgm:spPr/>
      <dgm:t>
        <a:bodyPr/>
        <a:lstStyle/>
        <a:p>
          <a:endParaRPr lang="en-US"/>
        </a:p>
      </dgm:t>
    </dgm:pt>
    <dgm:pt modelId="{04EF4EBB-404E-452F-9E98-CD4C949DFC37}" type="sibTrans" cxnId="{70A4B34F-8212-4E83-95C0-17A1FB205F80}">
      <dgm:prSet/>
      <dgm:spPr/>
      <dgm:t>
        <a:bodyPr/>
        <a:lstStyle/>
        <a:p>
          <a:endParaRPr lang="en-US"/>
        </a:p>
      </dgm:t>
    </dgm:pt>
    <dgm:pt modelId="{AF2109C1-0B1B-4A0F-BEE4-EAA9DC51F55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Successful Pilot (POC)</a:t>
          </a:r>
          <a:endParaRPr lang="en-US" dirty="0"/>
        </a:p>
      </dgm:t>
    </dgm:pt>
    <dgm:pt modelId="{8B26048B-FA86-440E-889C-56904FDEB7FD}" type="parTrans" cxnId="{F2E729B3-4305-44B5-820F-C178974420D1}">
      <dgm:prSet/>
      <dgm:spPr/>
      <dgm:t>
        <a:bodyPr/>
        <a:lstStyle/>
        <a:p>
          <a:endParaRPr lang="en-US"/>
        </a:p>
      </dgm:t>
    </dgm:pt>
    <dgm:pt modelId="{266840F9-0F21-4EF4-A931-90EFCE303B06}" type="sibTrans" cxnId="{F2E729B3-4305-44B5-820F-C178974420D1}">
      <dgm:prSet/>
      <dgm:spPr/>
      <dgm:t>
        <a:bodyPr/>
        <a:lstStyle/>
        <a:p>
          <a:endParaRPr lang="en-US"/>
        </a:p>
      </dgm:t>
    </dgm:pt>
    <dgm:pt modelId="{38212F88-EAEC-4193-996E-CD1E0DAAF09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F27EE6FD-6690-4785-A513-6E84685150C2}" type="parTrans" cxnId="{30FD8198-75C6-47CF-AC98-1F90ABF119B8}">
      <dgm:prSet/>
      <dgm:spPr/>
      <dgm:t>
        <a:bodyPr/>
        <a:lstStyle/>
        <a:p>
          <a:endParaRPr lang="en-US"/>
        </a:p>
      </dgm:t>
    </dgm:pt>
    <dgm:pt modelId="{4CAE719B-CBB9-4481-BC0C-3376F6AEEDF2}" type="sibTrans" cxnId="{30FD8198-75C6-47CF-AC98-1F90ABF119B8}">
      <dgm:prSet/>
      <dgm:spPr/>
      <dgm:t>
        <a:bodyPr/>
        <a:lstStyle/>
        <a:p>
          <a:endParaRPr lang="en-US"/>
        </a:p>
      </dgm:t>
    </dgm:pt>
    <dgm:pt modelId="{13C3E178-3FF9-499B-B691-60802EB4466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Plan to Scale-up</a:t>
          </a:r>
          <a:endParaRPr lang="en-US" dirty="0"/>
        </a:p>
      </dgm:t>
    </dgm:pt>
    <dgm:pt modelId="{BD5FC596-1CA6-4738-99CD-AD44D0216806}" type="parTrans" cxnId="{DB2176B2-FF58-4F55-BD78-1E00E76C124C}">
      <dgm:prSet/>
      <dgm:spPr/>
      <dgm:t>
        <a:bodyPr/>
        <a:lstStyle/>
        <a:p>
          <a:endParaRPr lang="en-US"/>
        </a:p>
      </dgm:t>
    </dgm:pt>
    <dgm:pt modelId="{516B18B7-DC3F-4AD7-9288-CFF1491AEFD9}" type="sibTrans" cxnId="{DB2176B2-FF58-4F55-BD78-1E00E76C124C}">
      <dgm:prSet/>
      <dgm:spPr/>
      <dgm:t>
        <a:bodyPr/>
        <a:lstStyle/>
        <a:p>
          <a:endParaRPr lang="en-US"/>
        </a:p>
      </dgm:t>
    </dgm:pt>
    <dgm:pt modelId="{36329BED-99C4-47B8-8037-6016FDDD8A6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Scale-Up</a:t>
          </a:r>
        </a:p>
      </dgm:t>
    </dgm:pt>
    <dgm:pt modelId="{20B28DC3-AADA-4156-AD33-4175418213E7}" type="parTrans" cxnId="{E4E14CEB-614B-49BC-8C63-A35152BAC332}">
      <dgm:prSet/>
      <dgm:spPr/>
      <dgm:t>
        <a:bodyPr/>
        <a:lstStyle/>
        <a:p>
          <a:endParaRPr lang="en-US"/>
        </a:p>
      </dgm:t>
    </dgm:pt>
    <dgm:pt modelId="{B34E5275-9F20-495A-A705-43CC2AEAA386}" type="sibTrans" cxnId="{E4E14CEB-614B-49BC-8C63-A35152BAC332}">
      <dgm:prSet/>
      <dgm:spPr/>
      <dgm:t>
        <a:bodyPr/>
        <a:lstStyle/>
        <a:p>
          <a:endParaRPr lang="en-US"/>
        </a:p>
      </dgm:t>
    </dgm:pt>
    <dgm:pt modelId="{04807A23-31FE-46A2-9892-D8247503F507}" type="pres">
      <dgm:prSet presAssocID="{64CE06F3-D110-4658-8237-1B785AFC5C34}" presName="Name0" presStyleCnt="0">
        <dgm:presLayoutVars>
          <dgm:dir/>
          <dgm:animLvl val="lvl"/>
          <dgm:resizeHandles val="exact"/>
        </dgm:presLayoutVars>
      </dgm:prSet>
      <dgm:spPr/>
    </dgm:pt>
    <dgm:pt modelId="{53FF9D37-5610-4E91-9A58-D8F11B73655E}" type="pres">
      <dgm:prSet presAssocID="{EAE5258F-CD12-48D2-B9FC-9FE3F61DA09B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C14C212-B80D-4A81-9F0A-200E081EDB9D}" type="pres">
      <dgm:prSet presAssocID="{04EF4EBB-404E-452F-9E98-CD4C949DFC37}" presName="parTxOnlySpace" presStyleCnt="0"/>
      <dgm:spPr/>
    </dgm:pt>
    <dgm:pt modelId="{D498A406-5658-40B7-A48B-76636964B27A}" type="pres">
      <dgm:prSet presAssocID="{AF2109C1-0B1B-4A0F-BEE4-EAA9DC51F55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4FA1E-1B9C-4485-92AD-79734D4DA2A4}" type="pres">
      <dgm:prSet presAssocID="{266840F9-0F21-4EF4-A931-90EFCE303B06}" presName="parTxOnlySpace" presStyleCnt="0"/>
      <dgm:spPr/>
    </dgm:pt>
    <dgm:pt modelId="{E5F59A13-7336-4958-BB62-35E59F2554D3}" type="pres">
      <dgm:prSet presAssocID="{38212F88-EAEC-4193-996E-CD1E0DAAF09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4B78D-2969-414C-AEAD-89ACDCB12736}" type="pres">
      <dgm:prSet presAssocID="{4CAE719B-CBB9-4481-BC0C-3376F6AEEDF2}" presName="parTxOnlySpace" presStyleCnt="0"/>
      <dgm:spPr/>
    </dgm:pt>
    <dgm:pt modelId="{C6DC9C0A-8E01-4B30-A32D-7ACF6D1CE5BE}" type="pres">
      <dgm:prSet presAssocID="{13C3E178-3FF9-499B-B691-60802EB4466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B1040-DF25-4626-89A1-D8EA6044440D}" type="pres">
      <dgm:prSet presAssocID="{516B18B7-DC3F-4AD7-9288-CFF1491AEFD9}" presName="parTxOnlySpace" presStyleCnt="0"/>
      <dgm:spPr/>
    </dgm:pt>
    <dgm:pt modelId="{BC12DBFE-3CEE-49CA-B508-BC6F48E386F3}" type="pres">
      <dgm:prSet presAssocID="{36329BED-99C4-47B8-8037-6016FDDD8A6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729B3-4305-44B5-820F-C178974420D1}" srcId="{64CE06F3-D110-4658-8237-1B785AFC5C34}" destId="{AF2109C1-0B1B-4A0F-BEE4-EAA9DC51F559}" srcOrd="1" destOrd="0" parTransId="{8B26048B-FA86-440E-889C-56904FDEB7FD}" sibTransId="{266840F9-0F21-4EF4-A931-90EFCE303B06}"/>
    <dgm:cxn modelId="{30FD8198-75C6-47CF-AC98-1F90ABF119B8}" srcId="{64CE06F3-D110-4658-8237-1B785AFC5C34}" destId="{38212F88-EAEC-4193-996E-CD1E0DAAF090}" srcOrd="2" destOrd="0" parTransId="{F27EE6FD-6690-4785-A513-6E84685150C2}" sibTransId="{4CAE719B-CBB9-4481-BC0C-3376F6AEEDF2}"/>
    <dgm:cxn modelId="{E4E14CEB-614B-49BC-8C63-A35152BAC332}" srcId="{64CE06F3-D110-4658-8237-1B785AFC5C34}" destId="{36329BED-99C4-47B8-8037-6016FDDD8A69}" srcOrd="4" destOrd="0" parTransId="{20B28DC3-AADA-4156-AD33-4175418213E7}" sibTransId="{B34E5275-9F20-495A-A705-43CC2AEAA386}"/>
    <dgm:cxn modelId="{A18EA8A7-8F90-4DBB-A263-CA5532E1F4FD}" type="presOf" srcId="{AF2109C1-0B1B-4A0F-BEE4-EAA9DC51F559}" destId="{D498A406-5658-40B7-A48B-76636964B27A}" srcOrd="0" destOrd="0" presId="urn:microsoft.com/office/officeart/2005/8/layout/chevron1"/>
    <dgm:cxn modelId="{DB2176B2-FF58-4F55-BD78-1E00E76C124C}" srcId="{64CE06F3-D110-4658-8237-1B785AFC5C34}" destId="{13C3E178-3FF9-499B-B691-60802EB44669}" srcOrd="3" destOrd="0" parTransId="{BD5FC596-1CA6-4738-99CD-AD44D0216806}" sibTransId="{516B18B7-DC3F-4AD7-9288-CFF1491AEFD9}"/>
    <dgm:cxn modelId="{4FC381AF-8AA1-4FF8-A0DE-451D062DE279}" type="presOf" srcId="{13C3E178-3FF9-499B-B691-60802EB44669}" destId="{C6DC9C0A-8E01-4B30-A32D-7ACF6D1CE5BE}" srcOrd="0" destOrd="0" presId="urn:microsoft.com/office/officeart/2005/8/layout/chevron1"/>
    <dgm:cxn modelId="{F8358221-90BA-4C5D-A283-C2D896469B04}" type="presOf" srcId="{36329BED-99C4-47B8-8037-6016FDDD8A69}" destId="{BC12DBFE-3CEE-49CA-B508-BC6F48E386F3}" srcOrd="0" destOrd="0" presId="urn:microsoft.com/office/officeart/2005/8/layout/chevron1"/>
    <dgm:cxn modelId="{34E36FAF-7837-46CF-96F4-11CAC24732F9}" type="presOf" srcId="{EAE5258F-CD12-48D2-B9FC-9FE3F61DA09B}" destId="{53FF9D37-5610-4E91-9A58-D8F11B73655E}" srcOrd="0" destOrd="0" presId="urn:microsoft.com/office/officeart/2005/8/layout/chevron1"/>
    <dgm:cxn modelId="{70A4B34F-8212-4E83-95C0-17A1FB205F80}" srcId="{64CE06F3-D110-4658-8237-1B785AFC5C34}" destId="{EAE5258F-CD12-48D2-B9FC-9FE3F61DA09B}" srcOrd="0" destOrd="0" parTransId="{B5E76DBB-D2B8-4F8D-9B92-3C9C06A6FF69}" sibTransId="{04EF4EBB-404E-452F-9E98-CD4C949DFC37}"/>
    <dgm:cxn modelId="{183C85D5-5786-4E42-8296-A244DA11052A}" type="presOf" srcId="{38212F88-EAEC-4193-996E-CD1E0DAAF090}" destId="{E5F59A13-7336-4958-BB62-35E59F2554D3}" srcOrd="0" destOrd="0" presId="urn:microsoft.com/office/officeart/2005/8/layout/chevron1"/>
    <dgm:cxn modelId="{61B96CED-B35E-4462-B7B0-315D4FC2240A}" type="presOf" srcId="{64CE06F3-D110-4658-8237-1B785AFC5C34}" destId="{04807A23-31FE-46A2-9892-D8247503F507}" srcOrd="0" destOrd="0" presId="urn:microsoft.com/office/officeart/2005/8/layout/chevron1"/>
    <dgm:cxn modelId="{3C48B1C2-8E71-4A4C-8175-C9B392E13A6D}" type="presParOf" srcId="{04807A23-31FE-46A2-9892-D8247503F507}" destId="{53FF9D37-5610-4E91-9A58-D8F11B73655E}" srcOrd="0" destOrd="0" presId="urn:microsoft.com/office/officeart/2005/8/layout/chevron1"/>
    <dgm:cxn modelId="{43E636F0-F9A3-4F7C-BBD0-FB2173FBBF49}" type="presParOf" srcId="{04807A23-31FE-46A2-9892-D8247503F507}" destId="{BC14C212-B80D-4A81-9F0A-200E081EDB9D}" srcOrd="1" destOrd="0" presId="urn:microsoft.com/office/officeart/2005/8/layout/chevron1"/>
    <dgm:cxn modelId="{E341F3F5-FD9E-4F61-957E-BEB91289C775}" type="presParOf" srcId="{04807A23-31FE-46A2-9892-D8247503F507}" destId="{D498A406-5658-40B7-A48B-76636964B27A}" srcOrd="2" destOrd="0" presId="urn:microsoft.com/office/officeart/2005/8/layout/chevron1"/>
    <dgm:cxn modelId="{30048B84-EDA9-403B-9C8B-977E7AF01BA4}" type="presParOf" srcId="{04807A23-31FE-46A2-9892-D8247503F507}" destId="{5B64FA1E-1B9C-4485-92AD-79734D4DA2A4}" srcOrd="3" destOrd="0" presId="urn:microsoft.com/office/officeart/2005/8/layout/chevron1"/>
    <dgm:cxn modelId="{FD8B58FE-30B4-4700-9AC2-F905B4E59767}" type="presParOf" srcId="{04807A23-31FE-46A2-9892-D8247503F507}" destId="{E5F59A13-7336-4958-BB62-35E59F2554D3}" srcOrd="4" destOrd="0" presId="urn:microsoft.com/office/officeart/2005/8/layout/chevron1"/>
    <dgm:cxn modelId="{F17512AC-11A3-4AAA-B2C7-711DA05A2713}" type="presParOf" srcId="{04807A23-31FE-46A2-9892-D8247503F507}" destId="{DD44B78D-2969-414C-AEAD-89ACDCB12736}" srcOrd="5" destOrd="0" presId="urn:microsoft.com/office/officeart/2005/8/layout/chevron1"/>
    <dgm:cxn modelId="{1E826AB5-CE9F-404F-984F-04DA293D197D}" type="presParOf" srcId="{04807A23-31FE-46A2-9892-D8247503F507}" destId="{C6DC9C0A-8E01-4B30-A32D-7ACF6D1CE5BE}" srcOrd="6" destOrd="0" presId="urn:microsoft.com/office/officeart/2005/8/layout/chevron1"/>
    <dgm:cxn modelId="{1D4B6464-D465-4E13-8DBB-7B09B63681BA}" type="presParOf" srcId="{04807A23-31FE-46A2-9892-D8247503F507}" destId="{EEAB1040-DF25-4626-89A1-D8EA6044440D}" srcOrd="7" destOrd="0" presId="urn:microsoft.com/office/officeart/2005/8/layout/chevron1"/>
    <dgm:cxn modelId="{5D40CA5B-E8AB-49B7-9CE5-7EDFE053DD66}" type="presParOf" srcId="{04807A23-31FE-46A2-9892-D8247503F507}" destId="{BC12DBFE-3CEE-49CA-B508-BC6F48E386F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F9D37-5610-4E91-9A58-D8F11B73655E}">
      <dsp:nvSpPr>
        <dsp:cNvPr id="0" name=""/>
        <dsp:cNvSpPr/>
      </dsp:nvSpPr>
      <dsp:spPr>
        <a:xfrm>
          <a:off x="1863" y="209856"/>
          <a:ext cx="1658617" cy="663447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Commitment to Proof of Concept (POC)</a:t>
          </a:r>
          <a:endParaRPr lang="en-US" sz="1400" kern="1200" dirty="0"/>
        </a:p>
      </dsp:txBody>
      <dsp:txXfrm>
        <a:off x="1863" y="209856"/>
        <a:ext cx="1492755" cy="663447"/>
      </dsp:txXfrm>
    </dsp:sp>
    <dsp:sp modelId="{D498A406-5658-40B7-A48B-76636964B27A}">
      <dsp:nvSpPr>
        <dsp:cNvPr id="0" name=""/>
        <dsp:cNvSpPr/>
      </dsp:nvSpPr>
      <dsp:spPr>
        <a:xfrm>
          <a:off x="1494619" y="209856"/>
          <a:ext cx="1658617" cy="66344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Successful Pilot (POC)</a:t>
          </a:r>
          <a:endParaRPr lang="en-US" sz="1400" kern="1200" dirty="0"/>
        </a:p>
      </dsp:txBody>
      <dsp:txXfrm>
        <a:off x="1826343" y="209856"/>
        <a:ext cx="995170" cy="663447"/>
      </dsp:txXfrm>
    </dsp:sp>
    <dsp:sp modelId="{E5F59A13-7336-4958-BB62-35E59F2554D3}">
      <dsp:nvSpPr>
        <dsp:cNvPr id="0" name=""/>
        <dsp:cNvSpPr/>
      </dsp:nvSpPr>
      <dsp:spPr>
        <a:xfrm>
          <a:off x="2987375" y="209856"/>
          <a:ext cx="1658617" cy="66344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Evaluation</a:t>
          </a:r>
          <a:endParaRPr lang="en-US" sz="1400" kern="1200" dirty="0"/>
        </a:p>
      </dsp:txBody>
      <dsp:txXfrm>
        <a:off x="3319099" y="209856"/>
        <a:ext cx="995170" cy="663447"/>
      </dsp:txXfrm>
    </dsp:sp>
    <dsp:sp modelId="{C6DC9C0A-8E01-4B30-A32D-7ACF6D1CE5BE}">
      <dsp:nvSpPr>
        <dsp:cNvPr id="0" name=""/>
        <dsp:cNvSpPr/>
      </dsp:nvSpPr>
      <dsp:spPr>
        <a:xfrm>
          <a:off x="4480131" y="209856"/>
          <a:ext cx="1658617" cy="66344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 to Scale-up</a:t>
          </a:r>
          <a:endParaRPr lang="en-US" sz="1400" kern="1200" dirty="0"/>
        </a:p>
      </dsp:txBody>
      <dsp:txXfrm>
        <a:off x="4811855" y="209856"/>
        <a:ext cx="995170" cy="663447"/>
      </dsp:txXfrm>
    </dsp:sp>
    <dsp:sp modelId="{BC12DBFE-3CEE-49CA-B508-BC6F48E386F3}">
      <dsp:nvSpPr>
        <dsp:cNvPr id="0" name=""/>
        <dsp:cNvSpPr/>
      </dsp:nvSpPr>
      <dsp:spPr>
        <a:xfrm>
          <a:off x="5972886" y="209856"/>
          <a:ext cx="1658617" cy="66344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Scale-Up</a:t>
          </a:r>
        </a:p>
      </dsp:txBody>
      <dsp:txXfrm>
        <a:off x="6304610" y="209856"/>
        <a:ext cx="995170" cy="66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B94ACD9-1A45-4A0D-BD23-4CDF6C5F5BD9}" type="datetime1">
              <a:rPr lang="en-US"/>
              <a:pPr>
                <a:defRPr/>
              </a:pPr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DB00C1E-B4E2-4E0D-B221-E0C788452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E59BEF0-833A-4E28-AED9-6F4FE9214A5D}" type="datetime1">
              <a:rPr lang="en-US"/>
              <a:pPr>
                <a:defRPr/>
              </a:pPr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0AFBA20-40F0-4F5F-BF53-8A005174E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66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F287C-16E3-44FD-AB33-47BC079015D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Ran study in Tanzania—through D-tree and Pathfinder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CHWs are expected to visit each client at least once per month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Study was on 87 CHWs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CommCare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First study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Half got nothing, half got SMS intervention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SMS intervention was messages starting the day before visit due and continuing daily until form submitted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On day 3 got message saying supervisor would be alerted (escalation)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Dramatic results as shown in graph.   85% more timely visits. 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Second study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Tested effect of escalation, by removing supervisor alerts from some of those getting it, and adding in SMS without supervisor alerts to others. 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Smaller samples but results indicate that supervisor alerts are key to the success of the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F287C-16E3-44FD-AB33-47BC079015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8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33AE837-EEED-4425-9295-DA46524F19DC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FD09D-B0BA-4D56-8E4B-5721A988BE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813" y="304800"/>
            <a:ext cx="325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59AE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0F219D-0155-4330-B07B-2AEF3580D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rgbClr val="1259AE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>
              <a:defRPr/>
            </a:pPr>
            <a:endParaRPr lang="en-CA" sz="2000"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>
              <a:defRPr/>
            </a:pPr>
            <a:endParaRPr lang="en-CA" sz="2000"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63146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7A67-9DA4-4EC7-B9EA-8D2DC5B45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2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2F55B47B-3322-4970-9299-C1F440469AA2}" type="slidenum">
              <a:rPr lang="en-US" sz="1000">
                <a:solidFill>
                  <a:schemeClr val="tx2"/>
                </a:solidFill>
                <a:cs typeface="+mn-cs"/>
              </a:rPr>
              <a:pPr algn="ctr">
                <a:defRPr/>
              </a:pPr>
              <a:t>‹#›</a:t>
            </a:fld>
            <a:endParaRPr lang="en-GB" sz="10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1029" name="Pictur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3" y="6267450"/>
            <a:ext cx="12715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commcare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  <p:sldLayoutId id="2147483658" r:id="rId5"/>
    <p:sldLayoutId id="2147483659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youtube.com/watch?v=30Ftk6STM3U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carehq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s.google.com/group/ict4chw" TargetMode="External"/><Relationship Id="rId3" Type="http://schemas.openxmlformats.org/officeDocument/2006/relationships/hyperlink" Target="mailto:nlesh@dimagi.com" TargetMode="External"/><Relationship Id="rId7" Type="http://schemas.openxmlformats.org/officeDocument/2006/relationships/hyperlink" Target="http://bit.ly/tiLaY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outu.be/30Ftk6STM3U" TargetMode="External"/><Relationship Id="rId5" Type="http://schemas.openxmlformats.org/officeDocument/2006/relationships/hyperlink" Target="http://youtu.be/ZpfvISKxylE" TargetMode="External"/><Relationship Id="rId10" Type="http://schemas.openxmlformats.org/officeDocument/2006/relationships/hyperlink" Target="http://www.dimagi.com/" TargetMode="External"/><Relationship Id="rId4" Type="http://schemas.openxmlformats.org/officeDocument/2006/relationships/hyperlink" Target="mailto:jjackson@dimagi.com" TargetMode="External"/><Relationship Id="rId9" Type="http://schemas.openxmlformats.org/officeDocument/2006/relationships/hyperlink" Target="http://www.commcarehq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imagi.com/" TargetMode="External"/><Relationship Id="rId4" Type="http://schemas.openxmlformats.org/officeDocument/2006/relationships/hyperlink" Target="mailto:information@dimag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7"/>
          <p:cNvSpPr>
            <a:spLocks noGrp="1"/>
          </p:cNvSpPr>
          <p:nvPr>
            <p:ph type="subTitle" idx="1"/>
          </p:nvPr>
        </p:nvSpPr>
        <p:spPr>
          <a:xfrm>
            <a:off x="378069" y="2235688"/>
            <a:ext cx="8528539" cy="2763824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sz="4600" dirty="0" smtClean="0">
                <a:latin typeface="Trebuchet MS" charset="0"/>
                <a:ea typeface="ＭＳ Ｐゴシック" pitchFamily="34" charset="-128"/>
              </a:rPr>
              <a:t>Dimagi Inc.</a:t>
            </a:r>
          </a:p>
          <a:p>
            <a:pPr algn="ctr">
              <a:defRPr/>
            </a:pPr>
            <a:r>
              <a:rPr lang="en-US" sz="4600" dirty="0" smtClean="0">
                <a:latin typeface="Trebuchet MS" charset="0"/>
                <a:ea typeface="ＭＳ Ｐゴシック" pitchFamily="34" charset="-128"/>
              </a:rPr>
              <a:t>CommCare Overview</a:t>
            </a:r>
            <a:endParaRPr lang="en-US" sz="3100" dirty="0" smtClean="0">
              <a:latin typeface="Trebuchet MS" charset="0"/>
              <a:ea typeface="ＭＳ Ｐゴシック" pitchFamily="34" charset="-128"/>
            </a:endParaRPr>
          </a:p>
          <a:p>
            <a:pPr algn="ctr">
              <a:defRPr/>
            </a:pPr>
            <a:endParaRPr lang="en-US" sz="2600" i="1" dirty="0" smtClean="0">
              <a:latin typeface="Trebuchet MS" charset="0"/>
              <a:ea typeface="ＭＳ Ｐゴシック" pitchFamily="34" charset="-128"/>
            </a:endParaRPr>
          </a:p>
          <a:p>
            <a:pPr algn="ctr">
              <a:defRPr/>
            </a:pPr>
            <a:endParaRPr lang="en-US" sz="2600" i="1" dirty="0" smtClean="0">
              <a:latin typeface="Trebuchet MS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en-US" sz="2900" i="1" dirty="0" smtClean="0">
                <a:latin typeface="Trebuchet MS" charset="0"/>
                <a:ea typeface="ＭＳ Ｐゴシック" pitchFamily="34" charset="-128"/>
              </a:rPr>
              <a:t>July, 2012</a:t>
            </a:r>
          </a:p>
          <a:p>
            <a:pPr algn="ctr">
              <a:defRPr/>
            </a:pPr>
            <a:r>
              <a:rPr lang="en-US" sz="2900" i="1" dirty="0" smtClean="0">
                <a:latin typeface="Trebuchet MS" charset="0"/>
                <a:ea typeface="ＭＳ Ｐゴシック" pitchFamily="34" charset="-128"/>
              </a:rPr>
              <a:t>Washington, D.C.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6669" y="5552866"/>
            <a:ext cx="4138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  <a:defRPr/>
            </a:pPr>
            <a:r>
              <a:rPr lang="en-US" sz="1400" dirty="0" smtClean="0"/>
              <a:t>Dr. Neal </a:t>
            </a:r>
            <a:r>
              <a:rPr lang="en-US" sz="1400" dirty="0" err="1" smtClean="0"/>
              <a:t>Lesh</a:t>
            </a:r>
            <a:r>
              <a:rPr lang="en-US" sz="1400" dirty="0" smtClean="0"/>
              <a:t>, CSO </a:t>
            </a:r>
            <a:r>
              <a:rPr lang="en-US" sz="1400" dirty="0" err="1" smtClean="0"/>
              <a:t>Dimagi</a:t>
            </a:r>
            <a:r>
              <a:rPr lang="en-US" sz="1400" dirty="0" smtClean="0"/>
              <a:t>  </a:t>
            </a:r>
          </a:p>
          <a:p>
            <a:pPr algn="r">
              <a:buFontTx/>
              <a:buNone/>
              <a:defRPr/>
            </a:pPr>
            <a:r>
              <a:rPr lang="en-US" sz="1400" dirty="0" smtClean="0"/>
              <a:t>nlesh@dimagi.com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4" y="190005"/>
            <a:ext cx="8710546" cy="593767"/>
          </a:xfrm>
        </p:spPr>
        <p:txBody>
          <a:bodyPr/>
          <a:lstStyle/>
          <a:p>
            <a:r>
              <a:rPr lang="en-US" dirty="0" smtClean="0"/>
              <a:t>CommCare: DEMO</a:t>
            </a:r>
            <a:endParaRPr lang="en-US" dirty="0"/>
          </a:p>
        </p:txBody>
      </p:sp>
      <p:pic>
        <p:nvPicPr>
          <p:cNvPr id="4" name="Picture 4" descr="C:\Users\czue\Documents\My Dropbox\Dimagi\Website\images\commcare\commcare with pregnant woman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520130" y="2828981"/>
            <a:ext cx="4511040" cy="310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4946" y="948583"/>
            <a:ext cx="3402259" cy="39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961662" y="1427410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http://tinyurl.com/commcarevideo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Open, Community-oriented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 lvl="1"/>
            <a:r>
              <a:rPr lang="en-US" dirty="0"/>
              <a:t>Same code supporting 50 community health programs in 25 countries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Standard pricing, implementation, packages. 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Author CommCare apps at </a:t>
            </a:r>
            <a:r>
              <a:rPr lang="en-US" dirty="0" smtClean="0">
                <a:hlinkClick r:id="rId2"/>
              </a:rPr>
              <a:t>www.commcarehq.org</a:t>
            </a:r>
            <a:endParaRPr lang="en-US" dirty="0" smtClean="0"/>
          </a:p>
          <a:p>
            <a:pPr lvl="1"/>
            <a:r>
              <a:rPr lang="en-US" dirty="0" smtClean="0"/>
              <a:t>Developing “App store” for content sharing.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Enables local ownership.</a:t>
            </a:r>
          </a:p>
          <a:p>
            <a:pPr lvl="1"/>
            <a:r>
              <a:rPr lang="en-US" dirty="0" smtClean="0"/>
              <a:t>Governments more and more requiring this to scale.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1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Under the Mango Tree</a:t>
            </a:r>
          </a:p>
        </p:txBody>
      </p:sp>
      <p:pic>
        <p:nvPicPr>
          <p:cNvPr id="26627" name="Picture 7" descr="IMG_52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8095" b="14063"/>
          <a:stretch>
            <a:fillRect/>
          </a:stretch>
        </p:blipFill>
        <p:spPr bwMode="auto">
          <a:xfrm>
            <a:off x="685800" y="2057400"/>
            <a:ext cx="5368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AD4BB-4608-4AB0-AAA7-3B464D32D1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6629" name="Content Placeholder 5" descr="Tabora 0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r="21712" b="7401"/>
          <a:stretch>
            <a:fillRect/>
          </a:stretch>
        </p:blipFill>
        <p:spPr>
          <a:xfrm>
            <a:off x="5486400" y="1447800"/>
            <a:ext cx="3352800" cy="2703513"/>
          </a:xfrm>
        </p:spPr>
      </p:pic>
    </p:spTree>
    <p:extLst>
      <p:ext uri="{BB962C8B-B14F-4D97-AF65-F5344CB8AC3E}">
        <p14:creationId xmlns:p14="http://schemas.microsoft.com/office/powerpoint/2010/main" val="25731455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74675" y="1362075"/>
            <a:ext cx="3806825" cy="4929188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endParaRPr lang="en-US" sz="2800" smtClean="0"/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 smtClean="0"/>
              <a:t>Global HQ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 smtClean="0"/>
              <a:t>In-country HQ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 smtClean="0"/>
              <a:t>Field Managers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 smtClean="0"/>
              <a:t>Talking to CHWs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 smtClean="0"/>
              <a:t>Working with CHWs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280025" y="2006600"/>
            <a:ext cx="343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IDEAL INTERVENTION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118100" y="4722813"/>
            <a:ext cx="3757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ACTUAL INTERVENTION</a:t>
            </a:r>
          </a:p>
        </p:txBody>
      </p:sp>
      <p:sp>
        <p:nvSpPr>
          <p:cNvPr id="10246" name="Down Arrow 6"/>
          <p:cNvSpPr>
            <a:spLocks noChangeArrowheads="1"/>
          </p:cNvSpPr>
          <p:nvPr/>
        </p:nvSpPr>
        <p:spPr bwMode="auto">
          <a:xfrm>
            <a:off x="6553200" y="2754313"/>
            <a:ext cx="887413" cy="17748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973135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Improved Access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</a:t>
            </a:r>
            <a:r>
              <a:rPr lang="en-US" sz="2400" dirty="0" smtClean="0"/>
              <a:t>Work </a:t>
            </a:r>
            <a:r>
              <a:rPr lang="en-US" sz="2400" dirty="0"/>
              <a:t>by Brian DeRenzi et. al ‘2012)</a:t>
            </a:r>
            <a:endParaRPr lang="en-US" sz="2400" dirty="0"/>
          </a:p>
        </p:txBody>
      </p:sp>
      <p:pic>
        <p:nvPicPr>
          <p:cNvPr id="4" name="Picture 3" descr="Macintosh HD:Users:bderenzi:Documents:Work:MyPapers:2011-07-ICTD-reminders:figs:all_tim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94" y="1291517"/>
            <a:ext cx="6460619" cy="40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645702" y="5361437"/>
            <a:ext cx="7964129" cy="619437"/>
          </a:xfrm>
          <a:prstGeom prst="rect">
            <a:avLst/>
          </a:prstGeom>
          <a:solidFill>
            <a:srgbClr val="4F81BD"/>
          </a:solidFill>
          <a:ln w="9525">
            <a:solidFill>
              <a:srgbClr val="003C72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025525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85% More timely Visits</a:t>
            </a:r>
          </a:p>
          <a:p>
            <a:pPr marL="1025525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Randomized Controlled Trial</a:t>
            </a:r>
            <a:endParaRPr lang="en-US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4829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B. </a:t>
            </a:r>
            <a:r>
              <a:rPr lang="en-US" sz="800" dirty="0" err="1"/>
              <a:t>DeRenzi</a:t>
            </a:r>
            <a:r>
              <a:rPr lang="en-US" sz="800" dirty="0"/>
              <a:t>, L. </a:t>
            </a:r>
            <a:r>
              <a:rPr lang="en-US" sz="800" dirty="0" err="1"/>
              <a:t>Findlater</a:t>
            </a:r>
            <a:r>
              <a:rPr lang="en-US" sz="800" dirty="0"/>
              <a:t>,  G. </a:t>
            </a:r>
            <a:r>
              <a:rPr lang="en-US" sz="800" dirty="0" err="1"/>
              <a:t>Borriello</a:t>
            </a:r>
            <a:r>
              <a:rPr lang="en-US" sz="800" dirty="0"/>
              <a:t>, J. Jackson,  J. Payne,  B. Birnbaum,  T. Parikh, N. </a:t>
            </a:r>
            <a:r>
              <a:rPr lang="en-US" sz="800" dirty="0" err="1"/>
              <a:t>Lesh</a:t>
            </a:r>
            <a:r>
              <a:rPr lang="en-US" sz="800" dirty="0"/>
              <a:t>, “Improving Community Health Worker Performance Through Automated SMS”, ICTD </a:t>
            </a:r>
            <a:r>
              <a:rPr lang="en-US" sz="800" dirty="0" smtClean="0"/>
              <a:t>2012, </a:t>
            </a:r>
            <a:r>
              <a:rPr lang="en-US" sz="800" dirty="0"/>
              <a:t>to appear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645701" y="5380058"/>
            <a:ext cx="504673" cy="589613"/>
          </a:xfrm>
          <a:prstGeom prst="homePlate">
            <a:avLst>
              <a:gd name="adj" fmla="val 27922"/>
            </a:avLst>
          </a:prstGeom>
          <a:solidFill>
            <a:srgbClr val="F4940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mHealth Capacity (India results)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1245" y="1084682"/>
            <a:ext cx="8831239" cy="5225704"/>
            <a:chOff x="-59329" y="1624964"/>
            <a:chExt cx="11223547" cy="6354688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90340" y="5965379"/>
              <a:ext cx="11073878" cy="2014273"/>
            </a:xfrm>
            <a:prstGeom prst="rect">
              <a:avLst/>
            </a:prstGeom>
          </p:spPr>
          <p:txBody>
            <a:bodyPr/>
            <a:lstStyle/>
            <a:p>
              <a:pPr marL="508000" marR="0" lvl="0" indent="-508000" algn="l" defTabSz="52696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Provide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 free phones and field support for proof of concepts (POC)</a:t>
              </a:r>
            </a:p>
            <a:p>
              <a:pPr marL="979488" lvl="1" indent="-508000">
                <a:spcBef>
                  <a:spcPct val="20000"/>
                </a:spcBef>
                <a:buFont typeface="Wingdings" pitchFamily="2" charset="2"/>
                <a:buChar char="Ø"/>
                <a:tabLst>
                  <a:tab pos="973138" algn="l"/>
                </a:tabLst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885 CHWs successfully trained on CommCare</a:t>
              </a:r>
            </a:p>
            <a:p>
              <a:pPr marL="979488" lvl="1" indent="-508000">
                <a:spcBef>
                  <a:spcPct val="20000"/>
                </a:spcBef>
                <a:buFont typeface="Wingdings" pitchFamily="2" charset="2"/>
                <a:buChar char="Ø"/>
                <a:tabLst>
                  <a:tab pos="973138" algn="l"/>
                </a:tabLst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1,340 CHWs planned to be trained from POC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Orgs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676617888"/>
                </p:ext>
              </p:extLst>
            </p:nvPr>
          </p:nvGraphicFramePr>
          <p:xfrm>
            <a:off x="-59329" y="1776713"/>
            <a:ext cx="9701183" cy="13171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-35770" y="2861222"/>
              <a:ext cx="158750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11 Orgs in India in 2011</a:t>
              </a:r>
            </a:p>
            <a:p>
              <a:pPr marL="177800" indent="-177800">
                <a:buFont typeface="Wingdings" pitchFamily="2" charset="2"/>
                <a:buChar char="§"/>
              </a:pPr>
              <a:endParaRPr lang="en-US" sz="16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4224" y="2861222"/>
              <a:ext cx="1587500" cy="13234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10 Orgs completed pilot with 10 free phones &amp; field support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69964" y="2861222"/>
              <a:ext cx="1819418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10 Orgs completed internal evaluation</a:t>
              </a:r>
            </a:p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6 Orgs did rigorous evaluation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03682" y="2861223"/>
              <a:ext cx="1969542" cy="156966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9 Orgs plan to scale-up</a:t>
              </a:r>
            </a:p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6 Orgs coordinated </a:t>
              </a:r>
              <a:r>
                <a:rPr lang="en-US" sz="1600" dirty="0" err="1" smtClean="0"/>
                <a:t>Gov’t</a:t>
              </a:r>
              <a:r>
                <a:rPr lang="en-US" sz="1600" dirty="0" smtClean="0"/>
                <a:t> Support</a:t>
              </a:r>
            </a:p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4 Orgs contracted Dimagi after POC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63724" y="2861222"/>
              <a:ext cx="1587500" cy="156966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7 Orgs scaling</a:t>
              </a:r>
            </a:p>
            <a:p>
              <a:pPr marL="177800" indent="-177800">
                <a:buFont typeface="Wingdings" pitchFamily="2" charset="2"/>
                <a:buChar char="§"/>
              </a:pPr>
              <a:r>
                <a:rPr lang="en-US" sz="1600" dirty="0" smtClean="0"/>
                <a:t>3 of Orgs trained CHWs on CommCare WITHOUT Dimagi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6504" y="1624964"/>
              <a:ext cx="1346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91%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6196" y="1624964"/>
              <a:ext cx="1346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91%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6896" y="1624964"/>
              <a:ext cx="1346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82%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05120" y="1624964"/>
              <a:ext cx="1346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64%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881" y="1624964"/>
              <a:ext cx="161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100%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00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dirty="0" smtClean="0"/>
          </a:p>
          <a:p>
            <a:pPr algn="ctr">
              <a:buFontTx/>
              <a:buNone/>
              <a:defRPr/>
            </a:pPr>
            <a:r>
              <a:rPr lang="en-US" dirty="0" smtClean="0"/>
              <a:t>Contact:  </a:t>
            </a:r>
            <a:r>
              <a:rPr lang="en-US" dirty="0" smtClean="0">
                <a:hlinkClick r:id="rId3"/>
              </a:rPr>
              <a:t>nlesh@dimagi.com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jjackson@dimagi.com</a:t>
            </a:r>
            <a:endParaRPr lang="en-US" dirty="0" smtClean="0"/>
          </a:p>
          <a:p>
            <a:pPr algn="ctr">
              <a:buFontTx/>
              <a:buNone/>
              <a:defRPr/>
            </a:pPr>
            <a:r>
              <a:rPr lang="en-US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Additional Videos:</a:t>
            </a:r>
          </a:p>
          <a:p>
            <a:pPr algn="ctr">
              <a:buFontTx/>
              <a:buNone/>
              <a:defRPr/>
            </a:pPr>
            <a:r>
              <a:rPr lang="en-US" sz="1400" dirty="0" err="1"/>
              <a:t>CommCare</a:t>
            </a:r>
            <a:r>
              <a:rPr lang="en-US" sz="1400" dirty="0"/>
              <a:t> Overview </a:t>
            </a:r>
            <a:r>
              <a:rPr lang="en-US" sz="1400" dirty="0" smtClean="0"/>
              <a:t>Video: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youtu.be/ZpfvISKxylE</a:t>
            </a:r>
            <a:endParaRPr lang="en-US" sz="1400" dirty="0"/>
          </a:p>
          <a:p>
            <a:pPr algn="ctr">
              <a:buFontTx/>
              <a:buNone/>
              <a:defRPr/>
            </a:pPr>
            <a:r>
              <a:rPr lang="en-US" sz="1400" dirty="0" err="1" smtClean="0"/>
              <a:t>CommCare</a:t>
            </a:r>
            <a:r>
              <a:rPr lang="en-US" sz="1400" dirty="0" smtClean="0"/>
              <a:t> </a:t>
            </a:r>
            <a:r>
              <a:rPr lang="en-US" sz="1400" dirty="0"/>
              <a:t>Demo Video with multi-lingual support </a:t>
            </a:r>
            <a:r>
              <a:rPr lang="en-US" sz="1400" dirty="0" smtClean="0"/>
              <a:t>from India:</a:t>
            </a:r>
            <a:r>
              <a:rPr lang="en-US" sz="1400" dirty="0"/>
              <a:t> 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youtu.be/30Ftk6STM3U</a:t>
            </a:r>
            <a:endParaRPr lang="en-US" sz="1400" dirty="0" smtClean="0"/>
          </a:p>
          <a:p>
            <a:pPr algn="ctr">
              <a:buFontTx/>
              <a:buNone/>
              <a:defRPr/>
            </a:pPr>
            <a:r>
              <a:rPr lang="en-US" sz="1400" dirty="0" smtClean="0"/>
              <a:t>Recorded </a:t>
            </a:r>
            <a:r>
              <a:rPr lang="en-US" sz="1400" dirty="0" err="1"/>
              <a:t>Webex</a:t>
            </a:r>
            <a:r>
              <a:rPr lang="en-US" sz="1400" dirty="0"/>
              <a:t> of </a:t>
            </a:r>
            <a:r>
              <a:rPr lang="en-US" sz="1400" dirty="0" err="1"/>
              <a:t>CommCare</a:t>
            </a:r>
            <a:r>
              <a:rPr lang="en-US" sz="1400" dirty="0"/>
              <a:t> Presentation given to </a:t>
            </a:r>
            <a:r>
              <a:rPr lang="en-US" sz="1400" dirty="0" err="1" smtClean="0"/>
              <a:t>NetHope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bit.ly/tiLaYy</a:t>
            </a:r>
            <a:endParaRPr lang="en-US" sz="1400" dirty="0" smtClean="0"/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None/>
              <a:defRPr/>
            </a:pPr>
            <a:r>
              <a:rPr lang="en-US" dirty="0" smtClean="0"/>
              <a:t>Additional Resources: </a:t>
            </a:r>
          </a:p>
          <a:p>
            <a:pPr algn="ctr">
              <a:buNone/>
              <a:defRPr/>
            </a:pPr>
            <a:r>
              <a:rPr lang="en-US" sz="1400" dirty="0" smtClean="0">
                <a:hlinkClick r:id="rId8"/>
              </a:rPr>
              <a:t>http://groups.google.com/group/ict4chw</a:t>
            </a:r>
            <a:endParaRPr lang="en-US" sz="1400" dirty="0" smtClean="0"/>
          </a:p>
          <a:p>
            <a:pPr algn="ctr">
              <a:buNone/>
              <a:defRPr/>
            </a:pPr>
            <a:r>
              <a:rPr lang="en-US" sz="1400" dirty="0" smtClean="0">
                <a:hlinkClick r:id="rId9"/>
              </a:rPr>
              <a:t>http://www.commcarehq.org</a:t>
            </a:r>
            <a:endParaRPr lang="en-US" sz="1400" dirty="0" smtClean="0"/>
          </a:p>
          <a:p>
            <a:pPr algn="ctr">
              <a:buNone/>
              <a:defRPr/>
            </a:pPr>
            <a:r>
              <a:rPr lang="en-US" sz="1400" dirty="0" smtClean="0">
                <a:hlinkClick r:id="rId10"/>
              </a:rPr>
              <a:t>http://www.dimagi.com</a:t>
            </a:r>
            <a:endParaRPr lang="en-US" sz="1400" dirty="0" smtClean="0"/>
          </a:p>
          <a:p>
            <a:pPr algn="ctr"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486698"/>
      </p:ext>
    </p:extLst>
  </p:cSld>
  <p:clrMapOvr>
    <a:masterClrMapping/>
  </p:clrMapOvr>
  <p:transition spd="slow" advTm="2131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447800" y="5245100"/>
            <a:ext cx="6324600" cy="838200"/>
          </a:xfrm>
          <a:prstGeom prst="rect">
            <a:avLst/>
          </a:prstGeom>
          <a:extLst/>
        </p:spPr>
        <p:txBody>
          <a:bodyPr numCol="2" anchor="ctr"/>
          <a:lstStyle/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u="sng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Dimagi Global Head-office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585 Massachusetts Ave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Cambridge, MA 02139 USA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T: +</a:t>
            </a:r>
            <a:r>
              <a:rPr lang="en-US" sz="16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1.617.649.2214</a:t>
            </a: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F: +</a:t>
            </a:r>
            <a:r>
              <a:rPr lang="en-US" sz="16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1.617.274.8393</a:t>
            </a: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u="sng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For more Information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E: </a:t>
            </a: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  <a:hlinkClick r:id="rId4"/>
              </a:rPr>
              <a:t>information@dimagi.com</a:t>
            </a: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W: </a:t>
            </a: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  <a:hlinkClick r:id="rId5"/>
              </a:rPr>
              <a:t>www.dimagi.com</a:t>
            </a: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W: </a:t>
            </a: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  <a:hlinkClick r:id="rId5"/>
              </a:rPr>
              <a:t>www.commcarehq.org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W: </a:t>
            </a:r>
            <a:r>
              <a:rPr lang="en-US" sz="1600" dirty="0">
                <a:latin typeface="+mn-lt"/>
                <a:ea typeface="ＭＳ Ｐゴシック" pitchFamily="-65" charset="-128"/>
                <a:cs typeface="ＭＳ Ｐゴシック" pitchFamily="-65" charset="-128"/>
                <a:hlinkClick r:id="rId5"/>
              </a:rPr>
              <a:t>www.dimagi.com/category/blog/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65" charset="0"/>
              <a:buNone/>
              <a:defRPr/>
            </a:pP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84325" y="4559300"/>
            <a:ext cx="5761038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Dimagi Presentation Template</Template>
  <TotalTime>17861</TotalTime>
  <Words>469</Words>
  <Application>Microsoft Office PowerPoint</Application>
  <PresentationFormat>On-screen Show (4:3)</PresentationFormat>
  <Paragraphs>100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Dimagi Presentation Template</vt:lpstr>
      <vt:lpstr>PowerPoint Presentation</vt:lpstr>
      <vt:lpstr>CommCare: DEMO</vt:lpstr>
      <vt:lpstr>Open, Community-oriented Products</vt:lpstr>
      <vt:lpstr>Design Under the Mango Tree</vt:lpstr>
      <vt:lpstr>Challenge</vt:lpstr>
      <vt:lpstr>Improved Access  (Work by Brian DeRenzi et. al ‘2012)</vt:lpstr>
      <vt:lpstr>Building mHealth Capacity (India results)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 Governance Subcommittee</dc:title>
  <dc:creator>Mikhail</dc:creator>
  <cp:lastModifiedBy>nlesh</cp:lastModifiedBy>
  <cp:revision>1101</cp:revision>
  <cp:lastPrinted>2010-06-09T16:46:37Z</cp:lastPrinted>
  <dcterms:created xsi:type="dcterms:W3CDTF">2010-07-02T14:50:19Z</dcterms:created>
  <dcterms:modified xsi:type="dcterms:W3CDTF">2012-07-23T15:54:04Z</dcterms:modified>
</cp:coreProperties>
</file>