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13"/>
  </p:notesMasterIdLst>
  <p:sldIdLst>
    <p:sldId id="256" r:id="rId2"/>
    <p:sldId id="257" r:id="rId3"/>
    <p:sldId id="258" r:id="rId4"/>
    <p:sldId id="265" r:id="rId5"/>
    <p:sldId id="269" r:id="rId6"/>
    <p:sldId id="268" r:id="rId7"/>
    <p:sldId id="266" r:id="rId8"/>
    <p:sldId id="260" r:id="rId9"/>
    <p:sldId id="270" r:id="rId10"/>
    <p:sldId id="261" r:id="rId11"/>
    <p:sldId id="263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ogart, Laura" initials="BL" lastIdx="7" clrIdx="0">
    <p:extLst>
      <p:ext uri="{19B8F6BF-5375-455C-9EA6-DF929625EA0E}">
        <p15:presenceInfo xmlns:p15="http://schemas.microsoft.com/office/powerpoint/2012/main" userId="S::lbogart@rand.org::cd74e25d-beac-4e77-a9f3-546e27a0062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0FF"/>
    <a:srgbClr val="391159"/>
    <a:srgbClr val="F7AC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60"/>
    <p:restoredTop sz="92676" autoAdjust="0"/>
  </p:normalViewPr>
  <p:slideViewPr>
    <p:cSldViewPr snapToGrid="0" snapToObjects="1">
      <p:cViewPr varScale="1">
        <p:scale>
          <a:sx n="48" d="100"/>
          <a:sy n="48" d="100"/>
        </p:scale>
        <p:origin x="902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104D54-B53C-D740-81C2-5A9E86E60297}" type="datetimeFigureOut">
              <a:rPr lang="en-US" smtClean="0"/>
              <a:t>5/6/2021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366158-F40C-E745-8D38-F403B45491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278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366158-F40C-E745-8D38-F403B45491E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4171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366158-F40C-E745-8D38-F403B45491E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429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A36B0-7D16-4F45-801D-9AD742D55BEB}" type="datetimeFigureOut">
              <a:rPr lang="en-US" smtClean="0"/>
              <a:t>5/6/2021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3653D-381A-444E-A353-4367A45D54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248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A36B0-7D16-4F45-801D-9AD742D55BEB}" type="datetimeFigureOut">
              <a:rPr lang="en-US" smtClean="0"/>
              <a:t>5/6/2021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3653D-381A-444E-A353-4367A45D54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839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A36B0-7D16-4F45-801D-9AD742D55BEB}" type="datetimeFigureOut">
              <a:rPr lang="en-US" smtClean="0"/>
              <a:t>5/6/2021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3653D-381A-444E-A353-4367A45D54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139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A36B0-7D16-4F45-801D-9AD742D55BEB}" type="datetimeFigureOut">
              <a:rPr lang="en-US" smtClean="0"/>
              <a:t>5/6/2021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3653D-381A-444E-A353-4367A45D54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413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A36B0-7D16-4F45-801D-9AD742D55BEB}" type="datetimeFigureOut">
              <a:rPr lang="en-US" smtClean="0"/>
              <a:t>5/6/2021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3653D-381A-444E-A353-4367A45D54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597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A36B0-7D16-4F45-801D-9AD742D55BEB}" type="datetimeFigureOut">
              <a:rPr lang="en-US" smtClean="0"/>
              <a:t>5/6/2021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3653D-381A-444E-A353-4367A45D54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93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A36B0-7D16-4F45-801D-9AD742D55BEB}" type="datetimeFigureOut">
              <a:rPr lang="en-US" smtClean="0"/>
              <a:t>5/6/2021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3653D-381A-444E-A353-4367A45D54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456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A36B0-7D16-4F45-801D-9AD742D55BEB}" type="datetimeFigureOut">
              <a:rPr lang="en-US" smtClean="0"/>
              <a:t>5/6/2021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3653D-381A-444E-A353-4367A45D54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197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A36B0-7D16-4F45-801D-9AD742D55BEB}" type="datetimeFigureOut">
              <a:rPr lang="en-US" smtClean="0"/>
              <a:t>5/6/2021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3653D-381A-444E-A353-4367A45D54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001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A36B0-7D16-4F45-801D-9AD742D55BEB}" type="datetimeFigureOut">
              <a:rPr lang="en-US" smtClean="0"/>
              <a:t>5/6/2021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3653D-381A-444E-A353-4367A45D54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782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A36B0-7D16-4F45-801D-9AD742D55BEB}" type="datetimeFigureOut">
              <a:rPr lang="en-US" smtClean="0"/>
              <a:t>5/6/2021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3653D-381A-444E-A353-4367A45D54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007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65A36B0-7D16-4F45-801D-9AD742D55BEB}" type="datetimeFigureOut">
              <a:rPr lang="en-US" smtClean="0"/>
              <a:t>5/6/2021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43653D-381A-444E-A353-4367A45D54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498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WLvg3oQ8ecY?feature=oembed" TargetMode="Externa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undial.csun.edu/115458/arts-entertainment/lapd-assistant-chief-talks-lgbtq-safety/" TargetMode="External"/><Relationship Id="rId2" Type="http://schemas.openxmlformats.org/officeDocument/2006/relationships/hyperlink" Target="https://www.lapdonline.org/inside_the_lapd/content_basic_view/61375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57F09-742D-BD4A-BAEA-3D5DDC7402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861568"/>
            <a:ext cx="9103360" cy="3255264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/>
              <a:t>A Trust-Building Intervention to Help Address Critical HIV Outcomes</a:t>
            </a:r>
            <a:br>
              <a:rPr lang="en-US" sz="2800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</a:br>
            <a:r>
              <a:rPr 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J</a:t>
            </a:r>
            <a:r>
              <a:rPr lang="en-US" sz="2400" i="1" dirty="0"/>
              <a:t>usticia </a:t>
            </a:r>
            <a:r>
              <a:rPr 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U</a:t>
            </a:r>
            <a:r>
              <a:rPr lang="en-US" sz="2400" i="1" dirty="0"/>
              <a:t>ne a </a:t>
            </a:r>
            <a:r>
              <a:rPr 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N</a:t>
            </a:r>
            <a:r>
              <a:rPr lang="en-US" sz="2400" i="1" dirty="0"/>
              <a:t>uestras Mujeres </a:t>
            </a:r>
            <a:r>
              <a:rPr 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T</a:t>
            </a:r>
            <a:r>
              <a:rPr lang="en-US" sz="2400" i="1" dirty="0"/>
              <a:t>rans y </a:t>
            </a:r>
            <a:r>
              <a:rPr 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O</a:t>
            </a:r>
            <a:r>
              <a:rPr lang="en-US" sz="2400" i="1" dirty="0"/>
              <a:t>ficiales de Policías Hacia la </a:t>
            </a:r>
            <a:r>
              <a:rPr 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S</a:t>
            </a:r>
            <a:r>
              <a:rPr lang="en-US" sz="2400" i="1" dirty="0"/>
              <a:t>alud</a:t>
            </a:r>
            <a:br>
              <a:rPr lang="en-US" sz="2800" i="1" dirty="0"/>
            </a:br>
            <a:r>
              <a:rPr lang="en-US" sz="2800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JUNTOS</a:t>
            </a:r>
            <a:br>
              <a:rPr lang="en-US" sz="2800" dirty="0"/>
            </a:br>
            <a:r>
              <a:rPr lang="en-US" sz="2400" dirty="0"/>
              <a:t>Justice Unites our Trans Women and Police Officers Toward Health </a:t>
            </a:r>
            <a:br>
              <a:rPr lang="en-US" sz="2400" dirty="0"/>
            </a:br>
            <a:r>
              <a:rPr lang="en-US" sz="2400" dirty="0"/>
              <a:t>TOGETHER</a:t>
            </a:r>
            <a:endParaRPr lang="en-US" sz="3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274DCC-53F4-5A4F-9FB9-0989DED9A5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84961" y="4540656"/>
            <a:ext cx="3657600" cy="1063446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/>
              <a:t>Presenter</a:t>
            </a:r>
            <a:r>
              <a:rPr lang="en-US" dirty="0"/>
              <a:t>: Joanna L. Barreras, PhD, MSW</a:t>
            </a:r>
          </a:p>
          <a:p>
            <a:r>
              <a:rPr lang="en-US" i="1" dirty="0"/>
              <a:t>CSULB- School of Social Work</a:t>
            </a:r>
          </a:p>
          <a:p>
            <a:r>
              <a:rPr lang="en-US" i="1" dirty="0"/>
              <a:t>Bienestar Human Services, Inc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E60C733E-CB81-354B-8153-7A3FDB89B21F}"/>
              </a:ext>
            </a:extLst>
          </p:cNvPr>
          <p:cNvSpPr txBox="1">
            <a:spLocks/>
          </p:cNvSpPr>
          <p:nvPr/>
        </p:nvSpPr>
        <p:spPr>
          <a:xfrm>
            <a:off x="5621555" y="4540656"/>
            <a:ext cx="2516632" cy="9144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Co-I</a:t>
            </a:r>
            <a:r>
              <a:rPr lang="en-US" dirty="0"/>
              <a:t>: Sarah MacCarthy, ScD</a:t>
            </a:r>
          </a:p>
          <a:p>
            <a:r>
              <a:rPr lang="en-US" b="1" dirty="0"/>
              <a:t>Mentor</a:t>
            </a:r>
            <a:r>
              <a:rPr lang="en-US" dirty="0"/>
              <a:t>: Laura Bogart, PhD</a:t>
            </a:r>
          </a:p>
          <a:p>
            <a:r>
              <a:rPr lang="en-US" i="1" dirty="0"/>
              <a:t>RAND Corporation</a:t>
            </a:r>
          </a:p>
          <a:p>
            <a:endParaRPr lang="en-US" dirty="0"/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A63296AD-2EC5-A647-B2D3-C2607D2D73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18" b="14932"/>
          <a:stretch>
            <a:fillRect/>
          </a:stretch>
        </p:blipFill>
        <p:spPr bwMode="auto">
          <a:xfrm>
            <a:off x="200154" y="4903727"/>
            <a:ext cx="1255604" cy="941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56EBC64F-DFA6-5B4A-9BA2-0855EF3C43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8187" y="5072379"/>
            <a:ext cx="843566" cy="843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B9DC849-C25D-9A47-8D90-9EFFC2A25135}"/>
              </a:ext>
            </a:extLst>
          </p:cNvPr>
          <p:cNvSpPr/>
          <p:nvPr/>
        </p:nvSpPr>
        <p:spPr>
          <a:xfrm>
            <a:off x="9208006" y="4216935"/>
            <a:ext cx="3004314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600" dirty="0">
              <a:solidFill>
                <a:schemeClr val="accent1"/>
              </a:solidFill>
            </a:endParaRPr>
          </a:p>
          <a:p>
            <a:r>
              <a:rPr lang="en-US" sz="1600" dirty="0">
                <a:solidFill>
                  <a:schemeClr val="accent1"/>
                </a:solidFill>
              </a:rPr>
              <a:t>This project is possible thanks to:</a:t>
            </a:r>
          </a:p>
          <a:p>
            <a:r>
              <a:rPr lang="en-US" sz="1600" dirty="0">
                <a:solidFill>
                  <a:schemeClr val="accent1"/>
                </a:solidFill>
              </a:rPr>
              <a:t>The CHIPTS Pilot Mentored Program (P30MH05810 ) &amp;</a:t>
            </a:r>
          </a:p>
          <a:p>
            <a:r>
              <a:rPr lang="en-US" sz="1600" dirty="0">
                <a:solidFill>
                  <a:schemeClr val="accent1"/>
                </a:solidFill>
              </a:rPr>
              <a:t>the support received from Latina Transgender Women and the Los Angeles Police Department </a:t>
            </a:r>
          </a:p>
          <a:p>
            <a:endParaRPr lang="en-US" sz="1600" dirty="0">
              <a:solidFill>
                <a:schemeClr val="accent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E1FEA27-ED2B-B545-834A-A65BEAB256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84256" y="694906"/>
            <a:ext cx="3135570" cy="2092881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63525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E3831-588D-4249-B945-E17A16E4C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en-US" dirty="0"/>
            </a:br>
            <a:r>
              <a:rPr lang="en-US" dirty="0"/>
              <a:t>Future Directions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8959EC-CA51-4545-8E22-4B7F290DD5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395" y="864108"/>
            <a:ext cx="7315200" cy="5120640"/>
          </a:xfrm>
        </p:spPr>
        <p:txBody>
          <a:bodyPr>
            <a:normAutofit/>
          </a:bodyPr>
          <a:lstStyle/>
          <a:p>
            <a:r>
              <a:rPr lang="en-US" sz="2800" dirty="0"/>
              <a:t>Information from the qualitative interviews and the feedback/evaluation forms from the one-day structured community workshop will be used to draft an intervention protocol for pilot testing (R21)</a:t>
            </a:r>
          </a:p>
          <a:p>
            <a:pPr lvl="1"/>
            <a:r>
              <a:rPr lang="en-US" sz="2400" dirty="0"/>
              <a:t>Will continue involving community and stakeholders in research</a:t>
            </a:r>
          </a:p>
          <a:p>
            <a:pPr lvl="1"/>
            <a:r>
              <a:rPr lang="en-US" sz="2400" dirty="0"/>
              <a:t>Will include other law enforcement departments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1F6384D4-717B-A940-B933-3CBFE9E8D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80978"/>
            <a:ext cx="3440514" cy="2208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11431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C5A6F32-2803-1846-9BA0-80818466C01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Questions/Comments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Thank You!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EE4092DE-739D-304B-9529-1EB8CB5964B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Jbarreras@Bienestar.org</a:t>
            </a:r>
          </a:p>
        </p:txBody>
      </p:sp>
    </p:spTree>
    <p:extLst>
      <p:ext uri="{BB962C8B-B14F-4D97-AF65-F5344CB8AC3E}">
        <p14:creationId xmlns:p14="http://schemas.microsoft.com/office/powerpoint/2010/main" val="474099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3D01B-5A8F-A146-BFA3-96EDB535F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2410195"/>
          </a:xfrm>
        </p:spPr>
        <p:txBody>
          <a:bodyPr/>
          <a:lstStyle/>
          <a:p>
            <a:pPr algn="ctr"/>
            <a:r>
              <a:rPr lang="en-US" dirty="0"/>
              <a:t>Background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725795-2AD5-4B47-B606-D5BE2A004F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HIV-related inequities affect Latinx communities, especially Latina transgender women (LTGW)</a:t>
            </a:r>
          </a:p>
          <a:p>
            <a:r>
              <a:rPr lang="en-US" dirty="0"/>
              <a:t>LTGW experience high levels of violence, stigma, and discrimination, which may lead to increased HIV risk behaviors </a:t>
            </a:r>
          </a:p>
          <a:p>
            <a:r>
              <a:rPr lang="en-US" dirty="0"/>
              <a:t>In the 2015 U.S. Transgender Survey, among respondents identifying as Latino/a,</a:t>
            </a:r>
          </a:p>
          <a:p>
            <a:pPr lvl="1"/>
            <a:r>
              <a:rPr lang="en-US" dirty="0"/>
              <a:t> 48% reported being sexually assaulted in their lifetime </a:t>
            </a:r>
          </a:p>
          <a:p>
            <a:pPr lvl="1"/>
            <a:r>
              <a:rPr lang="en-US" dirty="0"/>
              <a:t>12% reported being sexually assaulted in the past year</a:t>
            </a:r>
          </a:p>
          <a:p>
            <a:pPr lvl="1"/>
            <a:r>
              <a:rPr lang="en-US" b="1" dirty="0"/>
              <a:t>59% said they would feel somewhat or very uncomfortable asking the police for help</a:t>
            </a:r>
          </a:p>
          <a:p>
            <a:r>
              <a:rPr lang="en-US" dirty="0"/>
              <a:t>Not seeking or receiving support after trauma exacerbates negative physical and mental health outcomes generally, and HIV-related outcomes specifically</a:t>
            </a:r>
          </a:p>
        </p:txBody>
      </p:sp>
      <p:pic>
        <p:nvPicPr>
          <p:cNvPr id="8" name="Online Media 7" descr="3 transgender women attacked in Hollywood; hate crime suspect sought | ABC7">
            <a:hlinkClick r:id="" action="ppaction://media"/>
            <a:extLst>
              <a:ext uri="{FF2B5EF4-FFF2-40B4-BE49-F238E27FC236}">
                <a16:creationId xmlns:a16="http://schemas.microsoft.com/office/drawing/2014/main" id="{C58EC2D7-2F59-5649-A103-F8E24102F01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56660" y="3857669"/>
            <a:ext cx="2540000" cy="143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200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77341-ED2D-5140-BD96-007580E6E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Study Goal &amp;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4DF70A-8CAD-BE47-81C6-24F9FF0308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Study Goal: To develop an intervention to increase trust between law enforcement and LTGW, and improve HIV-related outcomes, using community-based participatory research methods 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LTGW identified need for such an intervention, developed by LTGW for LTGW</a:t>
            </a:r>
          </a:p>
          <a:p>
            <a:r>
              <a:rPr lang="en-US" dirty="0">
                <a:solidFill>
                  <a:schemeClr val="tx2"/>
                </a:solidFill>
              </a:rPr>
              <a:t>Conducting qualitative semi-structured interviews with 15 LTGW and 5 law enforcement stakeholders (from the LAPD)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16 interviews completed so far (with 11 LTGW and 5 LAPD)</a:t>
            </a:r>
          </a:p>
          <a:p>
            <a:r>
              <a:rPr lang="en-US" dirty="0">
                <a:solidFill>
                  <a:schemeClr val="tx2"/>
                </a:solidFill>
              </a:rPr>
              <a:t>Qualitative content analysis will be used to allow for themes about potential intervention components to emerge through a bottom-up, iterative coding process</a:t>
            </a:r>
          </a:p>
          <a:p>
            <a:r>
              <a:rPr lang="en-US" dirty="0">
                <a:solidFill>
                  <a:schemeClr val="tx2"/>
                </a:solidFill>
              </a:rPr>
              <a:t>Qualitative results will be presented at a one-day structured community workshop in March 2021 with LTGW and LAPD participants, to develop the intervention using a participatory engagement process</a:t>
            </a:r>
          </a:p>
        </p:txBody>
      </p:sp>
    </p:spTree>
    <p:extLst>
      <p:ext uri="{BB962C8B-B14F-4D97-AF65-F5344CB8AC3E}">
        <p14:creationId xmlns:p14="http://schemas.microsoft.com/office/powerpoint/2010/main" val="3808143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09DA3-745F-9942-8016-7BEE1D751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Preliminary Results: Potential Intervention Components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8CABE8-9725-FA48-A2E7-44CB3BC657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>
                <a:solidFill>
                  <a:schemeClr val="tx2"/>
                </a:solidFill>
              </a:rPr>
              <a:t>Include relevant topics in law enforcement training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Respect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Empathy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Safety 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Profiling </a:t>
            </a:r>
          </a:p>
          <a:p>
            <a:r>
              <a:rPr lang="en-US" dirty="0">
                <a:solidFill>
                  <a:schemeClr val="tx2"/>
                </a:solidFill>
              </a:rPr>
              <a:t>Link LTGW to resources through law enforcement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Legal services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Basic needs (e.g., housing, organizations known to hire LTGW)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Mental health and substance use services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Mechanisms for reporting hate crimes (including policies– ”how are hate crimes defined”)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Linkage to HIV prevention &amp; treatment (PrEP and PEP) 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Formal systems offering support to LTGW found to be doing sex work (e.g., sex work diversion program)</a:t>
            </a:r>
          </a:p>
          <a:p>
            <a:pPr marL="502920" lvl="1" indent="0">
              <a:buNone/>
            </a:pPr>
            <a:r>
              <a:rPr lang="en-US" sz="1600" i="1" dirty="0">
                <a:solidFill>
                  <a:schemeClr val="tx2"/>
                </a:solidFill>
              </a:rPr>
              <a:t>	(”police officers can’t do it all alone, community organizations and law 	enforcement can support court referrals…”)</a:t>
            </a:r>
          </a:p>
          <a:p>
            <a:r>
              <a:rPr lang="en-US" dirty="0">
                <a:solidFill>
                  <a:schemeClr val="tx2"/>
                </a:solidFill>
              </a:rPr>
              <a:t>Create spaces for positive interactions between LTGW + LAPD, to build trust</a:t>
            </a:r>
          </a:p>
          <a:p>
            <a:pPr lvl="2"/>
            <a:r>
              <a:rPr lang="en-US" dirty="0">
                <a:solidFill>
                  <a:schemeClr val="tx2"/>
                </a:solidFill>
              </a:rPr>
              <a:t>LAPD present at transgender focused community meetings and events</a:t>
            </a:r>
          </a:p>
          <a:p>
            <a:pPr lvl="2"/>
            <a:r>
              <a:rPr lang="en-US" dirty="0">
                <a:solidFill>
                  <a:schemeClr val="tx2"/>
                </a:solidFill>
              </a:rPr>
              <a:t>LTGW volunteering at police stations </a:t>
            </a:r>
          </a:p>
          <a:p>
            <a:pPr lvl="2"/>
            <a:r>
              <a:rPr lang="en-US" dirty="0">
                <a:solidFill>
                  <a:schemeClr val="tx2"/>
                </a:solidFill>
              </a:rPr>
              <a:t>LTGW participating in officer trainings (testimonials) </a:t>
            </a:r>
          </a:p>
        </p:txBody>
      </p:sp>
    </p:spTree>
    <p:extLst>
      <p:ext uri="{BB962C8B-B14F-4D97-AF65-F5344CB8AC3E}">
        <p14:creationId xmlns:p14="http://schemas.microsoft.com/office/powerpoint/2010/main" val="514191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084DA4-F949-8C4D-A294-350607CEE34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14400" y="1420751"/>
            <a:ext cx="11029949" cy="290309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i="1" dirty="0"/>
              <a:t>“I have lost trust; I feel like they’re not going to help. They don’t arrive on time and I feel discriminated because they see that I am transgender. And they see we’re not all the same… a lot of police officers think that a lot of transgenders are on drugs and crazy, and they’re the worst …and not all of them [transgender women] are the same. I am a transgender woman that isn’t a prostitute, I have a clean record, I like to work and study, I treat people with respect, but I don’t feel safe if I call the police because I feel like they won’t help me because of my identity and gender. I don’t have trust anymore… the experiences that I have had, I feel sad about them. </a:t>
            </a:r>
            <a:r>
              <a:rPr lang="en-US" sz="2400" b="1" i="1" dirty="0"/>
              <a:t>But I would like for all police departments to take into account all cases because the harm that is done is so big that we are the victims of violence and discrimination</a:t>
            </a:r>
            <a:r>
              <a:rPr lang="en-US" i="1" dirty="0"/>
              <a:t>… both them [police officers] and the aggressors who attack us and give us psychological harm.“ (46 year-old Mexican LTGW)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598A6E-5120-4D63-AA73-870F65A01223}"/>
              </a:ext>
            </a:extLst>
          </p:cNvPr>
          <p:cNvSpPr txBox="1"/>
          <p:nvPr/>
        </p:nvSpPr>
        <p:spPr>
          <a:xfrm>
            <a:off x="2683823" y="522514"/>
            <a:ext cx="63532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Preliminary Results: Quotes</a:t>
            </a:r>
          </a:p>
        </p:txBody>
      </p:sp>
      <p:pic>
        <p:nvPicPr>
          <p:cNvPr id="3074" name="Picture 2" descr="Sex Work is Real Work, and it's Time to Treat it That Way">
            <a:extLst>
              <a:ext uri="{FF2B5EF4-FFF2-40B4-BE49-F238E27FC236}">
                <a16:creationId xmlns:a16="http://schemas.microsoft.com/office/drawing/2014/main" id="{2DCF19CE-EACE-CB4B-BB88-185C5C908F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014" t="3822" r="16857" b="4678"/>
          <a:stretch/>
        </p:blipFill>
        <p:spPr bwMode="auto">
          <a:xfrm>
            <a:off x="8182963" y="4042954"/>
            <a:ext cx="3761386" cy="2815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95834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ommunity Policing High Res Stock Images | Shutterstock">
            <a:extLst>
              <a:ext uri="{FF2B5EF4-FFF2-40B4-BE49-F238E27FC236}">
                <a16:creationId xmlns:a16="http://schemas.microsoft.com/office/drawing/2014/main" id="{2CE2ADB2-97D8-8243-9925-90D2018555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4" b="5735"/>
          <a:stretch/>
        </p:blipFill>
        <p:spPr bwMode="auto">
          <a:xfrm>
            <a:off x="147682" y="0"/>
            <a:ext cx="5156200" cy="3095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A8BAC37-33AE-E74A-B9A2-05A6818444AE}"/>
              </a:ext>
            </a:extLst>
          </p:cNvPr>
          <p:cNvSpPr txBox="1">
            <a:spLocks/>
          </p:cNvSpPr>
          <p:nvPr/>
        </p:nvSpPr>
        <p:spPr>
          <a:xfrm>
            <a:off x="1646328" y="2744376"/>
            <a:ext cx="8172449" cy="2393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/>
              <a:t>“We don’t know what we don’t know in law enforcement.. </a:t>
            </a:r>
            <a:r>
              <a:rPr lang="en-US" sz="2400" b="1" i="1" dirty="0"/>
              <a:t>We need to take steps to bring light to the problem</a:t>
            </a:r>
            <a:r>
              <a:rPr lang="en-US" b="1" i="1" dirty="0"/>
              <a:t> </a:t>
            </a:r>
            <a:r>
              <a:rPr lang="en-US" i="1" dirty="0"/>
              <a:t>(s).” (LAPD Officer) </a:t>
            </a:r>
          </a:p>
          <a:p>
            <a:r>
              <a:rPr lang="en-US" i="1" dirty="0"/>
              <a:t>“</a:t>
            </a:r>
            <a:r>
              <a:rPr lang="en-US" sz="2400" b="1" i="1" dirty="0"/>
              <a:t>We need to know what the community needs from us</a:t>
            </a:r>
            <a:r>
              <a:rPr lang="en-US" i="1" dirty="0"/>
              <a:t>…” (LAPD officer)</a:t>
            </a:r>
          </a:p>
          <a:p>
            <a:r>
              <a:rPr lang="en-US" i="1" dirty="0"/>
              <a:t>“</a:t>
            </a:r>
            <a:r>
              <a:rPr lang="en-US" sz="2400" b="1" i="1" dirty="0"/>
              <a:t>We need to build trust</a:t>
            </a:r>
            <a:r>
              <a:rPr lang="en-US" i="1" dirty="0"/>
              <a:t>… get to know each other.” (LAPD officer)</a:t>
            </a:r>
          </a:p>
        </p:txBody>
      </p:sp>
      <p:pic>
        <p:nvPicPr>
          <p:cNvPr id="3" name="Picture 2" descr="Clipart Police Stock Illustrations – 4,344 Clipart Police Stock  Illustrations, Vectors &amp; Clipart - Dreamstime">
            <a:extLst>
              <a:ext uri="{FF2B5EF4-FFF2-40B4-BE49-F238E27FC236}">
                <a16:creationId xmlns:a16="http://schemas.microsoft.com/office/drawing/2014/main" id="{E919D5B5-8BA6-DD4E-BAF3-74F585F9CE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776"/>
          <a:stretch/>
        </p:blipFill>
        <p:spPr bwMode="auto">
          <a:xfrm>
            <a:off x="9423400" y="4323844"/>
            <a:ext cx="2768600" cy="2412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6565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CCDC: Trans Visibility is a Spiritual Directive – MCCDC – Metropolitan  Community Church of Washington DC">
            <a:extLst>
              <a:ext uri="{FF2B5EF4-FFF2-40B4-BE49-F238E27FC236}">
                <a16:creationId xmlns:a16="http://schemas.microsoft.com/office/drawing/2014/main" id="{B07E8DD9-EF81-7348-A53E-D82E3AA2E9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526"/>
          <a:stretch/>
        </p:blipFill>
        <p:spPr bwMode="auto">
          <a:xfrm>
            <a:off x="3051629" y="4898570"/>
            <a:ext cx="6350000" cy="1744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70F784B-18A6-9E42-B4D3-F41E5985BB95}"/>
              </a:ext>
            </a:extLst>
          </p:cNvPr>
          <p:cNvSpPr txBox="1">
            <a:spLocks/>
          </p:cNvSpPr>
          <p:nvPr/>
        </p:nvSpPr>
        <p:spPr>
          <a:xfrm>
            <a:off x="875212" y="692331"/>
            <a:ext cx="11029949" cy="42062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itchFamily="18" charset="2"/>
              <a:buNone/>
            </a:pPr>
            <a:r>
              <a:rPr lang="en-US" dirty="0"/>
              <a:t>In summary, all participants said a program to improve relationships between LTGW and police officers  is ”</a:t>
            </a:r>
            <a:r>
              <a:rPr lang="en-US" b="1" i="1" dirty="0">
                <a:solidFill>
                  <a:srgbClr val="391159"/>
                </a:solidFill>
              </a:rPr>
              <a:t>very important and necessary</a:t>
            </a:r>
            <a:r>
              <a:rPr lang="en-US" dirty="0"/>
              <a:t>”… “</a:t>
            </a:r>
            <a:r>
              <a:rPr lang="en-US" i="1" dirty="0"/>
              <a:t>change is needed to improve</a:t>
            </a:r>
            <a:r>
              <a:rPr lang="en-US" dirty="0"/>
              <a:t>”</a:t>
            </a:r>
          </a:p>
          <a:p>
            <a:r>
              <a:rPr lang="en-US" dirty="0"/>
              <a:t>End stereotypes (“</a:t>
            </a:r>
            <a:r>
              <a:rPr lang="en-US" dirty="0">
                <a:solidFill>
                  <a:srgbClr val="FF40FF"/>
                </a:solidFill>
              </a:rPr>
              <a:t>not all transgender women are doing sex work</a:t>
            </a:r>
            <a:r>
              <a:rPr lang="en-US" dirty="0"/>
              <a:t>”; “</a:t>
            </a:r>
            <a:r>
              <a:rPr lang="en-US" dirty="0">
                <a:solidFill>
                  <a:srgbClr val="0070C0"/>
                </a:solidFill>
              </a:rPr>
              <a:t>not all police officers are bad</a:t>
            </a:r>
            <a:r>
              <a:rPr lang="en-US" dirty="0"/>
              <a:t>”)</a:t>
            </a:r>
          </a:p>
          <a:p>
            <a:pPr lvl="1"/>
            <a:r>
              <a:rPr lang="en-US" dirty="0"/>
              <a:t>Not to generalize…get to know who we are, not all transgender women are hair stylist, sex workers...</a:t>
            </a:r>
          </a:p>
          <a:p>
            <a:r>
              <a:rPr lang="en-US" dirty="0"/>
              <a:t>Come together- Build Trust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b="1" dirty="0">
                <a:sym typeface="Wingdings" pitchFamily="2" charset="2"/>
              </a:rPr>
              <a:t>get to know each other </a:t>
            </a:r>
            <a:r>
              <a:rPr lang="en-US" dirty="0">
                <a:sym typeface="Wingdings" pitchFamily="2" charset="2"/>
              </a:rPr>
              <a:t>(e.g., socials, community meetings, listening during encounters)</a:t>
            </a:r>
          </a:p>
          <a:p>
            <a:pPr lvl="1"/>
            <a:r>
              <a:rPr lang="en-US" b="1" dirty="0"/>
              <a:t>Deeper understanding</a:t>
            </a:r>
            <a:r>
              <a:rPr lang="en-US" dirty="0"/>
              <a:t>– </a:t>
            </a:r>
            <a:r>
              <a:rPr lang="en-US" b="1" dirty="0"/>
              <a:t>know the struggles</a:t>
            </a:r>
            <a:r>
              <a:rPr lang="en-US" dirty="0"/>
              <a:t>, where they come from</a:t>
            </a:r>
          </a:p>
          <a:p>
            <a:pPr lvl="1"/>
            <a:r>
              <a:rPr lang="en-US" dirty="0">
                <a:sym typeface="Wingdings" pitchFamily="2" charset="2"/>
              </a:rPr>
              <a:t>Gain trust– that I’ll come to help not to investigate you</a:t>
            </a:r>
            <a:endParaRPr lang="en-US" dirty="0"/>
          </a:p>
          <a:p>
            <a:pPr lvl="1"/>
            <a:r>
              <a:rPr lang="en-US" dirty="0"/>
              <a:t>Provide </a:t>
            </a:r>
            <a:r>
              <a:rPr lang="en-US" b="1" dirty="0"/>
              <a:t>connection</a:t>
            </a:r>
            <a:r>
              <a:rPr lang="en-US" dirty="0"/>
              <a:t> to resources </a:t>
            </a:r>
          </a:p>
          <a:p>
            <a:r>
              <a:rPr lang="en-US" dirty="0">
                <a:sym typeface="Wingdings" pitchFamily="2" charset="2"/>
              </a:rPr>
              <a:t>Beyond training– “</a:t>
            </a:r>
            <a:r>
              <a:rPr lang="en-US" b="1" dirty="0">
                <a:sym typeface="Wingdings" pitchFamily="2" charset="2"/>
              </a:rPr>
              <a:t>exposure”</a:t>
            </a:r>
            <a:r>
              <a:rPr lang="en-US" dirty="0">
                <a:sym typeface="Wingdings" pitchFamily="2" charset="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491640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097B9-1FC3-EE4A-8C0B-0B2BA35C4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84" y="864108"/>
            <a:ext cx="2947482" cy="1045579"/>
          </a:xfrm>
        </p:spPr>
        <p:txBody>
          <a:bodyPr/>
          <a:lstStyle/>
          <a:p>
            <a:pPr algn="ctr"/>
            <a:r>
              <a:rPr lang="en-US" dirty="0"/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018F32-A99D-4C43-9175-FC40EF4C75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7" y="864108"/>
            <a:ext cx="7874241" cy="512064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chemeClr val="tx2"/>
                </a:solidFill>
              </a:rPr>
              <a:t>Proposed Intervention Components</a:t>
            </a:r>
            <a:r>
              <a:rPr lang="en-US" dirty="0">
                <a:solidFill>
                  <a:schemeClr val="tx2"/>
                </a:solidFill>
              </a:rPr>
              <a:t> </a:t>
            </a:r>
          </a:p>
          <a:p>
            <a:r>
              <a:rPr lang="en-US" dirty="0">
                <a:solidFill>
                  <a:schemeClr val="tx2"/>
                </a:solidFill>
              </a:rPr>
              <a:t>Create safe spaces to build trust and mutual empathy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Direct</a:t>
            </a:r>
          </a:p>
          <a:p>
            <a:pPr lvl="2"/>
            <a:r>
              <a:rPr lang="en-US" dirty="0">
                <a:solidFill>
                  <a:schemeClr val="tx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LAPD</a:t>
            </a:r>
            <a:r>
              <a:rPr lang="en-US" dirty="0">
                <a:solidFill>
                  <a:schemeClr val="tx2"/>
                </a:solidFill>
              </a:rPr>
              <a:t> + </a:t>
            </a:r>
            <a:r>
              <a:rPr lang="en-US" dirty="0">
                <a:solidFill>
                  <a:schemeClr val="tx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LGBTQ Safety </a:t>
            </a:r>
            <a:endParaRPr lang="en-US" dirty="0">
              <a:solidFill>
                <a:schemeClr val="tx2"/>
              </a:solidFill>
            </a:endParaRPr>
          </a:p>
          <a:p>
            <a:pPr lvl="2"/>
            <a:r>
              <a:rPr lang="en-US" dirty="0">
                <a:solidFill>
                  <a:schemeClr val="tx2"/>
                </a:solidFill>
              </a:rPr>
              <a:t>Community forums/meetings </a:t>
            </a:r>
          </a:p>
          <a:p>
            <a:pPr lvl="2"/>
            <a:r>
              <a:rPr lang="en-US" dirty="0">
                <a:solidFill>
                  <a:schemeClr val="tx2"/>
                </a:solidFill>
              </a:rPr>
              <a:t>LAPD town halls</a:t>
            </a:r>
          </a:p>
          <a:p>
            <a:pPr lvl="2"/>
            <a:r>
              <a:rPr lang="en-US" dirty="0">
                <a:solidFill>
                  <a:schemeClr val="tx2"/>
                </a:solidFill>
              </a:rPr>
              <a:t>Training program (e.g.,  LTGW presenting at officer trainings)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Indirect </a:t>
            </a:r>
          </a:p>
          <a:p>
            <a:pPr lvl="2"/>
            <a:r>
              <a:rPr lang="en-US" dirty="0">
                <a:solidFill>
                  <a:schemeClr val="tx2"/>
                </a:solidFill>
              </a:rPr>
              <a:t>Testimonials about each other’s daily lives and experiences with each other</a:t>
            </a:r>
          </a:p>
          <a:p>
            <a:pPr lvl="3"/>
            <a:r>
              <a:rPr lang="en-US" dirty="0">
                <a:solidFill>
                  <a:schemeClr val="tx2"/>
                </a:solidFill>
              </a:rPr>
              <a:t>Using videos</a:t>
            </a:r>
          </a:p>
          <a:p>
            <a:pPr lvl="3"/>
            <a:r>
              <a:rPr lang="en-US" dirty="0">
                <a:solidFill>
                  <a:schemeClr val="tx2"/>
                </a:solidFill>
              </a:rPr>
              <a:t>Police ride-alongs  and simulation exercises </a:t>
            </a:r>
          </a:p>
          <a:p>
            <a:r>
              <a:rPr lang="en-US" dirty="0">
                <a:solidFill>
                  <a:schemeClr val="tx2"/>
                </a:solidFill>
              </a:rPr>
              <a:t>Develop trainings for law enforcement to know how to respond to the needs of LTGW appropriately (upholding respect and demonstrating empathy) and connecting them to the help they (may) need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Officers to use referral card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Connect LTGW to local supportive resources (known to be LGBT friendly, if available)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57F2671-13D7-1A4D-99D6-EF4C148E32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64" y="1909687"/>
            <a:ext cx="3147178" cy="407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98722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C3B7E-1086-5548-A7D2-406286321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8" y="864108"/>
            <a:ext cx="2947482" cy="2629123"/>
          </a:xfrm>
        </p:spPr>
        <p:txBody>
          <a:bodyPr/>
          <a:lstStyle/>
          <a:p>
            <a:pPr algn="ctr"/>
            <a:r>
              <a:rPr lang="en-US" dirty="0"/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63684-FFA1-6A40-87D2-DE5816A358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After a traumatic experience, victims should feel comfortable reporting the assault to law enforcement </a:t>
            </a:r>
          </a:p>
          <a:p>
            <a:pPr lvl="1"/>
            <a:r>
              <a:rPr lang="en-US" b="1" dirty="0"/>
              <a:t>JUNTOS aims to improve:</a:t>
            </a:r>
          </a:p>
          <a:p>
            <a:pPr lvl="2"/>
            <a:r>
              <a:rPr lang="en-US" b="1" dirty="0"/>
              <a:t>Mental health </a:t>
            </a:r>
            <a:r>
              <a:rPr lang="en-US" dirty="0"/>
              <a:t>(e.g., through increased help-seeking, quality social support, and likelihood/comfort reporting crimes) </a:t>
            </a:r>
          </a:p>
          <a:p>
            <a:pPr lvl="2"/>
            <a:r>
              <a:rPr lang="en-US" b="1" dirty="0"/>
              <a:t>HIV-related health behaviors </a:t>
            </a:r>
            <a:r>
              <a:rPr lang="en-US" dirty="0"/>
              <a:t>(e.g., retention in preventive care, medication adherence)</a:t>
            </a:r>
          </a:p>
          <a:p>
            <a:r>
              <a:rPr lang="en-US" dirty="0"/>
              <a:t>Law enforcement should have access to local linkage to care resources and/or counsel LTGW on the importance of following up with their provider</a:t>
            </a:r>
          </a:p>
          <a:p>
            <a:pPr lvl="1"/>
            <a:r>
              <a:rPr lang="en-US" dirty="0"/>
              <a:t>Recent trauma is associated with antiretroviral failure; thus, the role of law enforcement responding to any traumatic experience/event faced by LTGW is key to continued retention in care and ultimately, achievement of viral suppression</a:t>
            </a:r>
          </a:p>
        </p:txBody>
      </p:sp>
      <p:pic>
        <p:nvPicPr>
          <p:cNvPr id="6146" name="Picture 2" descr="A Butterfly for Her Mads (Parent) — Transfaith">
            <a:extLst>
              <a:ext uri="{FF2B5EF4-FFF2-40B4-BE49-F238E27FC236}">
                <a16:creationId xmlns:a16="http://schemas.microsoft.com/office/drawing/2014/main" id="{D4E253CF-459D-B140-BBC9-87A74B34A7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saturation sat="66000"/>
                    </a14:imgEffect>
                    <a14:imgEffect>
                      <a14:brightnessContrast bright="3000" contras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600" b="25333"/>
          <a:stretch/>
        </p:blipFill>
        <p:spPr bwMode="auto">
          <a:xfrm>
            <a:off x="420373" y="2895166"/>
            <a:ext cx="2612571" cy="21795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3731478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{0B235D4F-44D4-8A4B-82E7-C4F3739227B5}tf10001124</Template>
  <TotalTime>2265</TotalTime>
  <Words>1192</Words>
  <Application>Microsoft Office PowerPoint</Application>
  <PresentationFormat>Widescreen</PresentationFormat>
  <Paragraphs>87</Paragraphs>
  <Slides>11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Calibri</vt:lpstr>
      <vt:lpstr>Corbel</vt:lpstr>
      <vt:lpstr>Wingdings</vt:lpstr>
      <vt:lpstr>Wingdings 2</vt:lpstr>
      <vt:lpstr>Frame</vt:lpstr>
      <vt:lpstr>A Trust-Building Intervention to Help Address Critical HIV Outcomes Justicia Une a Nuestras Mujeres Trans y Oficiales de Policías Hacia la Salud JUNTOS Justice Unites our Trans Women and Police Officers Toward Health  TOGETHER</vt:lpstr>
      <vt:lpstr>Background </vt:lpstr>
      <vt:lpstr>Study Goal &amp; Methods</vt:lpstr>
      <vt:lpstr>Preliminary Results: Potential Intervention Components</vt:lpstr>
      <vt:lpstr>PowerPoint Presentation</vt:lpstr>
      <vt:lpstr>PowerPoint Presentation</vt:lpstr>
      <vt:lpstr>PowerPoint Presentation</vt:lpstr>
      <vt:lpstr>Discussion</vt:lpstr>
      <vt:lpstr>Discussion</vt:lpstr>
      <vt:lpstr> Future Directions</vt:lpstr>
      <vt:lpstr>Questions/Comments  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Trust-Building Intervention to Help Address Critical HIV Outcomes Justicia Une a Nuestras Mujeres Trans y Oficiales de Policías Hacia la Salud JUNTOS Justice Unites our Trans Women and Police Officers Toward Health  TOGETHER</dc:title>
  <dc:creator>Joanna Barreras</dc:creator>
  <cp:lastModifiedBy>Sanchez, Edgar E.</cp:lastModifiedBy>
  <cp:revision>32</cp:revision>
  <dcterms:created xsi:type="dcterms:W3CDTF">2021-01-20T02:37:45Z</dcterms:created>
  <dcterms:modified xsi:type="dcterms:W3CDTF">2021-05-07T00:07:51Z</dcterms:modified>
</cp:coreProperties>
</file>