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85" r:id="rId5"/>
    <p:sldMasterId id="2147483691" r:id="rId6"/>
    <p:sldMasterId id="2147483693" r:id="rId7"/>
    <p:sldMasterId id="2147483695" r:id="rId8"/>
  </p:sldMasterIdLst>
  <p:notesMasterIdLst>
    <p:notesMasterId r:id="rId19"/>
  </p:notesMasterIdLst>
  <p:handoutMasterIdLst>
    <p:handoutMasterId r:id="rId20"/>
  </p:handoutMasterIdLst>
  <p:sldIdLst>
    <p:sldId id="260" r:id="rId9"/>
    <p:sldId id="927" r:id="rId10"/>
    <p:sldId id="928" r:id="rId11"/>
    <p:sldId id="929" r:id="rId12"/>
    <p:sldId id="930" r:id="rId13"/>
    <p:sldId id="263" r:id="rId14"/>
    <p:sldId id="941" r:id="rId15"/>
    <p:sldId id="265" r:id="rId16"/>
    <p:sldId id="940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F9C"/>
    <a:srgbClr val="01C6FD"/>
    <a:srgbClr val="79AE02"/>
    <a:srgbClr val="014E5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5268" autoAdjust="0"/>
  </p:normalViewPr>
  <p:slideViewPr>
    <p:cSldViewPr snapToGrid="0">
      <p:cViewPr varScale="1">
        <p:scale>
          <a:sx n="82" d="100"/>
          <a:sy n="82" d="100"/>
        </p:scale>
        <p:origin x="8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7/26/2021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7/26/2021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BEA18-B174-4174-ABA5-04376532B320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 Name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883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A0E5-49C5-4594-93D5-FD1DB667047B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 Name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6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B58390D-F853-4F5B-9CF5-0245D95E9FD0}" type="datetime1">
              <a:rPr lang="en-US" smtClean="0"/>
              <a:t>7/26/2021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Organization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79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B5F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7756" y="2633308"/>
            <a:ext cx="8399626" cy="844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KFF_Large_K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8"/>
          <a:stretch/>
        </p:blipFill>
        <p:spPr>
          <a:xfrm>
            <a:off x="-1" y="0"/>
            <a:ext cx="3359673" cy="6858000"/>
          </a:xfrm>
          <a:prstGeom prst="rect">
            <a:avLst/>
          </a:prstGeom>
        </p:spPr>
      </p:pic>
      <p:pic>
        <p:nvPicPr>
          <p:cNvPr id="13" name="Picture 12" descr="KFF_Tagline_K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20" y="6251604"/>
            <a:ext cx="4163096" cy="24332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E6A460-5F5F-4678-AE25-2633FABF9F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2486" y="5622636"/>
            <a:ext cx="1189030" cy="5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9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4572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368" y="586268"/>
            <a:ext cx="11269901" cy="861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picture containing drawing, brick&#10;&#10;Description automatically generated">
            <a:extLst>
              <a:ext uri="{FF2B5EF4-FFF2-40B4-BE49-F238E27FC236}">
                <a16:creationId xmlns:a16="http://schemas.microsoft.com/office/drawing/2014/main" id="{236D0F6D-8709-49EE-80EA-824D9B2AB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3948" y="6072290"/>
            <a:ext cx="832321" cy="37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69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>
          <p15:clr>
            <a:srgbClr val="F26B43"/>
          </p15:clr>
        </p15:guide>
        <p15:guide id="2" pos="287">
          <p15:clr>
            <a:srgbClr val="F26B43"/>
          </p15:clr>
        </p15:guide>
        <p15:guide id="3" pos="7391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">
          <p15:clr>
            <a:srgbClr val="F26B43"/>
          </p15:clr>
        </p15:guide>
        <p15:guide id="6" orient="horz" pos="12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805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uclahs.zoom.us/j/92736354579" TargetMode="External"/><Relationship Id="rId7" Type="http://schemas.openxmlformats.org/officeDocument/2006/relationships/image" Target="../media/image8.png"/><Relationship Id="rId12" Type="http://schemas.openxmlformats.org/officeDocument/2006/relationships/hyperlink" Target="https://forms.gle/gMP4MjbokmVdUSWp7" TargetMode="External"/><Relationship Id="rId2" Type="http://schemas.openxmlformats.org/officeDocument/2006/relationships/hyperlink" Target="https://bit.ly/covid-focusgroup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ojolayemi@mednet.ucla.edu" TargetMode="External"/><Relationship Id="rId11" Type="http://schemas.openxmlformats.org/officeDocument/2006/relationships/image" Target="../media/image5.png"/><Relationship Id="rId5" Type="http://schemas.openxmlformats.org/officeDocument/2006/relationships/hyperlink" Target="mailto:sshoptaw@ucla.edu" TargetMode="External"/><Relationship Id="rId10" Type="http://schemas.openxmlformats.org/officeDocument/2006/relationships/image" Target="../media/image7.jpg"/><Relationship Id="rId4" Type="http://schemas.openxmlformats.org/officeDocument/2006/relationships/hyperlink" Target="mailto:duskup@ucla.edu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shoptaw@ucla.edu" TargetMode="External"/><Relationship Id="rId2" Type="http://schemas.openxmlformats.org/officeDocument/2006/relationships/hyperlink" Target="mailto:duskup@ucla.edu" TargetMode="External"/><Relationship Id="rId1" Type="http://schemas.openxmlformats.org/officeDocument/2006/relationships/slideLayout" Target="../slideLayouts/slideLayout22.xml"/><Relationship Id="rId4" Type="http://schemas.openxmlformats.org/officeDocument/2006/relationships/hyperlink" Target="mailto:ojolayemi@mednet.ucla.ed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4.jpg"/><Relationship Id="rId7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16.jpg"/><Relationship Id="rId10" Type="http://schemas.openxmlformats.org/officeDocument/2006/relationships/image" Target="../media/image17.jp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A7BC5E-8EE9-4E66-8E76-ACD03A00A5E6}"/>
              </a:ext>
            </a:extLst>
          </p:cNvPr>
          <p:cNvSpPr/>
          <p:nvPr/>
        </p:nvSpPr>
        <p:spPr>
          <a:xfrm>
            <a:off x="0" y="0"/>
            <a:ext cx="12192000" cy="1201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B9AC9-852C-475F-8C9C-2B3AA4A26795}"/>
              </a:ext>
            </a:extLst>
          </p:cNvPr>
          <p:cNvSpPr/>
          <p:nvPr/>
        </p:nvSpPr>
        <p:spPr>
          <a:xfrm>
            <a:off x="0" y="6330903"/>
            <a:ext cx="12192000" cy="10386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754616-DC65-1841-9419-6C0DCBEB6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7461" y="2557929"/>
            <a:ext cx="45719" cy="1756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80" y="1530621"/>
            <a:ext cx="10743645" cy="1686720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Is The Pandemic Over?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80" y="3264129"/>
            <a:ext cx="6768104" cy="664797"/>
          </a:xfrm>
        </p:spPr>
        <p:txBody>
          <a:bodyPr/>
          <a:lstStyle/>
          <a:p>
            <a:r>
              <a:rPr lang="en-US" sz="2400" dirty="0">
                <a:latin typeface="Georgia" panose="02040502050405020303" pitchFamily="18" charset="0"/>
              </a:rPr>
              <a:t>What You Need To Know About COVID-19, The Variants And Vaccines</a:t>
            </a: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2B5667-FA20-49C2-A3CD-B275BB41F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79BF810-2BBE-4BB3-86AF-54BFBA6D5ADC}"/>
              </a:ext>
            </a:extLst>
          </p:cNvPr>
          <p:cNvSpPr txBox="1">
            <a:spLocks/>
          </p:cNvSpPr>
          <p:nvPr/>
        </p:nvSpPr>
        <p:spPr>
          <a:xfrm>
            <a:off x="7712787" y="4826178"/>
            <a:ext cx="3419811" cy="842282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b="1" dirty="0">
                <a:latin typeface="Georgia" panose="02040502050405020303" pitchFamily="18" charset="0"/>
              </a:rPr>
              <a:t>Friday, July 23, 2021 from 3:00 p.m. – 4:30 p.m. PST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FB0173-8E97-479C-B8B1-794C0F1FA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58"/>
            <a:ext cx="2517147" cy="925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BFDC95-3E2D-474E-A6A7-EC12951DA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321" y="84571"/>
            <a:ext cx="2932186" cy="9254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8B19E0-790E-4B20-A4CC-C8B43618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102" y="159411"/>
            <a:ext cx="2454219" cy="7896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C61D1E-ADAC-4A7A-B0E5-93C8EBB23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122" y="159411"/>
            <a:ext cx="1990951" cy="9887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A9877D-9E49-461F-9192-01861B1299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663" b="32477"/>
          <a:stretch/>
        </p:blipFill>
        <p:spPr>
          <a:xfrm>
            <a:off x="7660948" y="159411"/>
            <a:ext cx="2476500" cy="7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1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F89934-4A2E-499A-AC70-E58D440C0A5E}"/>
              </a:ext>
            </a:extLst>
          </p:cNvPr>
          <p:cNvSpPr txBox="1"/>
          <p:nvPr/>
        </p:nvSpPr>
        <p:spPr>
          <a:xfrm>
            <a:off x="623460" y="98888"/>
            <a:ext cx="631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Closing Remarks: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1BA1EC-AAFD-4BF9-A95C-E386A5E48076}"/>
              </a:ext>
            </a:extLst>
          </p:cNvPr>
          <p:cNvSpPr/>
          <p:nvPr/>
        </p:nvSpPr>
        <p:spPr>
          <a:xfrm>
            <a:off x="7248" y="6819537"/>
            <a:ext cx="12184752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A9F90-89FA-449B-A1A3-04FB8BD080B7}"/>
              </a:ext>
            </a:extLst>
          </p:cNvPr>
          <p:cNvSpPr/>
          <p:nvPr/>
        </p:nvSpPr>
        <p:spPr>
          <a:xfrm>
            <a:off x="526025" y="2645986"/>
            <a:ext cx="5042515" cy="67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plan to conduct a qualitative survey/focus groups and will be recruiting participants. Please sign up using this form and we will contact you with more information</a:t>
            </a:r>
            <a:r>
              <a:rPr lang="en-US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 </a:t>
            </a:r>
            <a:r>
              <a:rPr lang="en-US" sz="1200" u="sng" dirty="0">
                <a:solidFill>
                  <a:srgbClr val="0563C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https://bit.ly/covid-focusgroup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23B5C-002D-4D9F-8E91-13E69A3F4DCD}"/>
              </a:ext>
            </a:extLst>
          </p:cNvPr>
          <p:cNvSpPr txBox="1"/>
          <p:nvPr/>
        </p:nvSpPr>
        <p:spPr>
          <a:xfrm>
            <a:off x="2543838" y="1071086"/>
            <a:ext cx="73767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Thank you ! </a:t>
            </a:r>
            <a:r>
              <a:rPr lang="en-US" dirty="0">
                <a:latin typeface="Georgia" panose="02040502050405020303" pitchFamily="18" charset="0"/>
              </a:rPr>
              <a:t>To the speakers and attendees who made the “COVID-19 Community Summit” possible!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348482-BDA2-4098-B155-9696D4AB9F13}"/>
              </a:ext>
            </a:extLst>
          </p:cNvPr>
          <p:cNvSpPr/>
          <p:nvPr/>
        </p:nvSpPr>
        <p:spPr>
          <a:xfrm>
            <a:off x="526024" y="3493207"/>
            <a:ext cx="5042516" cy="869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Please sign up for the COVID-19 Community Summit in Spanish held in August, </a:t>
            </a:r>
            <a:r>
              <a:rPr lang="en-US" sz="12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Terminado</a:t>
            </a:r>
            <a:r>
              <a:rPr lang="en-US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2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Pandemia</a:t>
            </a:r>
            <a:r>
              <a:rPr lang="en-US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s-ES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Que Necesita Saber Sobre COVID-19, Las Variantes y Vacunas</a:t>
            </a:r>
            <a:r>
              <a:rPr lang="en-US" sz="1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1200" u="sng" dirty="0">
                <a:solidFill>
                  <a:srgbClr val="0563C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https://uclahs.zoom.us/j/92736354579</a:t>
            </a:r>
            <a:endParaRPr lang="en-US" sz="12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08131-3102-463F-91C4-3AAF1B5C674F}"/>
              </a:ext>
            </a:extLst>
          </p:cNvPr>
          <p:cNvSpPr/>
          <p:nvPr/>
        </p:nvSpPr>
        <p:spPr>
          <a:xfrm>
            <a:off x="526026" y="4547381"/>
            <a:ext cx="5042515" cy="27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29CC34-2D93-4F09-9E6F-1D6A7C986291}"/>
              </a:ext>
            </a:extLst>
          </p:cNvPr>
          <p:cNvCxnSpPr/>
          <p:nvPr/>
        </p:nvCxnSpPr>
        <p:spPr>
          <a:xfrm>
            <a:off x="322261" y="5814874"/>
            <a:ext cx="1142289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37ADF7-583D-4038-A13F-F736E3ED1DBD}"/>
              </a:ext>
            </a:extLst>
          </p:cNvPr>
          <p:cNvCxnSpPr/>
          <p:nvPr/>
        </p:nvCxnSpPr>
        <p:spPr>
          <a:xfrm>
            <a:off x="5952744" y="2359152"/>
            <a:ext cx="0" cy="170992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9DDC30D-75C5-4E98-841F-264F62F8B328}"/>
              </a:ext>
            </a:extLst>
          </p:cNvPr>
          <p:cNvSpPr/>
          <p:nvPr/>
        </p:nvSpPr>
        <p:spPr>
          <a:xfrm>
            <a:off x="6561438" y="2563416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Contact: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46A371-8C6B-452A-80B8-25EEE1938B77}"/>
              </a:ext>
            </a:extLst>
          </p:cNvPr>
          <p:cNvSpPr/>
          <p:nvPr/>
        </p:nvSpPr>
        <p:spPr>
          <a:xfrm>
            <a:off x="6523384" y="3037748"/>
            <a:ext cx="52217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Georgia" panose="02040502050405020303" pitchFamily="18" charset="0"/>
              </a:rPr>
              <a:t> Dilara Üsküp, PhD, PhD, Co-Principal Investigator </a:t>
            </a:r>
            <a:r>
              <a:rPr lang="en-US" sz="1400" dirty="0">
                <a:latin typeface="Georgia" panose="02040502050405020303" pitchFamily="18" charset="0"/>
                <a:hlinkClick r:id="rId4"/>
              </a:rPr>
              <a:t>duskup@ucla.edu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</a:p>
          <a:p>
            <a:endParaRPr lang="en-US" sz="1400" dirty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Georgia" panose="02040502050405020303" pitchFamily="18" charset="0"/>
              </a:rPr>
              <a:t> Steve Shoptaw, PhD, Co-Principal Investigator </a:t>
            </a:r>
            <a:r>
              <a:rPr lang="en-US" sz="1400" dirty="0">
                <a:latin typeface="Georgia" panose="02040502050405020303" pitchFamily="18" charset="0"/>
                <a:hlinkClick r:id="rId5"/>
              </a:rPr>
              <a:t>sshoptaw@ucla.edu</a:t>
            </a:r>
            <a:endParaRPr lang="en-US" sz="1400" dirty="0">
              <a:latin typeface="Georgia" panose="02040502050405020303" pitchFamily="18" charset="0"/>
            </a:endParaRPr>
          </a:p>
          <a:p>
            <a:endParaRPr lang="en-US" sz="1400" dirty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Georgia" panose="02040502050405020303" pitchFamily="18" charset="0"/>
              </a:rPr>
              <a:t> Damilola Jolayemi, MSc, Project Coordinator </a:t>
            </a:r>
            <a:r>
              <a:rPr lang="en-US" sz="1400" dirty="0">
                <a:latin typeface="Georgia" panose="02040502050405020303" pitchFamily="18" charset="0"/>
                <a:hlinkClick r:id="rId6"/>
              </a:rPr>
              <a:t>ojolayemi@mednet.ucla.edu</a:t>
            </a:r>
            <a:endParaRPr lang="en-US" sz="1400" dirty="0">
              <a:latin typeface="Georgia" panose="02040502050405020303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127ED9-1FAB-4A74-8AEF-457DA216A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092" y="5798396"/>
            <a:ext cx="1990951" cy="9887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D70703-3E0E-42FC-B9A5-4E5C1C0E3D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663" b="32477"/>
          <a:stretch/>
        </p:blipFill>
        <p:spPr>
          <a:xfrm>
            <a:off x="6877592" y="5850153"/>
            <a:ext cx="2476500" cy="7213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31BF6C-0CF6-4EF9-AC62-51DC54FFD7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7559" y="5786958"/>
            <a:ext cx="2932186" cy="925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B32430-30F9-4185-9EB2-CBE0B883EB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6946" y="5911161"/>
            <a:ext cx="2454219" cy="7896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C4B4A4-2166-43C1-91AC-88A451D385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8" y="5935885"/>
            <a:ext cx="2174271" cy="799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795355-1FDE-4B06-BCA2-889B5B36DDE2}"/>
              </a:ext>
            </a:extLst>
          </p:cNvPr>
          <p:cNvSpPr/>
          <p:nvPr/>
        </p:nvSpPr>
        <p:spPr>
          <a:xfrm>
            <a:off x="526024" y="4434087"/>
            <a:ext cx="490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anose="02040502050405020303" pitchFamily="18" charset="0"/>
              </a:rPr>
              <a:t>Please take a moment to quickly complete this brief </a:t>
            </a:r>
            <a:r>
              <a:rPr lang="en-US" sz="1200" dirty="0">
                <a:latin typeface="Georgia" panose="02040502050405020303" pitchFamily="18" charset="0"/>
                <a:hlinkClick r:id="rId12"/>
              </a:rPr>
              <a:t>conference evaluation</a:t>
            </a:r>
            <a:r>
              <a:rPr lang="en-US" sz="1200" dirty="0">
                <a:latin typeface="Georgia" panose="02040502050405020303" pitchFamily="18" charset="0"/>
              </a:rPr>
              <a:t>. The information will help us plan future programs and processes.</a:t>
            </a:r>
          </a:p>
        </p:txBody>
      </p:sp>
    </p:spTree>
    <p:extLst>
      <p:ext uri="{BB962C8B-B14F-4D97-AF65-F5344CB8AC3E}">
        <p14:creationId xmlns:p14="http://schemas.microsoft.com/office/powerpoint/2010/main" val="4110761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</a:rPr>
              <a:t>University of California Los Angeles</a:t>
            </a:r>
            <a:br>
              <a:rPr lang="en-US" sz="4800" b="1" dirty="0">
                <a:solidFill>
                  <a:schemeClr val="accent2"/>
                </a:solidFill>
              </a:rPr>
            </a:br>
            <a:r>
              <a:rPr lang="en-US" sz="4400" b="1" dirty="0">
                <a:solidFill>
                  <a:schemeClr val="accent2"/>
                </a:solidFill>
              </a:rPr>
              <a:t>Center for Behavioral and Addiction Medicine</a:t>
            </a:r>
            <a:br>
              <a:rPr lang="en-US" sz="7200" b="1" dirty="0">
                <a:solidFill>
                  <a:schemeClr val="accent2"/>
                </a:solidFill>
              </a:rPr>
            </a:br>
            <a:endParaRPr lang="en-US" sz="7200" b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607" y="4265675"/>
            <a:ext cx="10058400" cy="1143000"/>
          </a:xfrm>
        </p:spPr>
        <p:txBody>
          <a:bodyPr numCol="2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</a:rPr>
              <a:t>Dilara Üsküp, PhD, PhD (Co-pi)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</a:rPr>
              <a:t>Steve Shoptaw, PhD (Co-PI)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</a:rPr>
              <a:t> Nina Harawa, PhD, MPH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</a:rPr>
              <a:t>Uyen Kao, MPH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</a:rPr>
              <a:t>Damilola Jolayemi, MSc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</a:rPr>
              <a:t>Chelsea Shover, PHD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</a:rPr>
              <a:t>Vickie </a:t>
            </a:r>
            <a:r>
              <a:rPr lang="en-US" sz="2000" dirty="0" err="1">
                <a:solidFill>
                  <a:schemeClr val="tx1"/>
                </a:solidFill>
              </a:rPr>
              <a:t>MayS</a:t>
            </a:r>
            <a:r>
              <a:rPr lang="en-US" sz="2000" dirty="0">
                <a:solidFill>
                  <a:schemeClr val="tx1"/>
                </a:solidFill>
              </a:rPr>
              <a:t>, PHD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</a:rPr>
              <a:t>Enrique Sanchez</a:t>
            </a:r>
            <a:r>
              <a:rPr lang="en-US" sz="2000">
                <a:solidFill>
                  <a:schemeClr val="tx1"/>
                </a:solidFill>
              </a:rPr>
              <a:t>, BS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600" dirty="0"/>
          </a:p>
        </p:txBody>
      </p:sp>
      <p:sp>
        <p:nvSpPr>
          <p:cNvPr id="4" name="Right Triangle 3"/>
          <p:cNvSpPr/>
          <p:nvPr/>
        </p:nvSpPr>
        <p:spPr>
          <a:xfrm>
            <a:off x="0" y="6492239"/>
            <a:ext cx="2103120" cy="36576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UCLA campus logo, white lettering reversed out of UCLA Blue box">
            <a:extLst>
              <a:ext uri="{FF2B5EF4-FFF2-40B4-BE49-F238E27FC236}">
                <a16:creationId xmlns:a16="http://schemas.microsoft.com/office/drawing/2014/main" id="{F561CD45-2EB3-3E4D-B9BA-12C4D6D0D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0" t="61305" r="27695" b="17971"/>
          <a:stretch/>
        </p:blipFill>
        <p:spPr bwMode="auto">
          <a:xfrm>
            <a:off x="10168579" y="4766335"/>
            <a:ext cx="1706918" cy="6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7A14292-BA03-AD45-A743-F583F8E7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863" y="5576242"/>
            <a:ext cx="1439634" cy="6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69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About UCLA CBAM</a:t>
            </a:r>
            <a:r>
              <a:rPr lang="en-US" sz="4400" b="1" dirty="0">
                <a:solidFill>
                  <a:srgbClr val="214287"/>
                </a:solidFill>
              </a:rPr>
              <a:t>	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Multidisciplinary center that seeks to advance the prevention and treatment of chronic illnesses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Conducts clinical trials and behavioral studies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Focus is on communities with health disparities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UCLA CBAM led the COVID-19 </a:t>
            </a:r>
            <a:r>
              <a:rPr lang="en-US" sz="2800" dirty="0" err="1"/>
              <a:t>Moderna</a:t>
            </a:r>
            <a:r>
              <a:rPr lang="en-US" sz="2800" dirty="0"/>
              <a:t> Vaccine clinical trials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Vine Street Clinic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68037" y="6459785"/>
            <a:ext cx="6516594" cy="39821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UCLA Center for behavioral and addiction medicine</a:t>
            </a:r>
          </a:p>
        </p:txBody>
      </p:sp>
    </p:spTree>
    <p:extLst>
      <p:ext uri="{BB962C8B-B14F-4D97-AF65-F5344CB8AC3E}">
        <p14:creationId xmlns:p14="http://schemas.microsoft.com/office/powerpoint/2010/main" val="1091692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COVID-19 Vaccine Services and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Funded by the California Community Foundation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Aims of the project are to: </a:t>
            </a:r>
          </a:p>
          <a:p>
            <a:pPr lvl="1"/>
            <a:r>
              <a:rPr lang="en-US" sz="2400" b="1" dirty="0"/>
              <a:t>Facilitate</a:t>
            </a:r>
            <a:r>
              <a:rPr lang="en-US" sz="2400" dirty="0"/>
              <a:t> (community, public, private, and governmental partnerships to reduce COVID-19 vaccine inequity); </a:t>
            </a:r>
          </a:p>
          <a:p>
            <a:pPr lvl="1"/>
            <a:r>
              <a:rPr lang="en-US" sz="2400" b="1" dirty="0"/>
              <a:t>Educate </a:t>
            </a:r>
            <a:r>
              <a:rPr lang="en-US" sz="2400" dirty="0"/>
              <a:t>(communities of color in South LA about the COVID-19 vaccines through virtual town halls); and</a:t>
            </a:r>
          </a:p>
          <a:p>
            <a:pPr lvl="1"/>
            <a:r>
              <a:rPr lang="en-US" sz="2400" b="1" dirty="0"/>
              <a:t>Navigate</a:t>
            </a:r>
            <a:r>
              <a:rPr lang="en-US" sz="2400" dirty="0"/>
              <a:t> (communities of color in South LA on how to access COVID-19 vaccines)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51288" y="6459785"/>
            <a:ext cx="6584088" cy="39821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UCLA Center for behavioral and addiction medicine</a:t>
            </a:r>
          </a:p>
        </p:txBody>
      </p:sp>
      <p:sp>
        <p:nvSpPr>
          <p:cNvPr id="5" name="Right Triangle 4"/>
          <p:cNvSpPr/>
          <p:nvPr/>
        </p:nvSpPr>
        <p:spPr>
          <a:xfrm>
            <a:off x="0" y="6492239"/>
            <a:ext cx="2103120" cy="36576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203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Project Team 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Dilara Üsküp, PhD, PhD, </a:t>
            </a:r>
            <a:r>
              <a:rPr lang="en-US" sz="2400" dirty="0"/>
              <a:t>Co-Principal Investigator </a:t>
            </a:r>
            <a:r>
              <a:rPr lang="en-US" sz="2400" dirty="0">
                <a:hlinkClick r:id="rId2"/>
              </a:rPr>
              <a:t>duskup@ucla.edu</a:t>
            </a:r>
            <a:r>
              <a:rPr lang="en-US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Steve Shoptaw, PhD, Co-Principal Investigator </a:t>
            </a:r>
            <a:r>
              <a:rPr lang="en-US" sz="2400" dirty="0">
                <a:hlinkClick r:id="rId3"/>
              </a:rPr>
              <a:t>sshoptaw@ucla.edu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Damilola Jolayemi, MSc, Project Coordinator </a:t>
            </a:r>
            <a:r>
              <a:rPr lang="en-US" sz="2400" dirty="0">
                <a:hlinkClick r:id="rId4"/>
              </a:rPr>
              <a:t>ojolayemi@mednet.ucla.edu</a:t>
            </a:r>
            <a:r>
              <a:rPr lang="en-US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44250" y="6492239"/>
            <a:ext cx="6435369" cy="36576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UCLA Center for behavioral and addiction medicine</a:t>
            </a:r>
          </a:p>
        </p:txBody>
      </p:sp>
      <p:sp>
        <p:nvSpPr>
          <p:cNvPr id="6" name="Right Triangle 5"/>
          <p:cNvSpPr/>
          <p:nvPr/>
        </p:nvSpPr>
        <p:spPr>
          <a:xfrm>
            <a:off x="0" y="6492239"/>
            <a:ext cx="2103120" cy="36576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5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BCF351AB-7BD7-4369-A708-18CF3BB6D23B}"/>
              </a:ext>
            </a:extLst>
          </p:cNvPr>
          <p:cNvSpPr/>
          <p:nvPr/>
        </p:nvSpPr>
        <p:spPr>
          <a:xfrm>
            <a:off x="7248" y="6791417"/>
            <a:ext cx="12192000" cy="7383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491" y="448257"/>
            <a:ext cx="11174186" cy="590931"/>
          </a:xfrm>
        </p:spPr>
        <p:txBody>
          <a:bodyPr/>
          <a:lstStyle/>
          <a:p>
            <a:r>
              <a:rPr lang="en-US" i="1" u="sng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Agenda:</a:t>
            </a:r>
            <a:endParaRPr lang="en-GB" i="1" u="sng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302F5-0406-4C5D-BBB7-8206E73450AD}"/>
              </a:ext>
            </a:extLst>
          </p:cNvPr>
          <p:cNvSpPr/>
          <p:nvPr/>
        </p:nvSpPr>
        <p:spPr>
          <a:xfrm>
            <a:off x="539978" y="390642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u="sng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Overview: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A5679B-CFD5-4F35-80B4-A22DD4DB4D59}"/>
              </a:ext>
            </a:extLst>
          </p:cNvPr>
          <p:cNvSpPr/>
          <p:nvPr/>
        </p:nvSpPr>
        <p:spPr>
          <a:xfrm>
            <a:off x="529411" y="1005220"/>
            <a:ext cx="48488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The goal of this summit is to share the latest information about COVID-19, the variants, and available vaccines for adults and children in the Los Angeles  County (South Los Angeles)</a:t>
            </a: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D565EF-E2FA-42D6-9027-2A222B491594}"/>
              </a:ext>
            </a:extLst>
          </p:cNvPr>
          <p:cNvSpPr/>
          <p:nvPr/>
        </p:nvSpPr>
        <p:spPr>
          <a:xfrm>
            <a:off x="6205491" y="1096388"/>
            <a:ext cx="2491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3:00 p.m.-3:10 p.m. (10 minutes)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0FF1BF-9B78-49CE-AA54-6543E5569BA0}"/>
              </a:ext>
            </a:extLst>
          </p:cNvPr>
          <p:cNvSpPr txBox="1"/>
          <p:nvPr/>
        </p:nvSpPr>
        <p:spPr>
          <a:xfrm>
            <a:off x="8880034" y="1096388"/>
            <a:ext cx="3056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Welcome and Opening Remarks – Dilara Üsküp, PhD, PhD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06EF14-EA8E-4152-9FBD-DC44F4CF151D}"/>
              </a:ext>
            </a:extLst>
          </p:cNvPr>
          <p:cNvCxnSpPr/>
          <p:nvPr/>
        </p:nvCxnSpPr>
        <p:spPr>
          <a:xfrm>
            <a:off x="8697237" y="1229883"/>
            <a:ext cx="0" cy="51641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05EC1BC-FE27-48D5-90F2-51C9C1580A27}"/>
              </a:ext>
            </a:extLst>
          </p:cNvPr>
          <p:cNvSpPr/>
          <p:nvPr/>
        </p:nvSpPr>
        <p:spPr>
          <a:xfrm>
            <a:off x="6205491" y="1953610"/>
            <a:ext cx="2491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3:10 p.m.-4:00 p.m. (50 minutes)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26F821-CAE2-4F31-90BD-55AFE6A67330}"/>
              </a:ext>
            </a:extLst>
          </p:cNvPr>
          <p:cNvSpPr txBox="1"/>
          <p:nvPr/>
        </p:nvSpPr>
        <p:spPr>
          <a:xfrm>
            <a:off x="8880034" y="1984585"/>
            <a:ext cx="3380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Speaker’s Discussions – (Director Branch, Drs. Pang, Okonkwo, Gonzalez, Clark) 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317419E-817B-4493-8C5A-43FF14A67ABC}"/>
              </a:ext>
            </a:extLst>
          </p:cNvPr>
          <p:cNvCxnSpPr/>
          <p:nvPr/>
        </p:nvCxnSpPr>
        <p:spPr>
          <a:xfrm>
            <a:off x="8697237" y="2082438"/>
            <a:ext cx="0" cy="51641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155BC0D-8B7C-48E2-940D-A4B52B0069B5}"/>
              </a:ext>
            </a:extLst>
          </p:cNvPr>
          <p:cNvSpPr/>
          <p:nvPr/>
        </p:nvSpPr>
        <p:spPr>
          <a:xfrm>
            <a:off x="529411" y="227237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u="sng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Speakers:</a:t>
            </a:r>
            <a:endParaRPr lang="en-US" sz="1400" dirty="0">
              <a:latin typeface="Georgia" panose="02040502050405020303" pitchFamily="18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88BAF3A-65BF-49D0-9D4B-997891B13AEF}"/>
              </a:ext>
            </a:extLst>
          </p:cNvPr>
          <p:cNvCxnSpPr/>
          <p:nvPr/>
        </p:nvCxnSpPr>
        <p:spPr>
          <a:xfrm>
            <a:off x="8697237" y="2993684"/>
            <a:ext cx="0" cy="51641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E86063ED-6710-40B2-B120-391F6B7D8DAA}"/>
              </a:ext>
            </a:extLst>
          </p:cNvPr>
          <p:cNvSpPr/>
          <p:nvPr/>
        </p:nvSpPr>
        <p:spPr>
          <a:xfrm>
            <a:off x="6205491" y="2944342"/>
            <a:ext cx="2491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4:00 p.m.-4:25 p.m. (25 minutes)</a:t>
            </a:r>
            <a:endParaRPr lang="en-US" sz="1400" dirty="0">
              <a:latin typeface="Georgia" panose="02040502050405020303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E81AA4-6D81-4A0D-81DE-7B2D2DFB4497}"/>
              </a:ext>
            </a:extLst>
          </p:cNvPr>
          <p:cNvCxnSpPr/>
          <p:nvPr/>
        </p:nvCxnSpPr>
        <p:spPr>
          <a:xfrm>
            <a:off x="8697237" y="3920839"/>
            <a:ext cx="0" cy="51641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7FD9182-012F-427F-9896-49F858B98A35}"/>
              </a:ext>
            </a:extLst>
          </p:cNvPr>
          <p:cNvSpPr txBox="1"/>
          <p:nvPr/>
        </p:nvSpPr>
        <p:spPr>
          <a:xfrm>
            <a:off x="8880034" y="2925321"/>
            <a:ext cx="2858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Question &amp; Answer Session – Dilara Üsküp, PhD, PhD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150794D-8D98-4206-8E98-101E4AA5CBBD}"/>
              </a:ext>
            </a:extLst>
          </p:cNvPr>
          <p:cNvSpPr txBox="1"/>
          <p:nvPr/>
        </p:nvSpPr>
        <p:spPr>
          <a:xfrm>
            <a:off x="8880034" y="3907925"/>
            <a:ext cx="2688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Closing Remarks – Dilara Üsküp, PhD, PhD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205609B-727A-4453-B2ED-CC9C82F383EB}"/>
              </a:ext>
            </a:extLst>
          </p:cNvPr>
          <p:cNvSpPr/>
          <p:nvPr/>
        </p:nvSpPr>
        <p:spPr>
          <a:xfrm>
            <a:off x="6205491" y="3886658"/>
            <a:ext cx="2491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4:25 p.m.-4:30 p.m. (5 minutes)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861EE9-66C9-4FC2-B902-171E4DAF4232}"/>
              </a:ext>
            </a:extLst>
          </p:cNvPr>
          <p:cNvSpPr txBox="1"/>
          <p:nvPr/>
        </p:nvSpPr>
        <p:spPr>
          <a:xfrm>
            <a:off x="529411" y="2925104"/>
            <a:ext cx="3781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eorgia" panose="02040502050405020303" pitchFamily="18" charset="0"/>
              </a:rPr>
              <a:t>Cheryl </a:t>
            </a:r>
            <a:r>
              <a:rPr lang="en-US" sz="1600" dirty="0" err="1">
                <a:latin typeface="Georgia" panose="02040502050405020303" pitchFamily="18" charset="0"/>
              </a:rPr>
              <a:t>Branch,MS</a:t>
            </a:r>
            <a:endParaRPr lang="en-US" sz="1600" dirty="0">
              <a:latin typeface="Georgia" panose="020405020504050203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eorgia" panose="02040502050405020303" pitchFamily="18" charset="0"/>
              </a:rPr>
              <a:t>Frances Pang, MD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>
                <a:latin typeface="Georgia" panose="02040502050405020303" pitchFamily="18" charset="0"/>
              </a:rPr>
              <a:t>Nonye</a:t>
            </a:r>
            <a:r>
              <a:rPr lang="en-US" sz="1600" dirty="0">
                <a:latin typeface="Georgia" panose="02040502050405020303" pitchFamily="18" charset="0"/>
              </a:rPr>
              <a:t> Okonkwo, MD, 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eorgia" panose="02040502050405020303" pitchFamily="18" charset="0"/>
              </a:rPr>
              <a:t>Eloisa Gonzalez, MD, MPH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eorgia" panose="02040502050405020303" pitchFamily="18" charset="0"/>
              </a:rPr>
              <a:t>Jesse Clark, MD</a:t>
            </a:r>
          </a:p>
        </p:txBody>
      </p:sp>
    </p:spTree>
    <p:extLst>
      <p:ext uri="{BB962C8B-B14F-4D97-AF65-F5344CB8AC3E}">
        <p14:creationId xmlns:p14="http://schemas.microsoft.com/office/powerpoint/2010/main" val="4284431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2A58DDB1-2837-464B-89C7-C1EA35166EB1}"/>
              </a:ext>
            </a:extLst>
          </p:cNvPr>
          <p:cNvSpPr txBox="1">
            <a:spLocks/>
          </p:cNvSpPr>
          <p:nvPr/>
        </p:nvSpPr>
        <p:spPr>
          <a:xfrm>
            <a:off x="407305" y="423699"/>
            <a:ext cx="6475855" cy="681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i="1" u="sng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Discussions</a:t>
            </a:r>
            <a:endParaRPr lang="en-US" b="0" i="1" u="sng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871CC0-13A0-4155-95D8-C9B6CB3A1415}"/>
              </a:ext>
            </a:extLst>
          </p:cNvPr>
          <p:cNvSpPr txBox="1"/>
          <p:nvPr/>
        </p:nvSpPr>
        <p:spPr>
          <a:xfrm>
            <a:off x="407305" y="1263419"/>
            <a:ext cx="435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01. Is the Pandemic over?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69979F-F7D1-4AB2-9828-C2901E4B333E}"/>
              </a:ext>
            </a:extLst>
          </p:cNvPr>
          <p:cNvSpPr txBox="1"/>
          <p:nvPr/>
        </p:nvSpPr>
        <p:spPr>
          <a:xfrm>
            <a:off x="407305" y="2862805"/>
            <a:ext cx="435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03. COVID-19 variants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080D5-77DF-4251-B234-124848739D03}"/>
              </a:ext>
            </a:extLst>
          </p:cNvPr>
          <p:cNvSpPr txBox="1"/>
          <p:nvPr/>
        </p:nvSpPr>
        <p:spPr>
          <a:xfrm>
            <a:off x="407305" y="3581051"/>
            <a:ext cx="452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04. Vaccination Information for adults and children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3861B-38C8-4CB7-83BD-560209715FA1}"/>
              </a:ext>
            </a:extLst>
          </p:cNvPr>
          <p:cNvSpPr txBox="1"/>
          <p:nvPr/>
        </p:nvSpPr>
        <p:spPr>
          <a:xfrm>
            <a:off x="407306" y="1867560"/>
            <a:ext cx="489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02. What is the state of COVID-19 in Los Angeles County?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82248C-6F60-4F40-AA1C-642466B35F97}"/>
              </a:ext>
            </a:extLst>
          </p:cNvPr>
          <p:cNvSpPr txBox="1"/>
          <p:nvPr/>
        </p:nvSpPr>
        <p:spPr>
          <a:xfrm>
            <a:off x="407305" y="4468717"/>
            <a:ext cx="509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05. Community Outreach 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BEF97-A21D-4098-9A01-6AD24F771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68" r="10624"/>
          <a:stretch/>
        </p:blipFill>
        <p:spPr>
          <a:xfrm>
            <a:off x="6202541" y="0"/>
            <a:ext cx="5989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65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5B3947-A901-4D9F-9D10-5EC316334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279"/>
          <a:stretch/>
        </p:blipFill>
        <p:spPr>
          <a:xfrm>
            <a:off x="747595" y="3575904"/>
            <a:ext cx="1350886" cy="127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AC377-7C4D-4B94-8229-AC65C31C4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4" t="3389" r="29643" b="25702"/>
          <a:stretch/>
        </p:blipFill>
        <p:spPr>
          <a:xfrm>
            <a:off x="733112" y="1623423"/>
            <a:ext cx="1350886" cy="127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99BC7-4CAF-44B2-B3F9-AF3CE0EEF5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64235" y="1954985"/>
            <a:ext cx="2458059" cy="1167031"/>
          </a:xfrm>
        </p:spPr>
        <p:txBody>
          <a:bodyPr/>
          <a:lstStyle/>
          <a:p>
            <a:pPr algn="l"/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Pediatrician, Cedars-Sinai Medical Group </a:t>
            </a:r>
            <a:endParaRPr lang="en-US" sz="1200" b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1A54E1-1F81-4007-A118-05442F9C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05" y="681927"/>
            <a:ext cx="6475855" cy="681990"/>
          </a:xfrm>
        </p:spPr>
        <p:txBody>
          <a:bodyPr>
            <a:noAutofit/>
          </a:bodyPr>
          <a:lstStyle/>
          <a:p>
            <a:r>
              <a:rPr lang="en-US" sz="4000" b="0" i="1" u="sng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Speaker Information</a:t>
            </a:r>
            <a:endParaRPr lang="en-US" b="0" i="1" u="sng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13167-2E38-4E34-956C-8FDCB42C3676}"/>
              </a:ext>
            </a:extLst>
          </p:cNvPr>
          <p:cNvSpPr/>
          <p:nvPr/>
        </p:nvSpPr>
        <p:spPr>
          <a:xfrm>
            <a:off x="7248" y="6819537"/>
            <a:ext cx="12184752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9C6D82-25B4-48BA-B20D-4E58BC61D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297761" y="-3217316"/>
            <a:ext cx="45719" cy="7279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B520C-6C1D-4B91-AEEE-C3A068B89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6" b="31562"/>
          <a:stretch/>
        </p:blipFill>
        <p:spPr>
          <a:xfrm>
            <a:off x="6487359" y="1600563"/>
            <a:ext cx="1350886" cy="127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EC420D-9FC9-4B54-91A0-29C6B95522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44"/>
          <a:stretch/>
        </p:blipFill>
        <p:spPr>
          <a:xfrm>
            <a:off x="6487359" y="3575904"/>
            <a:ext cx="1380286" cy="136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F0E7690-30AC-4DE9-96FB-8E38E014B955}"/>
              </a:ext>
            </a:extLst>
          </p:cNvPr>
          <p:cNvSpPr txBox="1">
            <a:spLocks/>
          </p:cNvSpPr>
          <p:nvPr/>
        </p:nvSpPr>
        <p:spPr>
          <a:xfrm>
            <a:off x="2141028" y="5683011"/>
            <a:ext cx="3360839" cy="1167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Associate Professor, Department of Medicine, David Geffen School of Medicine at UCLA.</a:t>
            </a:r>
            <a:endParaRPr lang="en-US" sz="1200" b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5BFDEF-9159-46C1-90F5-BE9A86ED7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249" y="4816060"/>
            <a:ext cx="1056649" cy="524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C77692-ACDF-47C8-BFFF-5B2F769C9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407" y="4782479"/>
            <a:ext cx="1875460" cy="5919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87407A-C38C-44EB-B092-82333B9BFB02}"/>
              </a:ext>
            </a:extLst>
          </p:cNvPr>
          <p:cNvSpPr txBox="1"/>
          <p:nvPr/>
        </p:nvSpPr>
        <p:spPr>
          <a:xfrm>
            <a:off x="2212187" y="3506325"/>
            <a:ext cx="23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Nonye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Okonkwo, MD, 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F7ADFE-441B-46E4-B67D-57116B2126CC}"/>
              </a:ext>
            </a:extLst>
          </p:cNvPr>
          <p:cNvSpPr txBox="1"/>
          <p:nvPr/>
        </p:nvSpPr>
        <p:spPr>
          <a:xfrm>
            <a:off x="7943735" y="3511389"/>
            <a:ext cx="309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Cheryl Branch, 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559A84-251C-441E-86C0-B6E82AD2A7E3}"/>
              </a:ext>
            </a:extLst>
          </p:cNvPr>
          <p:cNvSpPr txBox="1"/>
          <p:nvPr/>
        </p:nvSpPr>
        <p:spPr>
          <a:xfrm>
            <a:off x="7943735" y="1593822"/>
            <a:ext cx="309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Frances Pang, MD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3831459-9D94-4111-8567-05C34D660D83}"/>
              </a:ext>
            </a:extLst>
          </p:cNvPr>
          <p:cNvSpPr txBox="1">
            <a:spLocks/>
          </p:cNvSpPr>
          <p:nvPr/>
        </p:nvSpPr>
        <p:spPr>
          <a:xfrm>
            <a:off x="7964235" y="3832757"/>
            <a:ext cx="3227084" cy="1167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Executive Director, Los Angeles Metropolitan Churches Managing Partner, CRSSLA</a:t>
            </a:r>
            <a:endParaRPr lang="en-US" sz="1200" b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092693-E5CB-468E-9623-F838493A70F1}"/>
              </a:ext>
            </a:extLst>
          </p:cNvPr>
          <p:cNvSpPr txBox="1"/>
          <p:nvPr/>
        </p:nvSpPr>
        <p:spPr>
          <a:xfrm>
            <a:off x="2226749" y="1566014"/>
            <a:ext cx="236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Eloisa Gonzalez, MD, MPH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EA2416-E57E-47A1-B0E3-5749F5ED4FE9}"/>
              </a:ext>
            </a:extLst>
          </p:cNvPr>
          <p:cNvSpPr txBox="1">
            <a:spLocks/>
          </p:cNvSpPr>
          <p:nvPr/>
        </p:nvSpPr>
        <p:spPr>
          <a:xfrm>
            <a:off x="2212187" y="2170331"/>
            <a:ext cx="2817013" cy="1167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Cardiovascular and School Health, Los Angeles County Department of Public Health</a:t>
            </a:r>
            <a:endParaRPr lang="en-US" sz="1200" b="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210A7F4-E6E8-4ED3-B1BC-6F6BB018B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984" y="2886828"/>
            <a:ext cx="1779117" cy="572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CAA52D-3DE9-4B7B-A440-E4E8A61A8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0054" y="2737869"/>
            <a:ext cx="1481289" cy="544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D43E5-8751-44C7-B5C4-F40112C336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008" y="5375127"/>
            <a:ext cx="1374473" cy="13744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02AEEB0-71C9-4485-BA83-058B2E20A307}"/>
              </a:ext>
            </a:extLst>
          </p:cNvPr>
          <p:cNvSpPr txBox="1"/>
          <p:nvPr/>
        </p:nvSpPr>
        <p:spPr>
          <a:xfrm>
            <a:off x="2141029" y="5376370"/>
            <a:ext cx="237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JESSE CLARK, MD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999C025-ABD3-41C7-9B83-1E2DBF2EB82B}"/>
              </a:ext>
            </a:extLst>
          </p:cNvPr>
          <p:cNvSpPr txBox="1">
            <a:spLocks/>
          </p:cNvSpPr>
          <p:nvPr/>
        </p:nvSpPr>
        <p:spPr>
          <a:xfrm>
            <a:off x="2226749" y="4103597"/>
            <a:ext cx="2623354" cy="1167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Deputy, Clinical - Operations, COVID-19 Vaccine Program </a:t>
            </a:r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Kedren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Community Health Center </a:t>
            </a:r>
            <a:endParaRPr lang="en-US" sz="1200" b="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B81F695-A34E-466D-83C2-F9E4E59A83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7663" b="32477"/>
          <a:stretch/>
        </p:blipFill>
        <p:spPr>
          <a:xfrm>
            <a:off x="3642890" y="6255607"/>
            <a:ext cx="1753225" cy="5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6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9677DFC-71AB-48C6-8210-96297169F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471" y="345256"/>
            <a:ext cx="2163990" cy="2801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8">
            <a:extLst>
              <a:ext uri="{FF2B5EF4-FFF2-40B4-BE49-F238E27FC236}">
                <a16:creationId xmlns:a16="http://schemas.microsoft.com/office/drawing/2014/main" id="{2A58DDB1-2837-464B-89C7-C1EA35166EB1}"/>
              </a:ext>
            </a:extLst>
          </p:cNvPr>
          <p:cNvSpPr txBox="1">
            <a:spLocks/>
          </p:cNvSpPr>
          <p:nvPr/>
        </p:nvSpPr>
        <p:spPr>
          <a:xfrm>
            <a:off x="407305" y="423699"/>
            <a:ext cx="6475855" cy="681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i="1" u="sng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Promotional Material</a:t>
            </a:r>
            <a:endParaRPr lang="en-US" b="0" i="1" u="sng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871CC0-13A0-4155-95D8-C9B6CB3A1415}"/>
              </a:ext>
            </a:extLst>
          </p:cNvPr>
          <p:cNvSpPr txBox="1"/>
          <p:nvPr/>
        </p:nvSpPr>
        <p:spPr>
          <a:xfrm>
            <a:off x="444227" y="3043265"/>
            <a:ext cx="435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Cannabis for Pain Research Study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AA04CE-CCDD-4FF6-90DB-13612E0B2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330" y="4116001"/>
            <a:ext cx="1886763" cy="264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B3FB83-5B19-42D6-AAE7-731E20B06D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4" r="3088"/>
          <a:stretch/>
        </p:blipFill>
        <p:spPr>
          <a:xfrm>
            <a:off x="8095442" y="1906669"/>
            <a:ext cx="2030654" cy="264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827A2A-0E10-4624-9830-E2A6A8ABB0C4}"/>
              </a:ext>
            </a:extLst>
          </p:cNvPr>
          <p:cNvSpPr txBox="1"/>
          <p:nvPr/>
        </p:nvSpPr>
        <p:spPr>
          <a:xfrm>
            <a:off x="444227" y="1375878"/>
            <a:ext cx="435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COVID-19 Vaccine Focus Group 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11C67C7-A0B1-4AD0-9124-93CAB3DF4EE4}"/>
              </a:ext>
            </a:extLst>
          </p:cNvPr>
          <p:cNvSpPr txBox="1">
            <a:spLocks/>
          </p:cNvSpPr>
          <p:nvPr/>
        </p:nvSpPr>
        <p:spPr>
          <a:xfrm>
            <a:off x="776245" y="1819454"/>
            <a:ext cx="4019489" cy="2024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A. </a:t>
            </a:r>
            <a:r>
              <a:rPr lang="en-US" sz="1400" b="0" dirty="0">
                <a:solidFill>
                  <a:srgbClr val="C00000"/>
                </a:solidFill>
                <a:latin typeface="Georgia" panose="02040502050405020303" pitchFamily="18" charset="0"/>
              </a:rPr>
              <a:t>Community Focus Group (English) 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– Monday, July 26, 2021 @5pm-6:30pm, PST</a:t>
            </a:r>
          </a:p>
          <a:p>
            <a:pPr algn="l"/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B. </a:t>
            </a:r>
            <a:r>
              <a:rPr lang="en-US" sz="1400" b="0" dirty="0">
                <a:solidFill>
                  <a:srgbClr val="C00000"/>
                </a:solidFill>
                <a:latin typeface="Georgia" panose="02040502050405020303" pitchFamily="18" charset="0"/>
              </a:rPr>
              <a:t>Provider Focus Group 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– Tuesday, August 24, 2021 @1pm-2:30pm, PST</a:t>
            </a:r>
          </a:p>
          <a:p>
            <a:pPr marL="228600" indent="-228600" algn="l">
              <a:buAutoNum type="alphaUcPeriod"/>
            </a:pPr>
            <a:endParaRPr lang="en-US" sz="1400" b="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69979F-F7D1-4AB2-9828-C2901E4B333E}"/>
              </a:ext>
            </a:extLst>
          </p:cNvPr>
          <p:cNvSpPr txBox="1"/>
          <p:nvPr/>
        </p:nvSpPr>
        <p:spPr>
          <a:xfrm>
            <a:off x="444227" y="6132582"/>
            <a:ext cx="523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COVID-19 Community Summit (Spanish)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080D5-77DF-4251-B234-124848739D03}"/>
              </a:ext>
            </a:extLst>
          </p:cNvPr>
          <p:cNvSpPr txBox="1"/>
          <p:nvPr/>
        </p:nvSpPr>
        <p:spPr>
          <a:xfrm>
            <a:off x="407305" y="4302174"/>
            <a:ext cx="509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COVID-19 Provider Townhall – Friday, August 20, 2021 @1pm-2:30pm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10191D9-E04C-4C13-8FF9-DB8BA4ED89B3}"/>
              </a:ext>
            </a:extLst>
          </p:cNvPr>
          <p:cNvSpPr txBox="1">
            <a:spLocks/>
          </p:cNvSpPr>
          <p:nvPr/>
        </p:nvSpPr>
        <p:spPr>
          <a:xfrm>
            <a:off x="701601" y="3375263"/>
            <a:ext cx="3836760" cy="80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We are looking for African American adults to participate in a study examining cannabis use for chronic pain management.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B49998A-9428-45B0-88CB-00A09FEEAA69}"/>
              </a:ext>
            </a:extLst>
          </p:cNvPr>
          <p:cNvSpPr txBox="1">
            <a:spLocks/>
          </p:cNvSpPr>
          <p:nvPr/>
        </p:nvSpPr>
        <p:spPr>
          <a:xfrm>
            <a:off x="701601" y="5003525"/>
            <a:ext cx="3836760" cy="80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This townhall is among providers, to share best practices and lessons learned around COVID-19 in an effort to improve vaccination access and equity. </a:t>
            </a:r>
          </a:p>
        </p:txBody>
      </p:sp>
    </p:spTree>
    <p:extLst>
      <p:ext uri="{BB962C8B-B14F-4D97-AF65-F5344CB8AC3E}">
        <p14:creationId xmlns:p14="http://schemas.microsoft.com/office/powerpoint/2010/main" val="3170766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15846_Ocean presentation_RVA_v4.potx" id="{354FE8D4-E883-4E79-A422-6A1915D44872}" vid="{AAC9F203-D7BC-4B95-936D-67F55828A55A}"/>
    </a:ext>
  </a:extLst>
</a:theme>
</file>

<file path=ppt/theme/theme2.xml><?xml version="1.0" encoding="utf-8"?>
<a:theme xmlns:a="http://schemas.openxmlformats.org/drawingml/2006/main" name="Retrospect">
  <a:themeElements>
    <a:clrScheme name="Custom 4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00206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Title Slide">
  <a:themeElements>
    <a:clrScheme name="2020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0419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BC9128E-DE89-4568-AF9D-AA3D5CC42748}" vid="{2193F2F6-AAAB-4DBA-B25F-526DD6FB0AD4}"/>
    </a:ext>
  </a:extLst>
</a:theme>
</file>

<file path=ppt/theme/theme4.xml><?xml version="1.0" encoding="utf-8"?>
<a:theme xmlns:a="http://schemas.openxmlformats.org/drawingml/2006/main" name="Default no Figure #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BC9128E-DE89-4568-AF9D-AA3D5CC42748}" vid="{314878B3-9D8C-41C1-ADDB-465B242EB493}"/>
    </a:ext>
  </a:extLst>
</a:theme>
</file>

<file path=ppt/theme/theme5.xml><?xml version="1.0" encoding="utf-8"?>
<a:theme xmlns:a="http://schemas.openxmlformats.org/drawingml/2006/main" name="Blank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C9128E-DE89-4568-AF9D-AA3D5CC42748}" vid="{10A48882-E3DE-4A4A-B59E-394254605A9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E2C315-492F-482C-BE04-955377E16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9B7651-08C1-49A1-AFE9-4E4CD342176D}">
  <ds:schemaRefs>
    <ds:schemaRef ds:uri="http://purl.org/dc/elements/1.1/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purl.org/dc/dcmitype/"/>
    <ds:schemaRef ds:uri="71af3243-3dd4-4a8d-8c0d-dd76da1f02a5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843</Words>
  <Application>Microsoft Office PowerPoint</Application>
  <PresentationFormat>Widescreen</PresentationFormat>
  <Paragraphs>89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Georgia</vt:lpstr>
      <vt:lpstr>Times New Roman</vt:lpstr>
      <vt:lpstr>Office Theme</vt:lpstr>
      <vt:lpstr>Retrospect</vt:lpstr>
      <vt:lpstr>Title Slide</vt:lpstr>
      <vt:lpstr>Default no Figure #</vt:lpstr>
      <vt:lpstr>Blank</vt:lpstr>
      <vt:lpstr>Is The Pandemic Over?</vt:lpstr>
      <vt:lpstr>University of California Los Angeles Center for Behavioral and Addiction Medicine </vt:lpstr>
      <vt:lpstr>About UCLA CBAM </vt:lpstr>
      <vt:lpstr>COVID-19 Vaccine Services and Resources</vt:lpstr>
      <vt:lpstr>Project Team Contact Information</vt:lpstr>
      <vt:lpstr>Agenda:</vt:lpstr>
      <vt:lpstr>PowerPoint Presentation</vt:lpstr>
      <vt:lpstr>Speaker Information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2021-05-20T16:21:52Z</dcterms:created>
  <dcterms:modified xsi:type="dcterms:W3CDTF">2021-07-26T18:09:09Z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