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8" r:id="rId4"/>
    <p:sldId id="259" r:id="rId5"/>
    <p:sldId id="266" r:id="rId6"/>
    <p:sldId id="261" r:id="rId7"/>
    <p:sldId id="265" r:id="rId8"/>
    <p:sldId id="268" r:id="rId9"/>
    <p:sldId id="269" r:id="rId10"/>
  </p:sldIdLst>
  <p:sldSz cx="18288000" cy="10287000"/>
  <p:notesSz cx="6858000" cy="9144000"/>
  <p:embeddedFontLst>
    <p:embeddedFont>
      <p:font typeface="Montserrat Classic" pitchFamily="2" charset="77"/>
      <p:regular r:id="rId12"/>
    </p:embeddedFont>
    <p:embeddedFont>
      <p:font typeface="Montserrat Classic Bold" pitchFamily="2" charset="77"/>
      <p:regular r:id="rId13"/>
      <p:bold r:id="rId14"/>
    </p:embeddedFont>
    <p:embeddedFont>
      <p:font typeface="Montserrat Heavy" pitchFamily="2" charset="77"/>
      <p:regular r:id="rId15"/>
      <p:bold r:id="rId16"/>
    </p:embeddedFont>
    <p:embeddedFont>
      <p:font typeface="Montserrat Ultra-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88" autoAdjust="0"/>
    <p:restoredTop sz="72392" autoAdjust="0"/>
  </p:normalViewPr>
  <p:slideViewPr>
    <p:cSldViewPr>
      <p:cViewPr>
        <p:scale>
          <a:sx n="46" d="100"/>
          <a:sy n="46" d="100"/>
        </p:scale>
        <p:origin x="57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HIV positive</c:v>
                </c:pt>
                <c:pt idx="1">
                  <c:v>Knew HIV status</c:v>
                </c:pt>
                <c:pt idx="2">
                  <c:v>Saw provider for HIV care</c:v>
                </c:pt>
                <c:pt idx="3">
                  <c:v>Currently on ART</c:v>
                </c:pt>
                <c:pt idx="4">
                  <c:v>Reported most recent viral load as undetectable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92.9</c:v>
                </c:pt>
                <c:pt idx="2">
                  <c:v>91.8</c:v>
                </c:pt>
                <c:pt idx="3">
                  <c:v>83.5</c:v>
                </c:pt>
                <c:pt idx="4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9-B24D-91B3-D17536FEF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19"/>
        <c:axId val="347772608"/>
        <c:axId val="292508560"/>
      </c:barChart>
      <c:catAx>
        <c:axId val="3477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508560"/>
        <c:crosses val="autoZero"/>
        <c:auto val="1"/>
        <c:lblAlgn val="ctr"/>
        <c:lblOffset val="100"/>
        <c:noMultiLvlLbl val="0"/>
      </c:catAx>
      <c:valAx>
        <c:axId val="292508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77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92992246537212E-2"/>
          <c:y val="3.9973467858988414E-2"/>
          <c:w val="0.90380700775346279"/>
          <c:h val="0.790837064346116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HCV positive with known history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4662045060658789E-3"/>
                  <c:y val="-0.598951399580452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100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146"/>
                        <a:gd name="adj2" fmla="val 96203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B7A-D24F-889C-56E161B47F04}"/>
                </c:ext>
              </c:extLst>
            </c:dLbl>
            <c:dLbl>
              <c:idx val="1"/>
              <c:layout>
                <c:manualLayout>
                  <c:x val="-2.8885037550548816E-3"/>
                  <c:y val="-0.36503575897012031"/>
                </c:manualLayout>
              </c:layout>
              <c:spPr>
                <a:xfrm>
                  <a:off x="3712096" y="1178205"/>
                  <a:ext cx="349006" cy="22860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685"/>
                        <a:gd name="adj2" fmla="val 15235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5.1393168574898673E-2"/>
                      <c:h val="5.51139466659901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7A-D24F-889C-56E161B47F04}"/>
                </c:ext>
              </c:extLst>
            </c:dLbl>
            <c:dLbl>
              <c:idx val="2"/>
              <c:layout>
                <c:manualLayout>
                  <c:x val="-3.4662045060659427E-3"/>
                  <c:y val="-0.23327002963000557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1498"/>
                        <a:gd name="adj2" fmla="val 14315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B7A-D24F-889C-56E161B47F04}"/>
                </c:ext>
              </c:extLst>
            </c:dLbl>
            <c:dLbl>
              <c:idx val="3"/>
              <c:layout>
                <c:manualLayout>
                  <c:x val="-1.1554015020219526E-3"/>
                  <c:y val="-0.20754940893546961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82"/>
                        <a:gd name="adj2" fmla="val 9567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B7A-D24F-889C-56E161B47F04}"/>
                </c:ext>
              </c:extLst>
            </c:dLbl>
            <c:dLbl>
              <c:idx val="4"/>
              <c:layout>
                <c:manualLayout>
                  <c:x val="0"/>
                  <c:y val="-4.813841044834927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031"/>
                        <a:gd name="adj2" fmla="val 10468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B7A-D24F-889C-56E161B47F0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Sheet2!$A$2:$A$6</c:f>
              <c:strCache>
                <c:ptCount val="5"/>
                <c:pt idx="0">
                  <c:v>Total HCV positive, current or former</c:v>
                </c:pt>
                <c:pt idx="1">
                  <c:v>Knew of HCV history</c:v>
                </c:pt>
                <c:pt idx="2">
                  <c:v>Received medication to treat HCV</c:v>
                </c:pt>
                <c:pt idx="3">
                  <c:v>Completed treatment</c:v>
                </c:pt>
                <c:pt idx="4">
                  <c:v>Self-reported reinfection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 formatCode="0.0">
                  <c:v>63.793103448275865</c:v>
                </c:pt>
                <c:pt idx="1">
                  <c:v>81.099999999999994</c:v>
                </c:pt>
                <c:pt idx="2" formatCode="0.0">
                  <c:v>48.275862068965516</c:v>
                </c:pt>
                <c:pt idx="3" formatCode="0.0">
                  <c:v>41.379310344827587</c:v>
                </c:pt>
                <c:pt idx="4" formatCode="0.0">
                  <c:v>5.1724137931034484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7A-D24F-889C-56E161B47F0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HCV negative, but with known history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Total HCV positive, current or former</c:v>
                </c:pt>
                <c:pt idx="1">
                  <c:v>Knew of HCV history</c:v>
                </c:pt>
                <c:pt idx="2">
                  <c:v>Received medication to treat HCV</c:v>
                </c:pt>
                <c:pt idx="3">
                  <c:v>Completed treatment</c:v>
                </c:pt>
                <c:pt idx="4">
                  <c:v>Self-reported reinfection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 formatCode="0.0">
                  <c:v>17.241379310344829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7A-D24F-889C-56E161B47F04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HCV positive, no known history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Total HCV positive, current or former</c:v>
                </c:pt>
                <c:pt idx="1">
                  <c:v>Knew of HCV history</c:v>
                </c:pt>
                <c:pt idx="2">
                  <c:v>Received medication to treat HCV</c:v>
                </c:pt>
                <c:pt idx="3">
                  <c:v>Completed treatment</c:v>
                </c:pt>
                <c:pt idx="4">
                  <c:v>Self-reported reinfection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 formatCode="0.0">
                  <c:v>18.96551724137931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7A-D24F-889C-56E161B4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347772608"/>
        <c:axId val="292508560"/>
      </c:barChart>
      <c:catAx>
        <c:axId val="34777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508560"/>
        <c:crosses val="autoZero"/>
        <c:auto val="1"/>
        <c:lblAlgn val="ctr"/>
        <c:lblOffset val="100"/>
        <c:noMultiLvlLbl val="0"/>
      </c:catAx>
      <c:valAx>
        <c:axId val="292508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777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933778780213765"/>
          <c:y val="5.2994179486528965E-2"/>
          <c:w val="0.33043994831317514"/>
          <c:h val="0.30891483943848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6DA19-74D6-4DD9-8443-C104A0A72829}" type="doc">
      <dgm:prSet loTypeId="urn:microsoft.com/office/officeart/2005/8/layout/process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8D79F-5E67-4377-850F-A623183B1F85}">
      <dgm:prSet custT="1"/>
      <dgm:spPr/>
      <dgm:t>
        <a:bodyPr/>
        <a:lstStyle/>
        <a:p>
          <a:r>
            <a:rPr lang="en-US" sz="2800" dirty="0"/>
            <a:t>Objective: To characterize epidemiological, behavioral, treatment access, and structural interactions between HIV and hepatitis infections among trans women in San Francisco</a:t>
          </a:r>
        </a:p>
      </dgm:t>
    </dgm:pt>
    <dgm:pt modelId="{0474AA1C-7125-4380-AF8C-D5BB5D3287C3}" type="parTrans" cxnId="{26BBA10C-DF68-4192-B044-4D054A6FF614}">
      <dgm:prSet/>
      <dgm:spPr/>
      <dgm:t>
        <a:bodyPr/>
        <a:lstStyle/>
        <a:p>
          <a:endParaRPr lang="en-US"/>
        </a:p>
      </dgm:t>
    </dgm:pt>
    <dgm:pt modelId="{D7BCE6EC-D5AE-4928-B7E4-C68F40B3821D}" type="sibTrans" cxnId="{26BBA10C-DF68-4192-B044-4D054A6FF614}">
      <dgm:prSet/>
      <dgm:spPr/>
      <dgm:t>
        <a:bodyPr/>
        <a:lstStyle/>
        <a:p>
          <a:endParaRPr lang="en-US"/>
        </a:p>
      </dgm:t>
    </dgm:pt>
    <dgm:pt modelId="{9DC8F7DD-143A-4E41-87D8-FBFEEEA6E307}" type="pres">
      <dgm:prSet presAssocID="{6FE6DA19-74D6-4DD9-8443-C104A0A72829}" presName="Name0" presStyleCnt="0">
        <dgm:presLayoutVars>
          <dgm:dir/>
          <dgm:resizeHandles val="exact"/>
        </dgm:presLayoutVars>
      </dgm:prSet>
      <dgm:spPr/>
    </dgm:pt>
    <dgm:pt modelId="{83F2D870-2516-FD42-85A7-2CE777DFDC43}" type="pres">
      <dgm:prSet presAssocID="{4328D79F-5E67-4377-850F-A623183B1F85}" presName="node" presStyleLbl="node1" presStyleIdx="0" presStyleCnt="1" custLinFactNeighborX="230" custLinFactNeighborY="-24393">
        <dgm:presLayoutVars>
          <dgm:bulletEnabled val="1"/>
        </dgm:presLayoutVars>
      </dgm:prSet>
      <dgm:spPr/>
    </dgm:pt>
  </dgm:ptLst>
  <dgm:cxnLst>
    <dgm:cxn modelId="{26BBA10C-DF68-4192-B044-4D054A6FF614}" srcId="{6FE6DA19-74D6-4DD9-8443-C104A0A72829}" destId="{4328D79F-5E67-4377-850F-A623183B1F85}" srcOrd="0" destOrd="0" parTransId="{0474AA1C-7125-4380-AF8C-D5BB5D3287C3}" sibTransId="{D7BCE6EC-D5AE-4928-B7E4-C68F40B3821D}"/>
    <dgm:cxn modelId="{21DDF26B-5B54-FA4E-97BE-A6668F35EBAB}" type="presOf" srcId="{6FE6DA19-74D6-4DD9-8443-C104A0A72829}" destId="{9DC8F7DD-143A-4E41-87D8-FBFEEEA6E307}" srcOrd="0" destOrd="0" presId="urn:microsoft.com/office/officeart/2005/8/layout/process1"/>
    <dgm:cxn modelId="{F46BD4F2-70C6-0A43-B88B-667CC148AC92}" type="presOf" srcId="{4328D79F-5E67-4377-850F-A623183B1F85}" destId="{83F2D870-2516-FD42-85A7-2CE777DFDC43}" srcOrd="0" destOrd="0" presId="urn:microsoft.com/office/officeart/2005/8/layout/process1"/>
    <dgm:cxn modelId="{5488093B-5138-EF46-8D00-D8E96BBEFAFE}" type="presParOf" srcId="{9DC8F7DD-143A-4E41-87D8-FBFEEEA6E307}" destId="{83F2D870-2516-FD42-85A7-2CE777DFDC4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47082-B7D4-4D5B-BAA5-2C511AA19C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97117-8DF1-4E2B-938B-19C09B7CAAC3}">
      <dgm:prSet/>
      <dgm:spPr/>
      <dgm:t>
        <a:bodyPr/>
        <a:lstStyle/>
        <a:p>
          <a:r>
            <a:rPr lang="en-US" dirty="0"/>
            <a:t>Respondent driven sampling (RDS)</a:t>
          </a:r>
        </a:p>
      </dgm:t>
    </dgm:pt>
    <dgm:pt modelId="{4BB22FC6-9070-4E72-94BB-907BAA21EC8B}" type="parTrans" cxnId="{B3107B9D-5FE3-4904-8743-C01E5B3ACB4D}">
      <dgm:prSet/>
      <dgm:spPr/>
      <dgm:t>
        <a:bodyPr/>
        <a:lstStyle/>
        <a:p>
          <a:endParaRPr lang="en-US"/>
        </a:p>
      </dgm:t>
    </dgm:pt>
    <dgm:pt modelId="{BF3DAA38-0F63-4286-AB7D-6C8D131301B7}" type="sibTrans" cxnId="{B3107B9D-5FE3-4904-8743-C01E5B3ACB4D}">
      <dgm:prSet/>
      <dgm:spPr/>
      <dgm:t>
        <a:bodyPr/>
        <a:lstStyle/>
        <a:p>
          <a:endParaRPr lang="en-US"/>
        </a:p>
      </dgm:t>
    </dgm:pt>
    <dgm:pt modelId="{BAFC39EF-54CD-43F0-937C-630E803592BF}">
      <dgm:prSet/>
      <dgm:spPr/>
      <dgm:t>
        <a:bodyPr/>
        <a:lstStyle/>
        <a:p>
          <a:r>
            <a:rPr lang="en-US" dirty="0"/>
            <a:t>Recruited initial participants (seeds) until N=201</a:t>
          </a:r>
        </a:p>
      </dgm:t>
    </dgm:pt>
    <dgm:pt modelId="{18830106-2ED2-433A-B896-C700100B47A6}" type="parTrans" cxnId="{A0667AD4-EA6F-4BA2-A8B6-9408D3553FA7}">
      <dgm:prSet/>
      <dgm:spPr/>
      <dgm:t>
        <a:bodyPr/>
        <a:lstStyle/>
        <a:p>
          <a:endParaRPr lang="en-US"/>
        </a:p>
      </dgm:t>
    </dgm:pt>
    <dgm:pt modelId="{9641F129-2165-47BE-8A1E-D085AD009D1A}" type="sibTrans" cxnId="{A0667AD4-EA6F-4BA2-A8B6-9408D3553FA7}">
      <dgm:prSet/>
      <dgm:spPr/>
      <dgm:t>
        <a:bodyPr/>
        <a:lstStyle/>
        <a:p>
          <a:endParaRPr lang="en-US"/>
        </a:p>
      </dgm:t>
    </dgm:pt>
    <dgm:pt modelId="{817E5BBB-4704-4616-9D50-BF2008029600}">
      <dgm:prSet/>
      <dgm:spPr/>
      <dgm:t>
        <a:bodyPr/>
        <a:lstStyle/>
        <a:p>
          <a:r>
            <a:rPr lang="en-US" dirty="0"/>
            <a:t>Focused on recruiting Black/Latina identifying trans women</a:t>
          </a:r>
        </a:p>
      </dgm:t>
    </dgm:pt>
    <dgm:pt modelId="{344A66C2-7EBF-4CAC-BE6C-67AECB9D9D87}" type="parTrans" cxnId="{9B1AFC66-23EA-42F6-9691-5185E1501A15}">
      <dgm:prSet/>
      <dgm:spPr/>
      <dgm:t>
        <a:bodyPr/>
        <a:lstStyle/>
        <a:p>
          <a:endParaRPr lang="en-US"/>
        </a:p>
      </dgm:t>
    </dgm:pt>
    <dgm:pt modelId="{C6EE7F2E-6E03-4619-A119-6207529C9826}" type="sibTrans" cxnId="{9B1AFC66-23EA-42F6-9691-5185E1501A15}">
      <dgm:prSet/>
      <dgm:spPr/>
      <dgm:t>
        <a:bodyPr/>
        <a:lstStyle/>
        <a:p>
          <a:endParaRPr lang="en-US"/>
        </a:p>
      </dgm:t>
    </dgm:pt>
    <dgm:pt modelId="{6DC6F2FE-5902-4A8D-A3CB-74541F432DF4}">
      <dgm:prSet/>
      <dgm:spPr/>
      <dgm:t>
        <a:bodyPr/>
        <a:lstStyle/>
        <a:p>
          <a:r>
            <a:rPr lang="en-US" dirty="0"/>
            <a:t>Each seed received 5 coupons to refer peers </a:t>
          </a:r>
        </a:p>
      </dgm:t>
    </dgm:pt>
    <dgm:pt modelId="{E79F3D8C-A886-4497-8A71-211CD4B031E7}" type="parTrans" cxnId="{2AFA3DEE-7ED5-478E-B474-933B9E96683D}">
      <dgm:prSet/>
      <dgm:spPr/>
      <dgm:t>
        <a:bodyPr/>
        <a:lstStyle/>
        <a:p>
          <a:endParaRPr lang="en-US"/>
        </a:p>
      </dgm:t>
    </dgm:pt>
    <dgm:pt modelId="{F769BBA4-48A2-453F-9EF1-6A4C3B928F92}" type="sibTrans" cxnId="{2AFA3DEE-7ED5-478E-B474-933B9E96683D}">
      <dgm:prSet/>
      <dgm:spPr/>
      <dgm:t>
        <a:bodyPr/>
        <a:lstStyle/>
        <a:p>
          <a:endParaRPr lang="en-US"/>
        </a:p>
      </dgm:t>
    </dgm:pt>
    <dgm:pt modelId="{25572D5B-0C6F-4091-BBB7-FDB7A6019A0A}">
      <dgm:prSet/>
      <dgm:spPr/>
      <dgm:t>
        <a:bodyPr/>
        <a:lstStyle/>
        <a:p>
          <a:r>
            <a:rPr lang="en-US"/>
            <a:t>All other participants receive up to 5 coupons to refer peers</a:t>
          </a:r>
        </a:p>
      </dgm:t>
    </dgm:pt>
    <dgm:pt modelId="{F7551C17-AB92-4BBE-9767-0C1363BAB68F}" type="parTrans" cxnId="{8132124D-0259-4A6E-A8CF-999074B253CE}">
      <dgm:prSet/>
      <dgm:spPr/>
      <dgm:t>
        <a:bodyPr/>
        <a:lstStyle/>
        <a:p>
          <a:endParaRPr lang="en-US"/>
        </a:p>
      </dgm:t>
    </dgm:pt>
    <dgm:pt modelId="{A77F5F61-C354-4A8F-AE0F-78DF710CC084}" type="sibTrans" cxnId="{8132124D-0259-4A6E-A8CF-999074B253CE}">
      <dgm:prSet/>
      <dgm:spPr/>
      <dgm:t>
        <a:bodyPr/>
        <a:lstStyle/>
        <a:p>
          <a:endParaRPr lang="en-US"/>
        </a:p>
      </dgm:t>
    </dgm:pt>
    <dgm:pt modelId="{DE17CC22-D526-4CA8-9D44-2C1E999DF02B}">
      <dgm:prSet/>
      <dgm:spPr/>
      <dgm:t>
        <a:bodyPr/>
        <a:lstStyle/>
        <a:p>
          <a:r>
            <a:rPr lang="en-US" dirty="0"/>
            <a:t>Procedure </a:t>
          </a:r>
        </a:p>
      </dgm:t>
    </dgm:pt>
    <dgm:pt modelId="{582E57D8-2F2D-4A2F-8627-921DD16FC5DA}" type="parTrans" cxnId="{EA3A1E89-50D3-48F7-A93F-8464ABCD26D5}">
      <dgm:prSet/>
      <dgm:spPr/>
      <dgm:t>
        <a:bodyPr/>
        <a:lstStyle/>
        <a:p>
          <a:endParaRPr lang="en-US"/>
        </a:p>
      </dgm:t>
    </dgm:pt>
    <dgm:pt modelId="{DA63E330-9D3F-4F11-9B88-670BC04F7AB7}" type="sibTrans" cxnId="{EA3A1E89-50D3-48F7-A93F-8464ABCD26D5}">
      <dgm:prSet/>
      <dgm:spPr/>
      <dgm:t>
        <a:bodyPr/>
        <a:lstStyle/>
        <a:p>
          <a:endParaRPr lang="en-US"/>
        </a:p>
      </dgm:t>
    </dgm:pt>
    <dgm:pt modelId="{E8BE9EEA-D2AD-4B9B-9BF8-FEC5373E6C54}">
      <dgm:prSet/>
      <dgm:spPr/>
      <dgm:t>
        <a:bodyPr/>
        <a:lstStyle/>
        <a:p>
          <a:r>
            <a:rPr lang="en-US" dirty="0"/>
            <a:t>1-hour NHBS survey led by research associate </a:t>
          </a:r>
        </a:p>
      </dgm:t>
    </dgm:pt>
    <dgm:pt modelId="{CB744FE5-9191-46B6-81D3-3EB4B9B315BA}" type="parTrans" cxnId="{8B986AE4-78BF-446D-B26C-1880D8298C3B}">
      <dgm:prSet/>
      <dgm:spPr/>
      <dgm:t>
        <a:bodyPr/>
        <a:lstStyle/>
        <a:p>
          <a:endParaRPr lang="en-US"/>
        </a:p>
      </dgm:t>
    </dgm:pt>
    <dgm:pt modelId="{B5B75361-42A2-4944-80FF-A9AF3A2DED7A}" type="sibTrans" cxnId="{8B986AE4-78BF-446D-B26C-1880D8298C3B}">
      <dgm:prSet/>
      <dgm:spPr/>
      <dgm:t>
        <a:bodyPr/>
        <a:lstStyle/>
        <a:p>
          <a:endParaRPr lang="en-US"/>
        </a:p>
      </dgm:t>
    </dgm:pt>
    <dgm:pt modelId="{647A8CE2-BA25-4D4B-B7AC-6A73A798723C}">
      <dgm:prSet/>
      <dgm:spPr/>
      <dgm:t>
        <a:bodyPr/>
        <a:lstStyle/>
        <a:p>
          <a:r>
            <a:rPr lang="en-US" dirty="0"/>
            <a:t>HIV rapid tests (</a:t>
          </a:r>
          <a:r>
            <a:rPr lang="en-US" dirty="0" err="1"/>
            <a:t>Insti</a:t>
          </a:r>
          <a:r>
            <a:rPr lang="en-US" dirty="0"/>
            <a:t>), w, confirmatory test if positive</a:t>
          </a:r>
        </a:p>
      </dgm:t>
    </dgm:pt>
    <dgm:pt modelId="{1496536B-B4B2-4DFA-A239-B95B67C7DE00}" type="parTrans" cxnId="{ADFE5C61-1158-4615-ACB6-8C37417D4454}">
      <dgm:prSet/>
      <dgm:spPr/>
      <dgm:t>
        <a:bodyPr/>
        <a:lstStyle/>
        <a:p>
          <a:endParaRPr lang="en-US"/>
        </a:p>
      </dgm:t>
    </dgm:pt>
    <dgm:pt modelId="{54F171AE-A406-41D4-8B9D-A55B79FA1500}" type="sibTrans" cxnId="{ADFE5C61-1158-4615-ACB6-8C37417D4454}">
      <dgm:prSet/>
      <dgm:spPr/>
      <dgm:t>
        <a:bodyPr/>
        <a:lstStyle/>
        <a:p>
          <a:endParaRPr lang="en-US"/>
        </a:p>
      </dgm:t>
    </dgm:pt>
    <dgm:pt modelId="{0B7A7E68-9282-43AD-B7E2-6A57705569D5}">
      <dgm:prSet/>
      <dgm:spPr/>
      <dgm:t>
        <a:bodyPr/>
        <a:lstStyle/>
        <a:p>
          <a:r>
            <a:rPr lang="en-US" dirty="0"/>
            <a:t>HCV rapid test (</a:t>
          </a:r>
          <a:r>
            <a:rPr lang="en-US" dirty="0" err="1"/>
            <a:t>OraQuick</a:t>
          </a:r>
          <a:r>
            <a:rPr lang="en-US" dirty="0"/>
            <a:t>)</a:t>
          </a:r>
        </a:p>
      </dgm:t>
    </dgm:pt>
    <dgm:pt modelId="{F55B0475-AE4A-498A-85D8-5A9582C597F5}" type="parTrans" cxnId="{02879867-4E4C-4E7B-BDF1-582D025314EC}">
      <dgm:prSet/>
      <dgm:spPr/>
      <dgm:t>
        <a:bodyPr/>
        <a:lstStyle/>
        <a:p>
          <a:endParaRPr lang="en-US"/>
        </a:p>
      </dgm:t>
    </dgm:pt>
    <dgm:pt modelId="{5234E98D-C14C-44F4-8578-1B20E90E8037}" type="sibTrans" cxnId="{02879867-4E4C-4E7B-BDF1-582D025314EC}">
      <dgm:prSet/>
      <dgm:spPr/>
      <dgm:t>
        <a:bodyPr/>
        <a:lstStyle/>
        <a:p>
          <a:endParaRPr lang="en-US"/>
        </a:p>
      </dgm:t>
    </dgm:pt>
    <dgm:pt modelId="{012AD459-6C31-2E47-9682-F3E8A80EC950}">
      <dgm:prSet/>
      <dgm:spPr/>
      <dgm:t>
        <a:bodyPr/>
        <a:lstStyle/>
        <a:p>
          <a:r>
            <a:rPr lang="en-US" dirty="0"/>
            <a:t>84% were women of color</a:t>
          </a:r>
        </a:p>
      </dgm:t>
    </dgm:pt>
    <dgm:pt modelId="{58B0F6C3-502B-E041-BE9A-381803445134}" type="parTrans" cxnId="{26375A22-A40A-B14D-9F24-3E7D15E677EF}">
      <dgm:prSet/>
      <dgm:spPr/>
      <dgm:t>
        <a:bodyPr/>
        <a:lstStyle/>
        <a:p>
          <a:endParaRPr lang="en-US"/>
        </a:p>
      </dgm:t>
    </dgm:pt>
    <dgm:pt modelId="{6DB1620F-5EDD-8F4F-B8AA-C900057FE310}" type="sibTrans" cxnId="{26375A22-A40A-B14D-9F24-3E7D15E677EF}">
      <dgm:prSet/>
      <dgm:spPr/>
      <dgm:t>
        <a:bodyPr/>
        <a:lstStyle/>
        <a:p>
          <a:endParaRPr lang="en-US"/>
        </a:p>
      </dgm:t>
    </dgm:pt>
    <dgm:pt modelId="{291EB1E5-FA3B-DB49-9763-03E10D100DCB}">
      <dgm:prSet/>
      <dgm:spPr/>
      <dgm:t>
        <a:bodyPr/>
        <a:lstStyle/>
        <a:p>
          <a:r>
            <a:rPr lang="en-US" dirty="0"/>
            <a:t>Study Participants</a:t>
          </a:r>
        </a:p>
      </dgm:t>
    </dgm:pt>
    <dgm:pt modelId="{0057F7A2-9E4A-2B43-83A0-0FA5524627CE}" type="parTrans" cxnId="{3641B602-5B02-D84E-A24D-454AE0E4A7D2}">
      <dgm:prSet/>
      <dgm:spPr/>
      <dgm:t>
        <a:bodyPr/>
        <a:lstStyle/>
        <a:p>
          <a:endParaRPr lang="en-US"/>
        </a:p>
      </dgm:t>
    </dgm:pt>
    <dgm:pt modelId="{8187CD5D-8B40-CA48-8062-ED6258056D0F}" type="sibTrans" cxnId="{3641B602-5B02-D84E-A24D-454AE0E4A7D2}">
      <dgm:prSet/>
      <dgm:spPr/>
      <dgm:t>
        <a:bodyPr/>
        <a:lstStyle/>
        <a:p>
          <a:endParaRPr lang="en-US"/>
        </a:p>
      </dgm:t>
    </dgm:pt>
    <dgm:pt modelId="{E07E50F9-1A1B-C147-BFF7-D0395FA4275C}">
      <dgm:prSet/>
      <dgm:spPr/>
      <dgm:t>
        <a:bodyPr/>
        <a:lstStyle/>
        <a:p>
          <a:r>
            <a:rPr lang="en-US" dirty="0"/>
            <a:t>60% homeless during the past 12 months</a:t>
          </a:r>
        </a:p>
      </dgm:t>
    </dgm:pt>
    <dgm:pt modelId="{DF185340-C027-7941-9FAD-0EC15BBEC6DC}" type="parTrans" cxnId="{584538F7-CB51-B942-9667-F73AFB7EDBDD}">
      <dgm:prSet/>
      <dgm:spPr/>
      <dgm:t>
        <a:bodyPr/>
        <a:lstStyle/>
        <a:p>
          <a:endParaRPr lang="en-US"/>
        </a:p>
      </dgm:t>
    </dgm:pt>
    <dgm:pt modelId="{4896D004-2D8B-7746-A914-1701CB032D6A}" type="sibTrans" cxnId="{584538F7-CB51-B942-9667-F73AFB7EDBDD}">
      <dgm:prSet/>
      <dgm:spPr/>
      <dgm:t>
        <a:bodyPr/>
        <a:lstStyle/>
        <a:p>
          <a:endParaRPr lang="en-US"/>
        </a:p>
      </dgm:t>
    </dgm:pt>
    <dgm:pt modelId="{FBDD9863-C602-6246-9176-4632151F9CAE}">
      <dgm:prSet/>
      <dgm:spPr/>
      <dgm:t>
        <a:bodyPr/>
        <a:lstStyle/>
        <a:p>
          <a:r>
            <a:rPr lang="en-US" dirty="0"/>
            <a:t>2/3 report lifetime experience of  incarceration</a:t>
          </a:r>
        </a:p>
      </dgm:t>
    </dgm:pt>
    <dgm:pt modelId="{44D5ED4E-9DAA-7040-9518-6570A58710B9}" type="parTrans" cxnId="{018F4D02-2D88-774F-A9B9-F1D6B8082098}">
      <dgm:prSet/>
      <dgm:spPr/>
      <dgm:t>
        <a:bodyPr/>
        <a:lstStyle/>
        <a:p>
          <a:endParaRPr lang="en-US"/>
        </a:p>
      </dgm:t>
    </dgm:pt>
    <dgm:pt modelId="{9252C2F0-F5BF-F64C-85E4-25204EA07AAD}" type="sibTrans" cxnId="{018F4D02-2D88-774F-A9B9-F1D6B8082098}">
      <dgm:prSet/>
      <dgm:spPr/>
      <dgm:t>
        <a:bodyPr/>
        <a:lstStyle/>
        <a:p>
          <a:endParaRPr lang="en-US"/>
        </a:p>
      </dgm:t>
    </dgm:pt>
    <dgm:pt modelId="{A3747511-D064-504E-9AEF-82E5C259B36E}">
      <dgm:prSet/>
      <dgm:spPr/>
      <dgm:t>
        <a:bodyPr/>
        <a:lstStyle/>
        <a:p>
          <a:r>
            <a:rPr lang="en-US" dirty="0"/>
            <a:t>90% had health insurance, 75% with Medicaid </a:t>
          </a:r>
        </a:p>
      </dgm:t>
    </dgm:pt>
    <dgm:pt modelId="{16BE4F00-39AA-2B4C-A5AE-F3B66B3E0B71}" type="parTrans" cxnId="{39263B72-2D1D-A642-9171-08436C315BF6}">
      <dgm:prSet/>
      <dgm:spPr/>
      <dgm:t>
        <a:bodyPr/>
        <a:lstStyle/>
        <a:p>
          <a:endParaRPr lang="en-US"/>
        </a:p>
      </dgm:t>
    </dgm:pt>
    <dgm:pt modelId="{077A009A-953E-8945-8F35-619F8D0B6BEA}" type="sibTrans" cxnId="{39263B72-2D1D-A642-9171-08436C315BF6}">
      <dgm:prSet/>
      <dgm:spPr/>
      <dgm:t>
        <a:bodyPr/>
        <a:lstStyle/>
        <a:p>
          <a:endParaRPr lang="en-US"/>
        </a:p>
      </dgm:t>
    </dgm:pt>
    <dgm:pt modelId="{9E063C56-CCE1-0744-8A04-D1F2861BD2D5}" type="pres">
      <dgm:prSet presAssocID="{20D47082-B7D4-4D5B-BAA5-2C511AA19CA6}" presName="vert0" presStyleCnt="0">
        <dgm:presLayoutVars>
          <dgm:dir/>
          <dgm:animOne val="branch"/>
          <dgm:animLvl val="lvl"/>
        </dgm:presLayoutVars>
      </dgm:prSet>
      <dgm:spPr/>
    </dgm:pt>
    <dgm:pt modelId="{CC503252-F22C-1C4D-AA16-60EB6BDBCD3E}" type="pres">
      <dgm:prSet presAssocID="{34697117-8DF1-4E2B-938B-19C09B7CAAC3}" presName="thickLine" presStyleLbl="alignNode1" presStyleIdx="0" presStyleCnt="3"/>
      <dgm:spPr/>
    </dgm:pt>
    <dgm:pt modelId="{A7ECE203-F4FC-A040-8F22-F6B75E0C1075}" type="pres">
      <dgm:prSet presAssocID="{34697117-8DF1-4E2B-938B-19C09B7CAAC3}" presName="horz1" presStyleCnt="0"/>
      <dgm:spPr/>
    </dgm:pt>
    <dgm:pt modelId="{C4F8261B-0459-6743-B431-EA08451F654C}" type="pres">
      <dgm:prSet presAssocID="{34697117-8DF1-4E2B-938B-19C09B7CAAC3}" presName="tx1" presStyleLbl="revTx" presStyleIdx="0" presStyleCnt="14"/>
      <dgm:spPr/>
    </dgm:pt>
    <dgm:pt modelId="{5C1DAE1B-78CC-154A-84CA-F6D4412AB25E}" type="pres">
      <dgm:prSet presAssocID="{34697117-8DF1-4E2B-938B-19C09B7CAAC3}" presName="vert1" presStyleCnt="0"/>
      <dgm:spPr/>
    </dgm:pt>
    <dgm:pt modelId="{2C84AD5B-E19C-C445-83DC-03394EE9D8FC}" type="pres">
      <dgm:prSet presAssocID="{BAFC39EF-54CD-43F0-937C-630E803592BF}" presName="vertSpace2a" presStyleCnt="0"/>
      <dgm:spPr/>
    </dgm:pt>
    <dgm:pt modelId="{2F07F12A-D1FC-0F49-B730-2848FFF38CC9}" type="pres">
      <dgm:prSet presAssocID="{BAFC39EF-54CD-43F0-937C-630E803592BF}" presName="horz2" presStyleCnt="0"/>
      <dgm:spPr/>
    </dgm:pt>
    <dgm:pt modelId="{BCDFEC21-E293-0C4D-B2B4-A1436C928D20}" type="pres">
      <dgm:prSet presAssocID="{BAFC39EF-54CD-43F0-937C-630E803592BF}" presName="horzSpace2" presStyleCnt="0"/>
      <dgm:spPr/>
    </dgm:pt>
    <dgm:pt modelId="{35331620-604F-7440-9C85-0A27D6931F06}" type="pres">
      <dgm:prSet presAssocID="{BAFC39EF-54CD-43F0-937C-630E803592BF}" presName="tx2" presStyleLbl="revTx" presStyleIdx="1" presStyleCnt="14"/>
      <dgm:spPr/>
    </dgm:pt>
    <dgm:pt modelId="{045E6A45-455B-9A45-A69C-E85255E72E93}" type="pres">
      <dgm:prSet presAssocID="{BAFC39EF-54CD-43F0-937C-630E803592BF}" presName="vert2" presStyleCnt="0"/>
      <dgm:spPr/>
    </dgm:pt>
    <dgm:pt modelId="{D9946305-1FCE-BA41-B364-3648769AEE2B}" type="pres">
      <dgm:prSet presAssocID="{BAFC39EF-54CD-43F0-937C-630E803592BF}" presName="thinLine2b" presStyleLbl="callout" presStyleIdx="0" presStyleCnt="11"/>
      <dgm:spPr/>
    </dgm:pt>
    <dgm:pt modelId="{F65F9545-51A7-384F-9DB7-B0AE6D33FB3F}" type="pres">
      <dgm:prSet presAssocID="{BAFC39EF-54CD-43F0-937C-630E803592BF}" presName="vertSpace2b" presStyleCnt="0"/>
      <dgm:spPr/>
    </dgm:pt>
    <dgm:pt modelId="{15B2F562-4594-7247-A08E-2D736DCA544B}" type="pres">
      <dgm:prSet presAssocID="{817E5BBB-4704-4616-9D50-BF2008029600}" presName="horz2" presStyleCnt="0"/>
      <dgm:spPr/>
    </dgm:pt>
    <dgm:pt modelId="{D42DE792-C391-A245-8BB0-852423D8ADD9}" type="pres">
      <dgm:prSet presAssocID="{817E5BBB-4704-4616-9D50-BF2008029600}" presName="horzSpace2" presStyleCnt="0"/>
      <dgm:spPr/>
    </dgm:pt>
    <dgm:pt modelId="{C12008C5-D244-E444-B660-334F78FAEDFB}" type="pres">
      <dgm:prSet presAssocID="{817E5BBB-4704-4616-9D50-BF2008029600}" presName="tx2" presStyleLbl="revTx" presStyleIdx="2" presStyleCnt="14"/>
      <dgm:spPr/>
    </dgm:pt>
    <dgm:pt modelId="{CC29E9A1-82F3-B64E-8F19-D4BB4EA5D50B}" type="pres">
      <dgm:prSet presAssocID="{817E5BBB-4704-4616-9D50-BF2008029600}" presName="vert2" presStyleCnt="0"/>
      <dgm:spPr/>
    </dgm:pt>
    <dgm:pt modelId="{E9583F7E-0599-D541-88CF-5CD6D270CB36}" type="pres">
      <dgm:prSet presAssocID="{817E5BBB-4704-4616-9D50-BF2008029600}" presName="thinLine2b" presStyleLbl="callout" presStyleIdx="1" presStyleCnt="11"/>
      <dgm:spPr/>
    </dgm:pt>
    <dgm:pt modelId="{593E09BD-8F46-724B-AA55-1E86D29BBA3C}" type="pres">
      <dgm:prSet presAssocID="{817E5BBB-4704-4616-9D50-BF2008029600}" presName="vertSpace2b" presStyleCnt="0"/>
      <dgm:spPr/>
    </dgm:pt>
    <dgm:pt modelId="{3AD97F9A-DE7A-5B4F-A2EB-05A767262BD0}" type="pres">
      <dgm:prSet presAssocID="{6DC6F2FE-5902-4A8D-A3CB-74541F432DF4}" presName="horz2" presStyleCnt="0"/>
      <dgm:spPr/>
    </dgm:pt>
    <dgm:pt modelId="{AB99F26B-4C83-F047-A63F-09E9641F4B48}" type="pres">
      <dgm:prSet presAssocID="{6DC6F2FE-5902-4A8D-A3CB-74541F432DF4}" presName="horzSpace2" presStyleCnt="0"/>
      <dgm:spPr/>
    </dgm:pt>
    <dgm:pt modelId="{5C85A309-F780-4E42-9C5C-BA2E295440E7}" type="pres">
      <dgm:prSet presAssocID="{6DC6F2FE-5902-4A8D-A3CB-74541F432DF4}" presName="tx2" presStyleLbl="revTx" presStyleIdx="3" presStyleCnt="14"/>
      <dgm:spPr/>
    </dgm:pt>
    <dgm:pt modelId="{BBE22801-AAD7-0243-92CD-8FF012D91B31}" type="pres">
      <dgm:prSet presAssocID="{6DC6F2FE-5902-4A8D-A3CB-74541F432DF4}" presName="vert2" presStyleCnt="0"/>
      <dgm:spPr/>
    </dgm:pt>
    <dgm:pt modelId="{B5A9F1DF-DD5F-4044-ACD8-95BF77A70443}" type="pres">
      <dgm:prSet presAssocID="{6DC6F2FE-5902-4A8D-A3CB-74541F432DF4}" presName="thinLine2b" presStyleLbl="callout" presStyleIdx="2" presStyleCnt="11"/>
      <dgm:spPr/>
    </dgm:pt>
    <dgm:pt modelId="{397AAEF4-4A5F-B64D-98B4-D23ABE0BF14E}" type="pres">
      <dgm:prSet presAssocID="{6DC6F2FE-5902-4A8D-A3CB-74541F432DF4}" presName="vertSpace2b" presStyleCnt="0"/>
      <dgm:spPr/>
    </dgm:pt>
    <dgm:pt modelId="{B6F0AEB1-CE65-FA4F-9C84-017177A209AB}" type="pres">
      <dgm:prSet presAssocID="{25572D5B-0C6F-4091-BBB7-FDB7A6019A0A}" presName="horz2" presStyleCnt="0"/>
      <dgm:spPr/>
    </dgm:pt>
    <dgm:pt modelId="{EEB94491-10C4-664A-8076-4135595FCA49}" type="pres">
      <dgm:prSet presAssocID="{25572D5B-0C6F-4091-BBB7-FDB7A6019A0A}" presName="horzSpace2" presStyleCnt="0"/>
      <dgm:spPr/>
    </dgm:pt>
    <dgm:pt modelId="{283E0985-9FD6-F046-AB74-B9B933FE2594}" type="pres">
      <dgm:prSet presAssocID="{25572D5B-0C6F-4091-BBB7-FDB7A6019A0A}" presName="tx2" presStyleLbl="revTx" presStyleIdx="4" presStyleCnt="14"/>
      <dgm:spPr/>
    </dgm:pt>
    <dgm:pt modelId="{5EDB940E-5E27-A44A-B8B2-8EDA6C8EE241}" type="pres">
      <dgm:prSet presAssocID="{25572D5B-0C6F-4091-BBB7-FDB7A6019A0A}" presName="vert2" presStyleCnt="0"/>
      <dgm:spPr/>
    </dgm:pt>
    <dgm:pt modelId="{19919DBE-666E-E94C-82A8-3AA4AC6BF1F7}" type="pres">
      <dgm:prSet presAssocID="{25572D5B-0C6F-4091-BBB7-FDB7A6019A0A}" presName="thinLine2b" presStyleLbl="callout" presStyleIdx="3" presStyleCnt="11"/>
      <dgm:spPr/>
    </dgm:pt>
    <dgm:pt modelId="{3A97BB52-C842-7A42-A69A-8AF15DE6079F}" type="pres">
      <dgm:prSet presAssocID="{25572D5B-0C6F-4091-BBB7-FDB7A6019A0A}" presName="vertSpace2b" presStyleCnt="0"/>
      <dgm:spPr/>
    </dgm:pt>
    <dgm:pt modelId="{5E772E6C-B4E1-224F-98CC-53AF08E94427}" type="pres">
      <dgm:prSet presAssocID="{DE17CC22-D526-4CA8-9D44-2C1E999DF02B}" presName="thickLine" presStyleLbl="alignNode1" presStyleIdx="1" presStyleCnt="3"/>
      <dgm:spPr/>
    </dgm:pt>
    <dgm:pt modelId="{3E91DF87-F34E-1B4B-ACFD-AF5DE760AEF1}" type="pres">
      <dgm:prSet presAssocID="{DE17CC22-D526-4CA8-9D44-2C1E999DF02B}" presName="horz1" presStyleCnt="0"/>
      <dgm:spPr/>
    </dgm:pt>
    <dgm:pt modelId="{5D22D455-23D9-444D-BF1B-AAC2AD4929EE}" type="pres">
      <dgm:prSet presAssocID="{DE17CC22-D526-4CA8-9D44-2C1E999DF02B}" presName="tx1" presStyleLbl="revTx" presStyleIdx="5" presStyleCnt="14"/>
      <dgm:spPr/>
    </dgm:pt>
    <dgm:pt modelId="{3DDD352A-A4F0-F847-930A-8AB4CDDC9277}" type="pres">
      <dgm:prSet presAssocID="{DE17CC22-D526-4CA8-9D44-2C1E999DF02B}" presName="vert1" presStyleCnt="0"/>
      <dgm:spPr/>
    </dgm:pt>
    <dgm:pt modelId="{12B6A6AD-863F-154C-82E6-0411C405A501}" type="pres">
      <dgm:prSet presAssocID="{E8BE9EEA-D2AD-4B9B-9BF8-FEC5373E6C54}" presName="vertSpace2a" presStyleCnt="0"/>
      <dgm:spPr/>
    </dgm:pt>
    <dgm:pt modelId="{63FFA29A-E5EC-9F46-B7C6-DB914A050A1E}" type="pres">
      <dgm:prSet presAssocID="{E8BE9EEA-D2AD-4B9B-9BF8-FEC5373E6C54}" presName="horz2" presStyleCnt="0"/>
      <dgm:spPr/>
    </dgm:pt>
    <dgm:pt modelId="{3832F002-E180-214D-8604-7A0A33482AD0}" type="pres">
      <dgm:prSet presAssocID="{E8BE9EEA-D2AD-4B9B-9BF8-FEC5373E6C54}" presName="horzSpace2" presStyleCnt="0"/>
      <dgm:spPr/>
    </dgm:pt>
    <dgm:pt modelId="{29CE5AF7-00B8-FD40-9CCB-9B86A46AAAF9}" type="pres">
      <dgm:prSet presAssocID="{E8BE9EEA-D2AD-4B9B-9BF8-FEC5373E6C54}" presName="tx2" presStyleLbl="revTx" presStyleIdx="6" presStyleCnt="14"/>
      <dgm:spPr/>
    </dgm:pt>
    <dgm:pt modelId="{A6AB3AD7-384A-F946-9BD5-F52663228E3A}" type="pres">
      <dgm:prSet presAssocID="{E8BE9EEA-D2AD-4B9B-9BF8-FEC5373E6C54}" presName="vert2" presStyleCnt="0"/>
      <dgm:spPr/>
    </dgm:pt>
    <dgm:pt modelId="{9F65368A-5F18-004B-860C-548CF43EFF2C}" type="pres">
      <dgm:prSet presAssocID="{E8BE9EEA-D2AD-4B9B-9BF8-FEC5373E6C54}" presName="thinLine2b" presStyleLbl="callout" presStyleIdx="4" presStyleCnt="11"/>
      <dgm:spPr/>
    </dgm:pt>
    <dgm:pt modelId="{C4B5BD68-178B-B546-8E27-E8AA297932F8}" type="pres">
      <dgm:prSet presAssocID="{E8BE9EEA-D2AD-4B9B-9BF8-FEC5373E6C54}" presName="vertSpace2b" presStyleCnt="0"/>
      <dgm:spPr/>
    </dgm:pt>
    <dgm:pt modelId="{F49B9F1F-4209-3340-9D88-87662AE8B6A0}" type="pres">
      <dgm:prSet presAssocID="{647A8CE2-BA25-4D4B-B7AC-6A73A798723C}" presName="horz2" presStyleCnt="0"/>
      <dgm:spPr/>
    </dgm:pt>
    <dgm:pt modelId="{8EDC63EC-6076-034A-BC3E-2DF8872C0643}" type="pres">
      <dgm:prSet presAssocID="{647A8CE2-BA25-4D4B-B7AC-6A73A798723C}" presName="horzSpace2" presStyleCnt="0"/>
      <dgm:spPr/>
    </dgm:pt>
    <dgm:pt modelId="{75420363-A606-1A4A-B7F1-3CB2F460B723}" type="pres">
      <dgm:prSet presAssocID="{647A8CE2-BA25-4D4B-B7AC-6A73A798723C}" presName="tx2" presStyleLbl="revTx" presStyleIdx="7" presStyleCnt="14"/>
      <dgm:spPr/>
    </dgm:pt>
    <dgm:pt modelId="{A133CA73-037D-8A4A-A7C6-AB1BB1B53B8D}" type="pres">
      <dgm:prSet presAssocID="{647A8CE2-BA25-4D4B-B7AC-6A73A798723C}" presName="vert2" presStyleCnt="0"/>
      <dgm:spPr/>
    </dgm:pt>
    <dgm:pt modelId="{54126268-9AED-E74F-872C-5A5EABB3EC90}" type="pres">
      <dgm:prSet presAssocID="{647A8CE2-BA25-4D4B-B7AC-6A73A798723C}" presName="thinLine2b" presStyleLbl="callout" presStyleIdx="5" presStyleCnt="11"/>
      <dgm:spPr/>
    </dgm:pt>
    <dgm:pt modelId="{47BE6197-FED6-DF4C-BD10-24E7E16EBF7F}" type="pres">
      <dgm:prSet presAssocID="{647A8CE2-BA25-4D4B-B7AC-6A73A798723C}" presName="vertSpace2b" presStyleCnt="0"/>
      <dgm:spPr/>
    </dgm:pt>
    <dgm:pt modelId="{DC93E82C-95E5-9942-A0C3-45C363A041C8}" type="pres">
      <dgm:prSet presAssocID="{0B7A7E68-9282-43AD-B7E2-6A57705569D5}" presName="horz2" presStyleCnt="0"/>
      <dgm:spPr/>
    </dgm:pt>
    <dgm:pt modelId="{55F350ED-9C72-FA41-9499-9F9DFB50EBD4}" type="pres">
      <dgm:prSet presAssocID="{0B7A7E68-9282-43AD-B7E2-6A57705569D5}" presName="horzSpace2" presStyleCnt="0"/>
      <dgm:spPr/>
    </dgm:pt>
    <dgm:pt modelId="{90BF2193-03D3-7243-8658-9E7BC77249CD}" type="pres">
      <dgm:prSet presAssocID="{0B7A7E68-9282-43AD-B7E2-6A57705569D5}" presName="tx2" presStyleLbl="revTx" presStyleIdx="8" presStyleCnt="14"/>
      <dgm:spPr/>
    </dgm:pt>
    <dgm:pt modelId="{D3A2B239-D3C3-6B40-99CA-4B73EF1510C2}" type="pres">
      <dgm:prSet presAssocID="{0B7A7E68-9282-43AD-B7E2-6A57705569D5}" presName="vert2" presStyleCnt="0"/>
      <dgm:spPr/>
    </dgm:pt>
    <dgm:pt modelId="{38EEF957-09B3-D24A-92A5-C85754D4953E}" type="pres">
      <dgm:prSet presAssocID="{0B7A7E68-9282-43AD-B7E2-6A57705569D5}" presName="thinLine2b" presStyleLbl="callout" presStyleIdx="6" presStyleCnt="11"/>
      <dgm:spPr/>
    </dgm:pt>
    <dgm:pt modelId="{F127B354-0410-F649-9C9B-89F1D6BE9F3E}" type="pres">
      <dgm:prSet presAssocID="{0B7A7E68-9282-43AD-B7E2-6A57705569D5}" presName="vertSpace2b" presStyleCnt="0"/>
      <dgm:spPr/>
    </dgm:pt>
    <dgm:pt modelId="{1C6BBBAD-87F9-CE4E-9BBF-00BEDC3BC8DC}" type="pres">
      <dgm:prSet presAssocID="{291EB1E5-FA3B-DB49-9763-03E10D100DCB}" presName="thickLine" presStyleLbl="alignNode1" presStyleIdx="2" presStyleCnt="3"/>
      <dgm:spPr/>
    </dgm:pt>
    <dgm:pt modelId="{72A853B6-73ED-CD41-8C44-A06681ED2271}" type="pres">
      <dgm:prSet presAssocID="{291EB1E5-FA3B-DB49-9763-03E10D100DCB}" presName="horz1" presStyleCnt="0"/>
      <dgm:spPr/>
    </dgm:pt>
    <dgm:pt modelId="{A45C6F1A-29D7-0B44-9F8F-1EBB90EAD66A}" type="pres">
      <dgm:prSet presAssocID="{291EB1E5-FA3B-DB49-9763-03E10D100DCB}" presName="tx1" presStyleLbl="revTx" presStyleIdx="9" presStyleCnt="14"/>
      <dgm:spPr/>
    </dgm:pt>
    <dgm:pt modelId="{32F4C64D-7A1F-FC46-9CC3-9726759B2931}" type="pres">
      <dgm:prSet presAssocID="{291EB1E5-FA3B-DB49-9763-03E10D100DCB}" presName="vert1" presStyleCnt="0"/>
      <dgm:spPr/>
    </dgm:pt>
    <dgm:pt modelId="{FEB4A2A4-DB92-A242-B9E6-1C4F78942AAE}" type="pres">
      <dgm:prSet presAssocID="{012AD459-6C31-2E47-9682-F3E8A80EC950}" presName="vertSpace2a" presStyleCnt="0"/>
      <dgm:spPr/>
    </dgm:pt>
    <dgm:pt modelId="{6B634750-6032-9847-854F-5AC40E8A04A9}" type="pres">
      <dgm:prSet presAssocID="{012AD459-6C31-2E47-9682-F3E8A80EC950}" presName="horz2" presStyleCnt="0"/>
      <dgm:spPr/>
    </dgm:pt>
    <dgm:pt modelId="{447C7EEB-5A70-634E-B384-4F518EB06226}" type="pres">
      <dgm:prSet presAssocID="{012AD459-6C31-2E47-9682-F3E8A80EC950}" presName="horzSpace2" presStyleCnt="0"/>
      <dgm:spPr/>
    </dgm:pt>
    <dgm:pt modelId="{F5488CDC-840B-884D-A7CC-7E29B745D4E2}" type="pres">
      <dgm:prSet presAssocID="{012AD459-6C31-2E47-9682-F3E8A80EC950}" presName="tx2" presStyleLbl="revTx" presStyleIdx="10" presStyleCnt="14"/>
      <dgm:spPr/>
    </dgm:pt>
    <dgm:pt modelId="{C06F5606-BD4F-6941-AC76-7A802454EA92}" type="pres">
      <dgm:prSet presAssocID="{012AD459-6C31-2E47-9682-F3E8A80EC950}" presName="vert2" presStyleCnt="0"/>
      <dgm:spPr/>
    </dgm:pt>
    <dgm:pt modelId="{8A38BB83-9940-4648-978B-0A2116B7C97C}" type="pres">
      <dgm:prSet presAssocID="{012AD459-6C31-2E47-9682-F3E8A80EC950}" presName="thinLine2b" presStyleLbl="callout" presStyleIdx="7" presStyleCnt="11"/>
      <dgm:spPr/>
    </dgm:pt>
    <dgm:pt modelId="{3B04D387-A257-014C-A434-E9DB3C0FD270}" type="pres">
      <dgm:prSet presAssocID="{012AD459-6C31-2E47-9682-F3E8A80EC950}" presName="vertSpace2b" presStyleCnt="0"/>
      <dgm:spPr/>
    </dgm:pt>
    <dgm:pt modelId="{E3C254A4-CFB1-DC49-ABB6-B66FDA1C5C54}" type="pres">
      <dgm:prSet presAssocID="{E07E50F9-1A1B-C147-BFF7-D0395FA4275C}" presName="horz2" presStyleCnt="0"/>
      <dgm:spPr/>
    </dgm:pt>
    <dgm:pt modelId="{8FE8FC29-3F54-3A4E-A511-402B60E0B007}" type="pres">
      <dgm:prSet presAssocID="{E07E50F9-1A1B-C147-BFF7-D0395FA4275C}" presName="horzSpace2" presStyleCnt="0"/>
      <dgm:spPr/>
    </dgm:pt>
    <dgm:pt modelId="{81713426-6E7E-0548-A00B-C8890097497D}" type="pres">
      <dgm:prSet presAssocID="{E07E50F9-1A1B-C147-BFF7-D0395FA4275C}" presName="tx2" presStyleLbl="revTx" presStyleIdx="11" presStyleCnt="14"/>
      <dgm:spPr/>
    </dgm:pt>
    <dgm:pt modelId="{A04D2D9F-6BA4-8D48-89D1-ED9C575AC7CA}" type="pres">
      <dgm:prSet presAssocID="{E07E50F9-1A1B-C147-BFF7-D0395FA4275C}" presName="vert2" presStyleCnt="0"/>
      <dgm:spPr/>
    </dgm:pt>
    <dgm:pt modelId="{5C582218-FF47-594C-901A-FFC011FB19C4}" type="pres">
      <dgm:prSet presAssocID="{E07E50F9-1A1B-C147-BFF7-D0395FA4275C}" presName="thinLine2b" presStyleLbl="callout" presStyleIdx="8" presStyleCnt="11"/>
      <dgm:spPr/>
    </dgm:pt>
    <dgm:pt modelId="{1548BDBF-7394-634A-A566-53B1F78216D0}" type="pres">
      <dgm:prSet presAssocID="{E07E50F9-1A1B-C147-BFF7-D0395FA4275C}" presName="vertSpace2b" presStyleCnt="0"/>
      <dgm:spPr/>
    </dgm:pt>
    <dgm:pt modelId="{236CF258-A6B2-E147-A38F-28885B007DAF}" type="pres">
      <dgm:prSet presAssocID="{FBDD9863-C602-6246-9176-4632151F9CAE}" presName="horz2" presStyleCnt="0"/>
      <dgm:spPr/>
    </dgm:pt>
    <dgm:pt modelId="{5E4F1D59-F698-2A48-B5C1-4842AA7FAD77}" type="pres">
      <dgm:prSet presAssocID="{FBDD9863-C602-6246-9176-4632151F9CAE}" presName="horzSpace2" presStyleCnt="0"/>
      <dgm:spPr/>
    </dgm:pt>
    <dgm:pt modelId="{BB9EE29D-5DD0-7A44-8ACC-C301FA999B9D}" type="pres">
      <dgm:prSet presAssocID="{FBDD9863-C602-6246-9176-4632151F9CAE}" presName="tx2" presStyleLbl="revTx" presStyleIdx="12" presStyleCnt="14"/>
      <dgm:spPr/>
    </dgm:pt>
    <dgm:pt modelId="{3771B190-DFBB-F94E-951E-0E69A4AE2C7B}" type="pres">
      <dgm:prSet presAssocID="{FBDD9863-C602-6246-9176-4632151F9CAE}" presName="vert2" presStyleCnt="0"/>
      <dgm:spPr/>
    </dgm:pt>
    <dgm:pt modelId="{FC53D7DD-81BB-2942-8667-D9A0E0790FC4}" type="pres">
      <dgm:prSet presAssocID="{FBDD9863-C602-6246-9176-4632151F9CAE}" presName="thinLine2b" presStyleLbl="callout" presStyleIdx="9" presStyleCnt="11"/>
      <dgm:spPr/>
    </dgm:pt>
    <dgm:pt modelId="{76630DE9-A519-964F-9202-88A538DCBC39}" type="pres">
      <dgm:prSet presAssocID="{FBDD9863-C602-6246-9176-4632151F9CAE}" presName="vertSpace2b" presStyleCnt="0"/>
      <dgm:spPr/>
    </dgm:pt>
    <dgm:pt modelId="{788ECFCD-6199-104A-8B2A-AF6B2D5D4112}" type="pres">
      <dgm:prSet presAssocID="{A3747511-D064-504E-9AEF-82E5C259B36E}" presName="horz2" presStyleCnt="0"/>
      <dgm:spPr/>
    </dgm:pt>
    <dgm:pt modelId="{EBF8C04D-9FAF-FE42-8D9A-4360671F4F60}" type="pres">
      <dgm:prSet presAssocID="{A3747511-D064-504E-9AEF-82E5C259B36E}" presName="horzSpace2" presStyleCnt="0"/>
      <dgm:spPr/>
    </dgm:pt>
    <dgm:pt modelId="{D2339A85-B97E-AA4B-8ACD-DD1E69032629}" type="pres">
      <dgm:prSet presAssocID="{A3747511-D064-504E-9AEF-82E5C259B36E}" presName="tx2" presStyleLbl="revTx" presStyleIdx="13" presStyleCnt="14"/>
      <dgm:spPr/>
    </dgm:pt>
    <dgm:pt modelId="{11DEB221-2302-714D-9F19-27B6960A5CA2}" type="pres">
      <dgm:prSet presAssocID="{A3747511-D064-504E-9AEF-82E5C259B36E}" presName="vert2" presStyleCnt="0"/>
      <dgm:spPr/>
    </dgm:pt>
    <dgm:pt modelId="{292AB9B2-158B-964E-9568-FBC162672BDB}" type="pres">
      <dgm:prSet presAssocID="{A3747511-D064-504E-9AEF-82E5C259B36E}" presName="thinLine2b" presStyleLbl="callout" presStyleIdx="10" presStyleCnt="11"/>
      <dgm:spPr/>
    </dgm:pt>
    <dgm:pt modelId="{48D91C7D-9440-634A-BB2B-72CBEA6DC3E4}" type="pres">
      <dgm:prSet presAssocID="{A3747511-D064-504E-9AEF-82E5C259B36E}" presName="vertSpace2b" presStyleCnt="0"/>
      <dgm:spPr/>
    </dgm:pt>
  </dgm:ptLst>
  <dgm:cxnLst>
    <dgm:cxn modelId="{018F4D02-2D88-774F-A9B9-F1D6B8082098}" srcId="{291EB1E5-FA3B-DB49-9763-03E10D100DCB}" destId="{FBDD9863-C602-6246-9176-4632151F9CAE}" srcOrd="2" destOrd="0" parTransId="{44D5ED4E-9DAA-7040-9518-6570A58710B9}" sibTransId="{9252C2F0-F5BF-F64C-85E4-25204EA07AAD}"/>
    <dgm:cxn modelId="{3641B602-5B02-D84E-A24D-454AE0E4A7D2}" srcId="{20D47082-B7D4-4D5B-BAA5-2C511AA19CA6}" destId="{291EB1E5-FA3B-DB49-9763-03E10D100DCB}" srcOrd="2" destOrd="0" parTransId="{0057F7A2-9E4A-2B43-83A0-0FA5524627CE}" sibTransId="{8187CD5D-8B40-CA48-8062-ED6258056D0F}"/>
    <dgm:cxn modelId="{89EC7906-7EC0-2D40-8CCA-543CE456B090}" type="presOf" srcId="{E8BE9EEA-D2AD-4B9B-9BF8-FEC5373E6C54}" destId="{29CE5AF7-00B8-FD40-9CCB-9B86A46AAAF9}" srcOrd="0" destOrd="0" presId="urn:microsoft.com/office/officeart/2008/layout/LinedList"/>
    <dgm:cxn modelId="{9A012B14-C3A4-FF4F-8D1C-B103EED93198}" type="presOf" srcId="{012AD459-6C31-2E47-9682-F3E8A80EC950}" destId="{F5488CDC-840B-884D-A7CC-7E29B745D4E2}" srcOrd="0" destOrd="0" presId="urn:microsoft.com/office/officeart/2008/layout/LinedList"/>
    <dgm:cxn modelId="{82C2831E-73C8-3442-8D49-D69C5E9FE1D2}" type="presOf" srcId="{34697117-8DF1-4E2B-938B-19C09B7CAAC3}" destId="{C4F8261B-0459-6743-B431-EA08451F654C}" srcOrd="0" destOrd="0" presId="urn:microsoft.com/office/officeart/2008/layout/LinedList"/>
    <dgm:cxn modelId="{26375A22-A40A-B14D-9F24-3E7D15E677EF}" srcId="{291EB1E5-FA3B-DB49-9763-03E10D100DCB}" destId="{012AD459-6C31-2E47-9682-F3E8A80EC950}" srcOrd="0" destOrd="0" parTransId="{58B0F6C3-502B-E041-BE9A-381803445134}" sibTransId="{6DB1620F-5EDD-8F4F-B8AA-C900057FE310}"/>
    <dgm:cxn modelId="{BB96972C-9A1F-0544-A6B5-5569B3AD61A2}" type="presOf" srcId="{291EB1E5-FA3B-DB49-9763-03E10D100DCB}" destId="{A45C6F1A-29D7-0B44-9F8F-1EBB90EAD66A}" srcOrd="0" destOrd="0" presId="urn:microsoft.com/office/officeart/2008/layout/LinedList"/>
    <dgm:cxn modelId="{CC1A0F40-F23C-0E42-8395-07FCF1C6ECFF}" type="presOf" srcId="{E07E50F9-1A1B-C147-BFF7-D0395FA4275C}" destId="{81713426-6E7E-0548-A00B-C8890097497D}" srcOrd="0" destOrd="0" presId="urn:microsoft.com/office/officeart/2008/layout/LinedList"/>
    <dgm:cxn modelId="{8132124D-0259-4A6E-A8CF-999074B253CE}" srcId="{34697117-8DF1-4E2B-938B-19C09B7CAAC3}" destId="{25572D5B-0C6F-4091-BBB7-FDB7A6019A0A}" srcOrd="3" destOrd="0" parTransId="{F7551C17-AB92-4BBE-9767-0C1363BAB68F}" sibTransId="{A77F5F61-C354-4A8F-AE0F-78DF710CC084}"/>
    <dgm:cxn modelId="{D215BB5E-92B9-264F-990A-8A6BF5661E41}" type="presOf" srcId="{A3747511-D064-504E-9AEF-82E5C259B36E}" destId="{D2339A85-B97E-AA4B-8ACD-DD1E69032629}" srcOrd="0" destOrd="0" presId="urn:microsoft.com/office/officeart/2008/layout/LinedList"/>
    <dgm:cxn modelId="{ADFE5C61-1158-4615-ACB6-8C37417D4454}" srcId="{DE17CC22-D526-4CA8-9D44-2C1E999DF02B}" destId="{647A8CE2-BA25-4D4B-B7AC-6A73A798723C}" srcOrd="1" destOrd="0" parTransId="{1496536B-B4B2-4DFA-A239-B95B67C7DE00}" sibTransId="{54F171AE-A406-41D4-8B9D-A55B79FA1500}"/>
    <dgm:cxn modelId="{4D0D4365-8BB5-5949-B7B6-A45C0C0159FC}" type="presOf" srcId="{0B7A7E68-9282-43AD-B7E2-6A57705569D5}" destId="{90BF2193-03D3-7243-8658-9E7BC77249CD}" srcOrd="0" destOrd="0" presId="urn:microsoft.com/office/officeart/2008/layout/LinedList"/>
    <dgm:cxn modelId="{9B1AFC66-23EA-42F6-9691-5185E1501A15}" srcId="{34697117-8DF1-4E2B-938B-19C09B7CAAC3}" destId="{817E5BBB-4704-4616-9D50-BF2008029600}" srcOrd="1" destOrd="0" parTransId="{344A66C2-7EBF-4CAC-BE6C-67AECB9D9D87}" sibTransId="{C6EE7F2E-6E03-4619-A119-6207529C9826}"/>
    <dgm:cxn modelId="{C8A53767-D633-C346-BBC8-47A2243456C6}" type="presOf" srcId="{BAFC39EF-54CD-43F0-937C-630E803592BF}" destId="{35331620-604F-7440-9C85-0A27D6931F06}" srcOrd="0" destOrd="0" presId="urn:microsoft.com/office/officeart/2008/layout/LinedList"/>
    <dgm:cxn modelId="{02879867-4E4C-4E7B-BDF1-582D025314EC}" srcId="{DE17CC22-D526-4CA8-9D44-2C1E999DF02B}" destId="{0B7A7E68-9282-43AD-B7E2-6A57705569D5}" srcOrd="2" destOrd="0" parTransId="{F55B0475-AE4A-498A-85D8-5A9582C597F5}" sibTransId="{5234E98D-C14C-44F4-8578-1B20E90E8037}"/>
    <dgm:cxn modelId="{4F85B26A-362D-5345-839B-1160A0B333DD}" type="presOf" srcId="{25572D5B-0C6F-4091-BBB7-FDB7A6019A0A}" destId="{283E0985-9FD6-F046-AB74-B9B933FE2594}" srcOrd="0" destOrd="0" presId="urn:microsoft.com/office/officeart/2008/layout/LinedList"/>
    <dgm:cxn modelId="{39263B72-2D1D-A642-9171-08436C315BF6}" srcId="{291EB1E5-FA3B-DB49-9763-03E10D100DCB}" destId="{A3747511-D064-504E-9AEF-82E5C259B36E}" srcOrd="3" destOrd="0" parTransId="{16BE4F00-39AA-2B4C-A5AE-F3B66B3E0B71}" sibTransId="{077A009A-953E-8945-8F35-619F8D0B6BEA}"/>
    <dgm:cxn modelId="{82BA2D7B-583F-6143-92D8-95A2A02C68E8}" type="presOf" srcId="{647A8CE2-BA25-4D4B-B7AC-6A73A798723C}" destId="{75420363-A606-1A4A-B7F1-3CB2F460B723}" srcOrd="0" destOrd="0" presId="urn:microsoft.com/office/officeart/2008/layout/LinedList"/>
    <dgm:cxn modelId="{EA3A1E89-50D3-48F7-A93F-8464ABCD26D5}" srcId="{20D47082-B7D4-4D5B-BAA5-2C511AA19CA6}" destId="{DE17CC22-D526-4CA8-9D44-2C1E999DF02B}" srcOrd="1" destOrd="0" parTransId="{582E57D8-2F2D-4A2F-8627-921DD16FC5DA}" sibTransId="{DA63E330-9D3F-4F11-9B88-670BC04F7AB7}"/>
    <dgm:cxn modelId="{B0178B91-3D06-6F40-A365-18932F1BB04E}" type="presOf" srcId="{DE17CC22-D526-4CA8-9D44-2C1E999DF02B}" destId="{5D22D455-23D9-444D-BF1B-AAC2AD4929EE}" srcOrd="0" destOrd="0" presId="urn:microsoft.com/office/officeart/2008/layout/LinedList"/>
    <dgm:cxn modelId="{B3107B9D-5FE3-4904-8743-C01E5B3ACB4D}" srcId="{20D47082-B7D4-4D5B-BAA5-2C511AA19CA6}" destId="{34697117-8DF1-4E2B-938B-19C09B7CAAC3}" srcOrd="0" destOrd="0" parTransId="{4BB22FC6-9070-4E72-94BB-907BAA21EC8B}" sibTransId="{BF3DAA38-0F63-4286-AB7D-6C8D131301B7}"/>
    <dgm:cxn modelId="{98BF35B4-4ABB-3847-A286-7BDBCE836DA8}" type="presOf" srcId="{20D47082-B7D4-4D5B-BAA5-2C511AA19CA6}" destId="{9E063C56-CCE1-0744-8A04-D1F2861BD2D5}" srcOrd="0" destOrd="0" presId="urn:microsoft.com/office/officeart/2008/layout/LinedList"/>
    <dgm:cxn modelId="{72CF6DBC-A7DE-0846-A236-3B840D330AC7}" type="presOf" srcId="{FBDD9863-C602-6246-9176-4632151F9CAE}" destId="{BB9EE29D-5DD0-7A44-8ACC-C301FA999B9D}" srcOrd="0" destOrd="0" presId="urn:microsoft.com/office/officeart/2008/layout/LinedList"/>
    <dgm:cxn modelId="{84CFB6C6-6C40-E248-98FC-2A2DCB718728}" type="presOf" srcId="{817E5BBB-4704-4616-9D50-BF2008029600}" destId="{C12008C5-D244-E444-B660-334F78FAEDFB}" srcOrd="0" destOrd="0" presId="urn:microsoft.com/office/officeart/2008/layout/LinedList"/>
    <dgm:cxn modelId="{A0667AD4-EA6F-4BA2-A8B6-9408D3553FA7}" srcId="{34697117-8DF1-4E2B-938B-19C09B7CAAC3}" destId="{BAFC39EF-54CD-43F0-937C-630E803592BF}" srcOrd="0" destOrd="0" parTransId="{18830106-2ED2-433A-B896-C700100B47A6}" sibTransId="{9641F129-2165-47BE-8A1E-D085AD009D1A}"/>
    <dgm:cxn modelId="{8B986AE4-78BF-446D-B26C-1880D8298C3B}" srcId="{DE17CC22-D526-4CA8-9D44-2C1E999DF02B}" destId="{E8BE9EEA-D2AD-4B9B-9BF8-FEC5373E6C54}" srcOrd="0" destOrd="0" parTransId="{CB744FE5-9191-46B6-81D3-3EB4B9B315BA}" sibTransId="{B5B75361-42A2-4944-80FF-A9AF3A2DED7A}"/>
    <dgm:cxn modelId="{2AFA3DEE-7ED5-478E-B474-933B9E96683D}" srcId="{34697117-8DF1-4E2B-938B-19C09B7CAAC3}" destId="{6DC6F2FE-5902-4A8D-A3CB-74541F432DF4}" srcOrd="2" destOrd="0" parTransId="{E79F3D8C-A886-4497-8A71-211CD4B031E7}" sibTransId="{F769BBA4-48A2-453F-9EF1-6A4C3B928F92}"/>
    <dgm:cxn modelId="{584538F7-CB51-B942-9667-F73AFB7EDBDD}" srcId="{291EB1E5-FA3B-DB49-9763-03E10D100DCB}" destId="{E07E50F9-1A1B-C147-BFF7-D0395FA4275C}" srcOrd="1" destOrd="0" parTransId="{DF185340-C027-7941-9FAD-0EC15BBEC6DC}" sibTransId="{4896D004-2D8B-7746-A914-1701CB032D6A}"/>
    <dgm:cxn modelId="{B4EADAFD-4468-6441-BCFE-521AFFCCE77C}" type="presOf" srcId="{6DC6F2FE-5902-4A8D-A3CB-74541F432DF4}" destId="{5C85A309-F780-4E42-9C5C-BA2E295440E7}" srcOrd="0" destOrd="0" presId="urn:microsoft.com/office/officeart/2008/layout/LinedList"/>
    <dgm:cxn modelId="{EBE5FC87-85A2-D945-AD22-F808319F33A5}" type="presParOf" srcId="{9E063C56-CCE1-0744-8A04-D1F2861BD2D5}" destId="{CC503252-F22C-1C4D-AA16-60EB6BDBCD3E}" srcOrd="0" destOrd="0" presId="urn:microsoft.com/office/officeart/2008/layout/LinedList"/>
    <dgm:cxn modelId="{0ADB7807-1EBD-DF42-AAAA-A0243A4B3FAA}" type="presParOf" srcId="{9E063C56-CCE1-0744-8A04-D1F2861BD2D5}" destId="{A7ECE203-F4FC-A040-8F22-F6B75E0C1075}" srcOrd="1" destOrd="0" presId="urn:microsoft.com/office/officeart/2008/layout/LinedList"/>
    <dgm:cxn modelId="{13A8C5A2-C814-FC4D-BCA8-A4C0D4C3F4FD}" type="presParOf" srcId="{A7ECE203-F4FC-A040-8F22-F6B75E0C1075}" destId="{C4F8261B-0459-6743-B431-EA08451F654C}" srcOrd="0" destOrd="0" presId="urn:microsoft.com/office/officeart/2008/layout/LinedList"/>
    <dgm:cxn modelId="{E0916726-B807-A345-8F72-16815DB0A502}" type="presParOf" srcId="{A7ECE203-F4FC-A040-8F22-F6B75E0C1075}" destId="{5C1DAE1B-78CC-154A-84CA-F6D4412AB25E}" srcOrd="1" destOrd="0" presId="urn:microsoft.com/office/officeart/2008/layout/LinedList"/>
    <dgm:cxn modelId="{99591B98-134C-F747-BA80-84D5A8B7AF82}" type="presParOf" srcId="{5C1DAE1B-78CC-154A-84CA-F6D4412AB25E}" destId="{2C84AD5B-E19C-C445-83DC-03394EE9D8FC}" srcOrd="0" destOrd="0" presId="urn:microsoft.com/office/officeart/2008/layout/LinedList"/>
    <dgm:cxn modelId="{D392C019-18ED-0A4F-8FEE-B2E0448C47AE}" type="presParOf" srcId="{5C1DAE1B-78CC-154A-84CA-F6D4412AB25E}" destId="{2F07F12A-D1FC-0F49-B730-2848FFF38CC9}" srcOrd="1" destOrd="0" presId="urn:microsoft.com/office/officeart/2008/layout/LinedList"/>
    <dgm:cxn modelId="{89D38BDC-E194-6E4E-92D0-212467677BE7}" type="presParOf" srcId="{2F07F12A-D1FC-0F49-B730-2848FFF38CC9}" destId="{BCDFEC21-E293-0C4D-B2B4-A1436C928D20}" srcOrd="0" destOrd="0" presId="urn:microsoft.com/office/officeart/2008/layout/LinedList"/>
    <dgm:cxn modelId="{1FA159A8-C0C5-B74B-A37B-836874BD5C03}" type="presParOf" srcId="{2F07F12A-D1FC-0F49-B730-2848FFF38CC9}" destId="{35331620-604F-7440-9C85-0A27D6931F06}" srcOrd="1" destOrd="0" presId="urn:microsoft.com/office/officeart/2008/layout/LinedList"/>
    <dgm:cxn modelId="{CB07A059-518A-0E47-A99B-65128532CE91}" type="presParOf" srcId="{2F07F12A-D1FC-0F49-B730-2848FFF38CC9}" destId="{045E6A45-455B-9A45-A69C-E85255E72E93}" srcOrd="2" destOrd="0" presId="urn:microsoft.com/office/officeart/2008/layout/LinedList"/>
    <dgm:cxn modelId="{CE91FDC6-5971-9347-9A29-A7FCD197CD96}" type="presParOf" srcId="{5C1DAE1B-78CC-154A-84CA-F6D4412AB25E}" destId="{D9946305-1FCE-BA41-B364-3648769AEE2B}" srcOrd="2" destOrd="0" presId="urn:microsoft.com/office/officeart/2008/layout/LinedList"/>
    <dgm:cxn modelId="{D9B94462-5CDD-6E41-8557-DEA20D6B3438}" type="presParOf" srcId="{5C1DAE1B-78CC-154A-84CA-F6D4412AB25E}" destId="{F65F9545-51A7-384F-9DB7-B0AE6D33FB3F}" srcOrd="3" destOrd="0" presId="urn:microsoft.com/office/officeart/2008/layout/LinedList"/>
    <dgm:cxn modelId="{AED9E120-B35D-3648-B132-1090CBED7EA9}" type="presParOf" srcId="{5C1DAE1B-78CC-154A-84CA-F6D4412AB25E}" destId="{15B2F562-4594-7247-A08E-2D736DCA544B}" srcOrd="4" destOrd="0" presId="urn:microsoft.com/office/officeart/2008/layout/LinedList"/>
    <dgm:cxn modelId="{287DD044-B3FB-324D-A5D2-1F8EAE0CDC4A}" type="presParOf" srcId="{15B2F562-4594-7247-A08E-2D736DCA544B}" destId="{D42DE792-C391-A245-8BB0-852423D8ADD9}" srcOrd="0" destOrd="0" presId="urn:microsoft.com/office/officeart/2008/layout/LinedList"/>
    <dgm:cxn modelId="{87D1A517-C636-5943-A323-96E5E4E56CBC}" type="presParOf" srcId="{15B2F562-4594-7247-A08E-2D736DCA544B}" destId="{C12008C5-D244-E444-B660-334F78FAEDFB}" srcOrd="1" destOrd="0" presId="urn:microsoft.com/office/officeart/2008/layout/LinedList"/>
    <dgm:cxn modelId="{E74DAB65-57A9-344E-922E-ECEBE916E455}" type="presParOf" srcId="{15B2F562-4594-7247-A08E-2D736DCA544B}" destId="{CC29E9A1-82F3-B64E-8F19-D4BB4EA5D50B}" srcOrd="2" destOrd="0" presId="urn:microsoft.com/office/officeart/2008/layout/LinedList"/>
    <dgm:cxn modelId="{EC499F39-EFE8-D149-958A-0BDB7E9C32EF}" type="presParOf" srcId="{5C1DAE1B-78CC-154A-84CA-F6D4412AB25E}" destId="{E9583F7E-0599-D541-88CF-5CD6D270CB36}" srcOrd="5" destOrd="0" presId="urn:microsoft.com/office/officeart/2008/layout/LinedList"/>
    <dgm:cxn modelId="{24F80EC6-55B5-D143-919A-CC6EE752D551}" type="presParOf" srcId="{5C1DAE1B-78CC-154A-84CA-F6D4412AB25E}" destId="{593E09BD-8F46-724B-AA55-1E86D29BBA3C}" srcOrd="6" destOrd="0" presId="urn:microsoft.com/office/officeart/2008/layout/LinedList"/>
    <dgm:cxn modelId="{3E90CAAE-3C97-B34D-A1A3-34F6918CBB49}" type="presParOf" srcId="{5C1DAE1B-78CC-154A-84CA-F6D4412AB25E}" destId="{3AD97F9A-DE7A-5B4F-A2EB-05A767262BD0}" srcOrd="7" destOrd="0" presId="urn:microsoft.com/office/officeart/2008/layout/LinedList"/>
    <dgm:cxn modelId="{5BDE943E-2630-BD4F-A8B0-C4B653472289}" type="presParOf" srcId="{3AD97F9A-DE7A-5B4F-A2EB-05A767262BD0}" destId="{AB99F26B-4C83-F047-A63F-09E9641F4B48}" srcOrd="0" destOrd="0" presId="urn:microsoft.com/office/officeart/2008/layout/LinedList"/>
    <dgm:cxn modelId="{D3BD2E85-FC03-D048-995E-E7F827051789}" type="presParOf" srcId="{3AD97F9A-DE7A-5B4F-A2EB-05A767262BD0}" destId="{5C85A309-F780-4E42-9C5C-BA2E295440E7}" srcOrd="1" destOrd="0" presId="urn:microsoft.com/office/officeart/2008/layout/LinedList"/>
    <dgm:cxn modelId="{7C57D216-A909-504F-9AC2-FA6609D74E36}" type="presParOf" srcId="{3AD97F9A-DE7A-5B4F-A2EB-05A767262BD0}" destId="{BBE22801-AAD7-0243-92CD-8FF012D91B31}" srcOrd="2" destOrd="0" presId="urn:microsoft.com/office/officeart/2008/layout/LinedList"/>
    <dgm:cxn modelId="{FE1901F0-50AD-5D43-A2ED-2EA4DDC83233}" type="presParOf" srcId="{5C1DAE1B-78CC-154A-84CA-F6D4412AB25E}" destId="{B5A9F1DF-DD5F-4044-ACD8-95BF77A70443}" srcOrd="8" destOrd="0" presId="urn:microsoft.com/office/officeart/2008/layout/LinedList"/>
    <dgm:cxn modelId="{4AA2381B-1BA9-3647-9BC2-C42864F34B8A}" type="presParOf" srcId="{5C1DAE1B-78CC-154A-84CA-F6D4412AB25E}" destId="{397AAEF4-4A5F-B64D-98B4-D23ABE0BF14E}" srcOrd="9" destOrd="0" presId="urn:microsoft.com/office/officeart/2008/layout/LinedList"/>
    <dgm:cxn modelId="{24A4A74B-7E86-DF4B-BEE0-A1B1E65E3C2F}" type="presParOf" srcId="{5C1DAE1B-78CC-154A-84CA-F6D4412AB25E}" destId="{B6F0AEB1-CE65-FA4F-9C84-017177A209AB}" srcOrd="10" destOrd="0" presId="urn:microsoft.com/office/officeart/2008/layout/LinedList"/>
    <dgm:cxn modelId="{108897B1-56C0-C149-9BA5-F3F2CFFD09C4}" type="presParOf" srcId="{B6F0AEB1-CE65-FA4F-9C84-017177A209AB}" destId="{EEB94491-10C4-664A-8076-4135595FCA49}" srcOrd="0" destOrd="0" presId="urn:microsoft.com/office/officeart/2008/layout/LinedList"/>
    <dgm:cxn modelId="{B551056A-13C8-C045-83A0-B8DE00C229BF}" type="presParOf" srcId="{B6F0AEB1-CE65-FA4F-9C84-017177A209AB}" destId="{283E0985-9FD6-F046-AB74-B9B933FE2594}" srcOrd="1" destOrd="0" presId="urn:microsoft.com/office/officeart/2008/layout/LinedList"/>
    <dgm:cxn modelId="{E77D0E68-8355-D949-B3BF-45C4B247C780}" type="presParOf" srcId="{B6F0AEB1-CE65-FA4F-9C84-017177A209AB}" destId="{5EDB940E-5E27-A44A-B8B2-8EDA6C8EE241}" srcOrd="2" destOrd="0" presId="urn:microsoft.com/office/officeart/2008/layout/LinedList"/>
    <dgm:cxn modelId="{E5120D49-EEB3-B64B-8D9E-65EC2759E0CF}" type="presParOf" srcId="{5C1DAE1B-78CC-154A-84CA-F6D4412AB25E}" destId="{19919DBE-666E-E94C-82A8-3AA4AC6BF1F7}" srcOrd="11" destOrd="0" presId="urn:microsoft.com/office/officeart/2008/layout/LinedList"/>
    <dgm:cxn modelId="{A1D9AF5E-E5A9-8A49-BC7B-33ABC31B7EA6}" type="presParOf" srcId="{5C1DAE1B-78CC-154A-84CA-F6D4412AB25E}" destId="{3A97BB52-C842-7A42-A69A-8AF15DE6079F}" srcOrd="12" destOrd="0" presId="urn:microsoft.com/office/officeart/2008/layout/LinedList"/>
    <dgm:cxn modelId="{170795AB-AADB-8A49-A0ED-5522EBCDB244}" type="presParOf" srcId="{9E063C56-CCE1-0744-8A04-D1F2861BD2D5}" destId="{5E772E6C-B4E1-224F-98CC-53AF08E94427}" srcOrd="2" destOrd="0" presId="urn:microsoft.com/office/officeart/2008/layout/LinedList"/>
    <dgm:cxn modelId="{AD8408E6-0B47-9742-93E7-B0F7E89F0E9D}" type="presParOf" srcId="{9E063C56-CCE1-0744-8A04-D1F2861BD2D5}" destId="{3E91DF87-F34E-1B4B-ACFD-AF5DE760AEF1}" srcOrd="3" destOrd="0" presId="urn:microsoft.com/office/officeart/2008/layout/LinedList"/>
    <dgm:cxn modelId="{50E1D5E3-0664-844D-BB31-C173DAF7B67F}" type="presParOf" srcId="{3E91DF87-F34E-1B4B-ACFD-AF5DE760AEF1}" destId="{5D22D455-23D9-444D-BF1B-AAC2AD4929EE}" srcOrd="0" destOrd="0" presId="urn:microsoft.com/office/officeart/2008/layout/LinedList"/>
    <dgm:cxn modelId="{5FD858F6-512C-5B43-B3EE-B2524821A24A}" type="presParOf" srcId="{3E91DF87-F34E-1B4B-ACFD-AF5DE760AEF1}" destId="{3DDD352A-A4F0-F847-930A-8AB4CDDC9277}" srcOrd="1" destOrd="0" presId="urn:microsoft.com/office/officeart/2008/layout/LinedList"/>
    <dgm:cxn modelId="{C90F6A1B-EED3-7C42-889D-94C530DBB915}" type="presParOf" srcId="{3DDD352A-A4F0-F847-930A-8AB4CDDC9277}" destId="{12B6A6AD-863F-154C-82E6-0411C405A501}" srcOrd="0" destOrd="0" presId="urn:microsoft.com/office/officeart/2008/layout/LinedList"/>
    <dgm:cxn modelId="{A2A02687-C7F3-BF46-85FC-C0DEACDFAC35}" type="presParOf" srcId="{3DDD352A-A4F0-F847-930A-8AB4CDDC9277}" destId="{63FFA29A-E5EC-9F46-B7C6-DB914A050A1E}" srcOrd="1" destOrd="0" presId="urn:microsoft.com/office/officeart/2008/layout/LinedList"/>
    <dgm:cxn modelId="{853B8A38-2E29-7545-AEB8-1E8CC0199B7C}" type="presParOf" srcId="{63FFA29A-E5EC-9F46-B7C6-DB914A050A1E}" destId="{3832F002-E180-214D-8604-7A0A33482AD0}" srcOrd="0" destOrd="0" presId="urn:microsoft.com/office/officeart/2008/layout/LinedList"/>
    <dgm:cxn modelId="{954530F8-13DF-464A-B3C9-E62453D80851}" type="presParOf" srcId="{63FFA29A-E5EC-9F46-B7C6-DB914A050A1E}" destId="{29CE5AF7-00B8-FD40-9CCB-9B86A46AAAF9}" srcOrd="1" destOrd="0" presId="urn:microsoft.com/office/officeart/2008/layout/LinedList"/>
    <dgm:cxn modelId="{B00831B2-3630-C249-96E6-69D1E041B7C6}" type="presParOf" srcId="{63FFA29A-E5EC-9F46-B7C6-DB914A050A1E}" destId="{A6AB3AD7-384A-F946-9BD5-F52663228E3A}" srcOrd="2" destOrd="0" presId="urn:microsoft.com/office/officeart/2008/layout/LinedList"/>
    <dgm:cxn modelId="{41B10952-7658-2944-9791-4C9B67D67466}" type="presParOf" srcId="{3DDD352A-A4F0-F847-930A-8AB4CDDC9277}" destId="{9F65368A-5F18-004B-860C-548CF43EFF2C}" srcOrd="2" destOrd="0" presId="urn:microsoft.com/office/officeart/2008/layout/LinedList"/>
    <dgm:cxn modelId="{D5B4B020-9A5F-1C41-8490-58BF9127C213}" type="presParOf" srcId="{3DDD352A-A4F0-F847-930A-8AB4CDDC9277}" destId="{C4B5BD68-178B-B546-8E27-E8AA297932F8}" srcOrd="3" destOrd="0" presId="urn:microsoft.com/office/officeart/2008/layout/LinedList"/>
    <dgm:cxn modelId="{AA56C2C7-8754-114E-BCA1-561B612A606E}" type="presParOf" srcId="{3DDD352A-A4F0-F847-930A-8AB4CDDC9277}" destId="{F49B9F1F-4209-3340-9D88-87662AE8B6A0}" srcOrd="4" destOrd="0" presId="urn:microsoft.com/office/officeart/2008/layout/LinedList"/>
    <dgm:cxn modelId="{472BA0A7-3722-504A-B490-C0D92AE5BEEF}" type="presParOf" srcId="{F49B9F1F-4209-3340-9D88-87662AE8B6A0}" destId="{8EDC63EC-6076-034A-BC3E-2DF8872C0643}" srcOrd="0" destOrd="0" presId="urn:microsoft.com/office/officeart/2008/layout/LinedList"/>
    <dgm:cxn modelId="{9F07090B-A773-254C-928B-D5D60C3E9E90}" type="presParOf" srcId="{F49B9F1F-4209-3340-9D88-87662AE8B6A0}" destId="{75420363-A606-1A4A-B7F1-3CB2F460B723}" srcOrd="1" destOrd="0" presId="urn:microsoft.com/office/officeart/2008/layout/LinedList"/>
    <dgm:cxn modelId="{357E840E-138F-B740-BA55-9EE01FB6CC8B}" type="presParOf" srcId="{F49B9F1F-4209-3340-9D88-87662AE8B6A0}" destId="{A133CA73-037D-8A4A-A7C6-AB1BB1B53B8D}" srcOrd="2" destOrd="0" presId="urn:microsoft.com/office/officeart/2008/layout/LinedList"/>
    <dgm:cxn modelId="{776112AB-282A-CC4A-AC54-6EA6D75E6CC0}" type="presParOf" srcId="{3DDD352A-A4F0-F847-930A-8AB4CDDC9277}" destId="{54126268-9AED-E74F-872C-5A5EABB3EC90}" srcOrd="5" destOrd="0" presId="urn:microsoft.com/office/officeart/2008/layout/LinedList"/>
    <dgm:cxn modelId="{6E525F02-A9B6-0240-A76B-8C6C40CF09EE}" type="presParOf" srcId="{3DDD352A-A4F0-F847-930A-8AB4CDDC9277}" destId="{47BE6197-FED6-DF4C-BD10-24E7E16EBF7F}" srcOrd="6" destOrd="0" presId="urn:microsoft.com/office/officeart/2008/layout/LinedList"/>
    <dgm:cxn modelId="{528A02DD-F350-8141-9ABA-D7EB835F90FB}" type="presParOf" srcId="{3DDD352A-A4F0-F847-930A-8AB4CDDC9277}" destId="{DC93E82C-95E5-9942-A0C3-45C363A041C8}" srcOrd="7" destOrd="0" presId="urn:microsoft.com/office/officeart/2008/layout/LinedList"/>
    <dgm:cxn modelId="{F0F7CE24-D30F-CD48-8D70-619F7A5948CC}" type="presParOf" srcId="{DC93E82C-95E5-9942-A0C3-45C363A041C8}" destId="{55F350ED-9C72-FA41-9499-9F9DFB50EBD4}" srcOrd="0" destOrd="0" presId="urn:microsoft.com/office/officeart/2008/layout/LinedList"/>
    <dgm:cxn modelId="{4B5C61D0-D164-1B43-8B46-1B8E3B47D00F}" type="presParOf" srcId="{DC93E82C-95E5-9942-A0C3-45C363A041C8}" destId="{90BF2193-03D3-7243-8658-9E7BC77249CD}" srcOrd="1" destOrd="0" presId="urn:microsoft.com/office/officeart/2008/layout/LinedList"/>
    <dgm:cxn modelId="{C3B3937C-EA07-8F46-B6B9-0AB0AAEF4373}" type="presParOf" srcId="{DC93E82C-95E5-9942-A0C3-45C363A041C8}" destId="{D3A2B239-D3C3-6B40-99CA-4B73EF1510C2}" srcOrd="2" destOrd="0" presId="urn:microsoft.com/office/officeart/2008/layout/LinedList"/>
    <dgm:cxn modelId="{B610C886-38EB-2B43-922F-C7BF0C0C30C6}" type="presParOf" srcId="{3DDD352A-A4F0-F847-930A-8AB4CDDC9277}" destId="{38EEF957-09B3-D24A-92A5-C85754D4953E}" srcOrd="8" destOrd="0" presId="urn:microsoft.com/office/officeart/2008/layout/LinedList"/>
    <dgm:cxn modelId="{9D53D960-04C1-B04F-93BA-3E60AE986D2F}" type="presParOf" srcId="{3DDD352A-A4F0-F847-930A-8AB4CDDC9277}" destId="{F127B354-0410-F649-9C9B-89F1D6BE9F3E}" srcOrd="9" destOrd="0" presId="urn:microsoft.com/office/officeart/2008/layout/LinedList"/>
    <dgm:cxn modelId="{CBC0D5A1-5EDA-E945-B78D-19F972016280}" type="presParOf" srcId="{9E063C56-CCE1-0744-8A04-D1F2861BD2D5}" destId="{1C6BBBAD-87F9-CE4E-9BBF-00BEDC3BC8DC}" srcOrd="4" destOrd="0" presId="urn:microsoft.com/office/officeart/2008/layout/LinedList"/>
    <dgm:cxn modelId="{6376BD04-43F7-B946-B2FB-EA0ECF2B8779}" type="presParOf" srcId="{9E063C56-CCE1-0744-8A04-D1F2861BD2D5}" destId="{72A853B6-73ED-CD41-8C44-A06681ED2271}" srcOrd="5" destOrd="0" presId="urn:microsoft.com/office/officeart/2008/layout/LinedList"/>
    <dgm:cxn modelId="{C6A1A9BB-6115-1D4D-BF98-BD7198027951}" type="presParOf" srcId="{72A853B6-73ED-CD41-8C44-A06681ED2271}" destId="{A45C6F1A-29D7-0B44-9F8F-1EBB90EAD66A}" srcOrd="0" destOrd="0" presId="urn:microsoft.com/office/officeart/2008/layout/LinedList"/>
    <dgm:cxn modelId="{EC71F72B-4751-774D-949F-F637873753C7}" type="presParOf" srcId="{72A853B6-73ED-CD41-8C44-A06681ED2271}" destId="{32F4C64D-7A1F-FC46-9CC3-9726759B2931}" srcOrd="1" destOrd="0" presId="urn:microsoft.com/office/officeart/2008/layout/LinedList"/>
    <dgm:cxn modelId="{43B924C5-3D3A-AD4D-AEC3-24C61EE3DEB2}" type="presParOf" srcId="{32F4C64D-7A1F-FC46-9CC3-9726759B2931}" destId="{FEB4A2A4-DB92-A242-B9E6-1C4F78942AAE}" srcOrd="0" destOrd="0" presId="urn:microsoft.com/office/officeart/2008/layout/LinedList"/>
    <dgm:cxn modelId="{B76481AE-25BD-124C-8107-8C6D7F938E13}" type="presParOf" srcId="{32F4C64D-7A1F-FC46-9CC3-9726759B2931}" destId="{6B634750-6032-9847-854F-5AC40E8A04A9}" srcOrd="1" destOrd="0" presId="urn:microsoft.com/office/officeart/2008/layout/LinedList"/>
    <dgm:cxn modelId="{2668116B-F0D2-B047-AFC1-FD9487CFEE84}" type="presParOf" srcId="{6B634750-6032-9847-854F-5AC40E8A04A9}" destId="{447C7EEB-5A70-634E-B384-4F518EB06226}" srcOrd="0" destOrd="0" presId="urn:microsoft.com/office/officeart/2008/layout/LinedList"/>
    <dgm:cxn modelId="{992E0D2C-48BD-AC4B-93D8-7EF340E91A13}" type="presParOf" srcId="{6B634750-6032-9847-854F-5AC40E8A04A9}" destId="{F5488CDC-840B-884D-A7CC-7E29B745D4E2}" srcOrd="1" destOrd="0" presId="urn:microsoft.com/office/officeart/2008/layout/LinedList"/>
    <dgm:cxn modelId="{E7763C50-B874-F444-8CC3-770534637264}" type="presParOf" srcId="{6B634750-6032-9847-854F-5AC40E8A04A9}" destId="{C06F5606-BD4F-6941-AC76-7A802454EA92}" srcOrd="2" destOrd="0" presId="urn:microsoft.com/office/officeart/2008/layout/LinedList"/>
    <dgm:cxn modelId="{ADB6C724-D652-1F4F-88E3-4137A5B25B0D}" type="presParOf" srcId="{32F4C64D-7A1F-FC46-9CC3-9726759B2931}" destId="{8A38BB83-9940-4648-978B-0A2116B7C97C}" srcOrd="2" destOrd="0" presId="urn:microsoft.com/office/officeart/2008/layout/LinedList"/>
    <dgm:cxn modelId="{53451B49-E48E-244C-A0FE-8B327E33129E}" type="presParOf" srcId="{32F4C64D-7A1F-FC46-9CC3-9726759B2931}" destId="{3B04D387-A257-014C-A434-E9DB3C0FD270}" srcOrd="3" destOrd="0" presId="urn:microsoft.com/office/officeart/2008/layout/LinedList"/>
    <dgm:cxn modelId="{CE3D1FF5-6FB9-3E48-903A-A010E8A5003C}" type="presParOf" srcId="{32F4C64D-7A1F-FC46-9CC3-9726759B2931}" destId="{E3C254A4-CFB1-DC49-ABB6-B66FDA1C5C54}" srcOrd="4" destOrd="0" presId="urn:microsoft.com/office/officeart/2008/layout/LinedList"/>
    <dgm:cxn modelId="{D9F96367-6C96-274B-AFD0-701702E5EF1E}" type="presParOf" srcId="{E3C254A4-CFB1-DC49-ABB6-B66FDA1C5C54}" destId="{8FE8FC29-3F54-3A4E-A511-402B60E0B007}" srcOrd="0" destOrd="0" presId="urn:microsoft.com/office/officeart/2008/layout/LinedList"/>
    <dgm:cxn modelId="{27CC4C09-3B62-8041-B73D-37A819D3FC93}" type="presParOf" srcId="{E3C254A4-CFB1-DC49-ABB6-B66FDA1C5C54}" destId="{81713426-6E7E-0548-A00B-C8890097497D}" srcOrd="1" destOrd="0" presId="urn:microsoft.com/office/officeart/2008/layout/LinedList"/>
    <dgm:cxn modelId="{715475D0-714C-174D-9AD0-15665E776C3A}" type="presParOf" srcId="{E3C254A4-CFB1-DC49-ABB6-B66FDA1C5C54}" destId="{A04D2D9F-6BA4-8D48-89D1-ED9C575AC7CA}" srcOrd="2" destOrd="0" presId="urn:microsoft.com/office/officeart/2008/layout/LinedList"/>
    <dgm:cxn modelId="{28DAF896-6537-0142-B62D-75B1CB3B1C77}" type="presParOf" srcId="{32F4C64D-7A1F-FC46-9CC3-9726759B2931}" destId="{5C582218-FF47-594C-901A-FFC011FB19C4}" srcOrd="5" destOrd="0" presId="urn:microsoft.com/office/officeart/2008/layout/LinedList"/>
    <dgm:cxn modelId="{B03E1002-3F53-DC49-96AF-17AE0C3859FC}" type="presParOf" srcId="{32F4C64D-7A1F-FC46-9CC3-9726759B2931}" destId="{1548BDBF-7394-634A-A566-53B1F78216D0}" srcOrd="6" destOrd="0" presId="urn:microsoft.com/office/officeart/2008/layout/LinedList"/>
    <dgm:cxn modelId="{6BF36EE2-22FA-3B46-94DF-1277FC823995}" type="presParOf" srcId="{32F4C64D-7A1F-FC46-9CC3-9726759B2931}" destId="{236CF258-A6B2-E147-A38F-28885B007DAF}" srcOrd="7" destOrd="0" presId="urn:microsoft.com/office/officeart/2008/layout/LinedList"/>
    <dgm:cxn modelId="{9EB1633D-E4FC-744C-9225-11480781D1CB}" type="presParOf" srcId="{236CF258-A6B2-E147-A38F-28885B007DAF}" destId="{5E4F1D59-F698-2A48-B5C1-4842AA7FAD77}" srcOrd="0" destOrd="0" presId="urn:microsoft.com/office/officeart/2008/layout/LinedList"/>
    <dgm:cxn modelId="{5368B848-ED06-C140-BB7C-352C956BA0B1}" type="presParOf" srcId="{236CF258-A6B2-E147-A38F-28885B007DAF}" destId="{BB9EE29D-5DD0-7A44-8ACC-C301FA999B9D}" srcOrd="1" destOrd="0" presId="urn:microsoft.com/office/officeart/2008/layout/LinedList"/>
    <dgm:cxn modelId="{22CB0BCB-156C-404E-877E-611E4BD1BD07}" type="presParOf" srcId="{236CF258-A6B2-E147-A38F-28885B007DAF}" destId="{3771B190-DFBB-F94E-951E-0E69A4AE2C7B}" srcOrd="2" destOrd="0" presId="urn:microsoft.com/office/officeart/2008/layout/LinedList"/>
    <dgm:cxn modelId="{2E9D8B82-AC2D-9349-A060-3677B6BD3E4D}" type="presParOf" srcId="{32F4C64D-7A1F-FC46-9CC3-9726759B2931}" destId="{FC53D7DD-81BB-2942-8667-D9A0E0790FC4}" srcOrd="8" destOrd="0" presId="urn:microsoft.com/office/officeart/2008/layout/LinedList"/>
    <dgm:cxn modelId="{29227DB0-DC46-C64F-9A89-229A1F7CC948}" type="presParOf" srcId="{32F4C64D-7A1F-FC46-9CC3-9726759B2931}" destId="{76630DE9-A519-964F-9202-88A538DCBC39}" srcOrd="9" destOrd="0" presId="urn:microsoft.com/office/officeart/2008/layout/LinedList"/>
    <dgm:cxn modelId="{D2E7468C-F257-8149-B5D3-B007AA7202C7}" type="presParOf" srcId="{32F4C64D-7A1F-FC46-9CC3-9726759B2931}" destId="{788ECFCD-6199-104A-8B2A-AF6B2D5D4112}" srcOrd="10" destOrd="0" presId="urn:microsoft.com/office/officeart/2008/layout/LinedList"/>
    <dgm:cxn modelId="{06E50499-2C65-9046-8969-D593FD9C0D34}" type="presParOf" srcId="{788ECFCD-6199-104A-8B2A-AF6B2D5D4112}" destId="{EBF8C04D-9FAF-FE42-8D9A-4360671F4F60}" srcOrd="0" destOrd="0" presId="urn:microsoft.com/office/officeart/2008/layout/LinedList"/>
    <dgm:cxn modelId="{BFAAA8ED-C7C3-2A41-B7C2-466D15124976}" type="presParOf" srcId="{788ECFCD-6199-104A-8B2A-AF6B2D5D4112}" destId="{D2339A85-B97E-AA4B-8ACD-DD1E69032629}" srcOrd="1" destOrd="0" presId="urn:microsoft.com/office/officeart/2008/layout/LinedList"/>
    <dgm:cxn modelId="{7689809D-C4FC-9F48-80AF-8572BD0836EF}" type="presParOf" srcId="{788ECFCD-6199-104A-8B2A-AF6B2D5D4112}" destId="{11DEB221-2302-714D-9F19-27B6960A5CA2}" srcOrd="2" destOrd="0" presId="urn:microsoft.com/office/officeart/2008/layout/LinedList"/>
    <dgm:cxn modelId="{71DEDED0-A08F-2C4F-8A98-A2C033F9AB82}" type="presParOf" srcId="{32F4C64D-7A1F-FC46-9CC3-9726759B2931}" destId="{292AB9B2-158B-964E-9568-FBC162672BDB}" srcOrd="11" destOrd="0" presId="urn:microsoft.com/office/officeart/2008/layout/LinedList"/>
    <dgm:cxn modelId="{66AD04C7-8996-994F-8E86-995EC161B2E2}" type="presParOf" srcId="{32F4C64D-7A1F-FC46-9CC3-9726759B2931}" destId="{48D91C7D-9440-634A-BB2B-72CBEA6DC3E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4B202-4D4C-ED45-A83F-547724E9550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24C81115-1DFF-8845-A221-FCC95E736ADD}">
      <dgm:prSet phldrT="[Text]" custT="1"/>
      <dgm:spPr>
        <a:solidFill>
          <a:schemeClr val="accent1">
            <a:hueOff val="0"/>
            <a:satOff val="0"/>
            <a:lumOff val="0"/>
            <a:alpha val="89035"/>
          </a:schemeClr>
        </a:solidFill>
      </dgm:spPr>
      <dgm:t>
        <a:bodyPr lIns="182880" rIns="640080" anchor="ctr" anchorCtr="0"/>
        <a:lstStyle/>
        <a:p>
          <a:pPr algn="l"/>
          <a:r>
            <a:rPr lang="en-US" sz="3200" b="1" dirty="0">
              <a:latin typeface="+mj-lt"/>
              <a:cs typeface="Times New Roman" panose="02020603050405020304" pitchFamily="18" charset="0"/>
            </a:rPr>
            <a:t>HIV</a:t>
          </a:r>
        </a:p>
        <a:p>
          <a:pPr algn="l"/>
          <a:r>
            <a:rPr lang="en-US" sz="3200" b="1" dirty="0">
              <a:latin typeface="+mj-lt"/>
              <a:cs typeface="Times New Roman" panose="02020603050405020304" pitchFamily="18" charset="0"/>
            </a:rPr>
            <a:t>infection</a:t>
          </a:r>
        </a:p>
        <a:p>
          <a:pPr algn="l"/>
          <a:r>
            <a:rPr lang="en-US" sz="3200" b="1" dirty="0">
              <a:latin typeface="+mj-lt"/>
              <a:cs typeface="Times New Roman" panose="02020603050405020304" pitchFamily="18" charset="0"/>
            </a:rPr>
            <a:t>42.3%</a:t>
          </a:r>
        </a:p>
        <a:p>
          <a:pPr algn="l"/>
          <a:r>
            <a:rPr lang="en-US" sz="3200" b="1" dirty="0">
              <a:latin typeface="+mj-lt"/>
              <a:cs typeface="Times New Roman" panose="02020603050405020304" pitchFamily="18" charset="0"/>
            </a:rPr>
            <a:t>n = 85 </a:t>
          </a:r>
        </a:p>
      </dgm:t>
    </dgm:pt>
    <dgm:pt modelId="{49A4E786-8A1C-B140-9631-E632D4613C1A}" type="parTrans" cxnId="{8B69636D-D5C8-C74F-AAF4-3500B45937B6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339C57D9-1BF0-314A-9C2D-C3E6A148C711}" type="sibTrans" cxnId="{8B69636D-D5C8-C74F-AAF4-3500B45937B6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8CB3B8D8-4091-DD4B-AEF6-80B47EF0998D}">
      <dgm:prSet phldrT="[Text]" custT="1"/>
      <dgm:spPr>
        <a:solidFill>
          <a:srgbClr val="FC6276">
            <a:alpha val="67000"/>
          </a:srgbClr>
        </a:solidFill>
      </dgm:spPr>
      <dgm:t>
        <a:bodyPr lIns="731520"/>
        <a:lstStyle/>
        <a:p>
          <a:pPr algn="r"/>
          <a:r>
            <a:rPr lang="en-US" sz="3200" b="1" dirty="0">
              <a:latin typeface="+mj-lt"/>
              <a:cs typeface="Times New Roman" panose="02020603050405020304" pitchFamily="18" charset="0"/>
            </a:rPr>
            <a:t>HCV </a:t>
          </a:r>
        </a:p>
        <a:p>
          <a:pPr algn="r"/>
          <a:r>
            <a:rPr lang="en-US" sz="3200" b="1" dirty="0">
              <a:latin typeface="+mj-lt"/>
              <a:cs typeface="Times New Roman" panose="02020603050405020304" pitchFamily="18" charset="0"/>
            </a:rPr>
            <a:t>infection</a:t>
          </a:r>
        </a:p>
        <a:p>
          <a:pPr algn="r"/>
          <a:r>
            <a:rPr lang="en-US" sz="3200" b="1" dirty="0">
              <a:latin typeface="+mj-lt"/>
              <a:cs typeface="Times New Roman" panose="02020603050405020304" pitchFamily="18" charset="0"/>
            </a:rPr>
            <a:t>28.9%</a:t>
          </a:r>
        </a:p>
        <a:p>
          <a:pPr algn="r"/>
          <a:r>
            <a:rPr lang="en-US" sz="3200" b="1" dirty="0">
              <a:latin typeface="+mj-lt"/>
              <a:cs typeface="Times New Roman" panose="02020603050405020304" pitchFamily="18" charset="0"/>
            </a:rPr>
            <a:t>n = 58</a:t>
          </a:r>
        </a:p>
      </dgm:t>
    </dgm:pt>
    <dgm:pt modelId="{4F8924F0-2140-5746-A26D-C11C39B028DC}" type="sibTrans" cxnId="{333F5647-E51D-2041-898C-8DB0772AA3F3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A4B0AF20-EBB3-7F42-9D09-54D3229B2BDF}" type="parTrans" cxnId="{333F5647-E51D-2041-898C-8DB0772AA3F3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D0C581F0-C97B-B34F-828A-6E6F01842D58}" type="pres">
      <dgm:prSet presAssocID="{14A4B202-4D4C-ED45-A83F-547724E9550B}" presName="compositeShape" presStyleCnt="0">
        <dgm:presLayoutVars>
          <dgm:chMax val="7"/>
          <dgm:dir/>
          <dgm:resizeHandles val="exact"/>
        </dgm:presLayoutVars>
      </dgm:prSet>
      <dgm:spPr/>
    </dgm:pt>
    <dgm:pt modelId="{61603377-9E67-6145-969E-E4609D3C74D2}" type="pres">
      <dgm:prSet presAssocID="{24C81115-1DFF-8845-A221-FCC95E736ADD}" presName="circ1" presStyleLbl="vennNode1" presStyleIdx="0" presStyleCnt="2" custScaleX="135105" custLinFactNeighborX="-6339" custLinFactNeighborY="225"/>
      <dgm:spPr/>
    </dgm:pt>
    <dgm:pt modelId="{2D6F63FE-77E5-9B44-9930-5E88C12866CB}" type="pres">
      <dgm:prSet presAssocID="{24C81115-1DFF-8845-A221-FCC95E736A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F9E02A-2FA9-5444-8C4F-F348DDE6FF9E}" type="pres">
      <dgm:prSet presAssocID="{8CB3B8D8-4091-DD4B-AEF6-80B47EF0998D}" presName="circ2" presStyleLbl="vennNode1" presStyleIdx="1" presStyleCnt="2" custScaleX="121582" custLinFactNeighborX="-17236" custLinFactNeighborY="148"/>
      <dgm:spPr/>
    </dgm:pt>
    <dgm:pt modelId="{A829D006-6F6F-6342-9330-E8085611C141}" type="pres">
      <dgm:prSet presAssocID="{8CB3B8D8-4091-DD4B-AEF6-80B47EF099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29A960D-4443-BE4A-9988-1EFC61FA87D9}" type="presOf" srcId="{24C81115-1DFF-8845-A221-FCC95E736ADD}" destId="{61603377-9E67-6145-969E-E4609D3C74D2}" srcOrd="0" destOrd="0" presId="urn:microsoft.com/office/officeart/2005/8/layout/venn1"/>
    <dgm:cxn modelId="{333F5647-E51D-2041-898C-8DB0772AA3F3}" srcId="{14A4B202-4D4C-ED45-A83F-547724E9550B}" destId="{8CB3B8D8-4091-DD4B-AEF6-80B47EF0998D}" srcOrd="1" destOrd="0" parTransId="{A4B0AF20-EBB3-7F42-9D09-54D3229B2BDF}" sibTransId="{4F8924F0-2140-5746-A26D-C11C39B028DC}"/>
    <dgm:cxn modelId="{5FF5334F-0282-4547-BFA2-05DA535EFC61}" type="presOf" srcId="{8CB3B8D8-4091-DD4B-AEF6-80B47EF0998D}" destId="{2FF9E02A-2FA9-5444-8C4F-F348DDE6FF9E}" srcOrd="0" destOrd="0" presId="urn:microsoft.com/office/officeart/2005/8/layout/venn1"/>
    <dgm:cxn modelId="{FE15F050-E845-2B47-A1AB-473B88922E03}" type="presOf" srcId="{8CB3B8D8-4091-DD4B-AEF6-80B47EF0998D}" destId="{A829D006-6F6F-6342-9330-E8085611C141}" srcOrd="1" destOrd="0" presId="urn:microsoft.com/office/officeart/2005/8/layout/venn1"/>
    <dgm:cxn modelId="{A7F0DB5C-E568-2F4C-8ABB-95F966D00525}" type="presOf" srcId="{24C81115-1DFF-8845-A221-FCC95E736ADD}" destId="{2D6F63FE-77E5-9B44-9930-5E88C12866CB}" srcOrd="1" destOrd="0" presId="urn:microsoft.com/office/officeart/2005/8/layout/venn1"/>
    <dgm:cxn modelId="{8B69636D-D5C8-C74F-AAF4-3500B45937B6}" srcId="{14A4B202-4D4C-ED45-A83F-547724E9550B}" destId="{24C81115-1DFF-8845-A221-FCC95E736ADD}" srcOrd="0" destOrd="0" parTransId="{49A4E786-8A1C-B140-9631-E632D4613C1A}" sibTransId="{339C57D9-1BF0-314A-9C2D-C3E6A148C711}"/>
    <dgm:cxn modelId="{483809B7-7807-FB40-8FDA-038C3033C5D9}" type="presOf" srcId="{14A4B202-4D4C-ED45-A83F-547724E9550B}" destId="{D0C581F0-C97B-B34F-828A-6E6F01842D58}" srcOrd="0" destOrd="0" presId="urn:microsoft.com/office/officeart/2005/8/layout/venn1"/>
    <dgm:cxn modelId="{8B1E0664-79B7-AE4C-996F-534D0653BC0E}" type="presParOf" srcId="{D0C581F0-C97B-B34F-828A-6E6F01842D58}" destId="{61603377-9E67-6145-969E-E4609D3C74D2}" srcOrd="0" destOrd="0" presId="urn:microsoft.com/office/officeart/2005/8/layout/venn1"/>
    <dgm:cxn modelId="{5925BB7F-487E-394B-855D-A9DD671587AC}" type="presParOf" srcId="{D0C581F0-C97B-B34F-828A-6E6F01842D58}" destId="{2D6F63FE-77E5-9B44-9930-5E88C12866CB}" srcOrd="1" destOrd="0" presId="urn:microsoft.com/office/officeart/2005/8/layout/venn1"/>
    <dgm:cxn modelId="{06AEE0B1-DAE2-B142-87C0-773024A14D54}" type="presParOf" srcId="{D0C581F0-C97B-B34F-828A-6E6F01842D58}" destId="{2FF9E02A-2FA9-5444-8C4F-F348DDE6FF9E}" srcOrd="2" destOrd="0" presId="urn:microsoft.com/office/officeart/2005/8/layout/venn1"/>
    <dgm:cxn modelId="{26B0E496-8F2B-7F45-9BD9-9A8BB2513E88}" type="presParOf" srcId="{D0C581F0-C97B-B34F-828A-6E6F01842D58}" destId="{A829D006-6F6F-6342-9330-E8085611C14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87BAF3-E31D-4797-B367-BEC351F36A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39B5F-AC24-4DCA-BD10-369227E990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History of injection drug use was the only correlate significantly associated with HIV, HCV, and co-infection</a:t>
          </a:r>
        </a:p>
      </dgm:t>
    </dgm:pt>
    <dgm:pt modelId="{8A397F35-DC0D-4256-AB9F-711716D14D24}" type="parTrans" cxnId="{0358BD56-5240-46EE-BE04-836932832A4F}">
      <dgm:prSet/>
      <dgm:spPr/>
      <dgm:t>
        <a:bodyPr/>
        <a:lstStyle/>
        <a:p>
          <a:endParaRPr lang="en-US"/>
        </a:p>
      </dgm:t>
    </dgm:pt>
    <dgm:pt modelId="{51CE71B9-9E4F-4188-9E85-BCA4EEA556BD}" type="sibTrans" cxnId="{0358BD56-5240-46EE-BE04-836932832A4F}">
      <dgm:prSet/>
      <dgm:spPr/>
      <dgm:t>
        <a:bodyPr/>
        <a:lstStyle/>
        <a:p>
          <a:endParaRPr lang="en-US"/>
        </a:p>
      </dgm:t>
    </dgm:pt>
    <dgm:pt modelId="{40C1136A-3211-4A4E-8424-7FE17EBB8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Structural factors affect HIV and HCV differently (e.g., Black/African-American women are disproportionately affected by HIV, whereas incarceration and older age increased the risk of HCV)</a:t>
          </a:r>
        </a:p>
      </dgm:t>
    </dgm:pt>
    <dgm:pt modelId="{B0F151D6-0EF8-42BC-B466-2AFAAA95FA52}" type="parTrans" cxnId="{E8C01514-2192-419F-B72C-85414EE7BE89}">
      <dgm:prSet/>
      <dgm:spPr/>
      <dgm:t>
        <a:bodyPr/>
        <a:lstStyle/>
        <a:p>
          <a:endParaRPr lang="en-US"/>
        </a:p>
      </dgm:t>
    </dgm:pt>
    <dgm:pt modelId="{C80E5905-7549-467D-A955-5595DA8D1C50}" type="sibTrans" cxnId="{E8C01514-2192-419F-B72C-85414EE7BE89}">
      <dgm:prSet/>
      <dgm:spPr/>
      <dgm:t>
        <a:bodyPr/>
        <a:lstStyle/>
        <a:p>
          <a:endParaRPr lang="en-US"/>
        </a:p>
      </dgm:t>
    </dgm:pt>
    <dgm:pt modelId="{27F6DE57-1099-4326-8DAB-BE0954C5BB2E}" type="pres">
      <dgm:prSet presAssocID="{E987BAF3-E31D-4797-B367-BEC351F36A16}" presName="root" presStyleCnt="0">
        <dgm:presLayoutVars>
          <dgm:dir/>
          <dgm:resizeHandles val="exact"/>
        </dgm:presLayoutVars>
      </dgm:prSet>
      <dgm:spPr/>
    </dgm:pt>
    <dgm:pt modelId="{492CE487-37FD-4F4A-B0F4-A21ADFFCE329}" type="pres">
      <dgm:prSet presAssocID="{1C539B5F-AC24-4DCA-BD10-369227E99000}" presName="compNode" presStyleCnt="0"/>
      <dgm:spPr/>
    </dgm:pt>
    <dgm:pt modelId="{F9A7B16E-648C-41AF-8413-EB17F663A1CC}" type="pres">
      <dgm:prSet presAssocID="{1C539B5F-AC24-4DCA-BD10-369227E99000}" presName="bgRect" presStyleLbl="bgShp" presStyleIdx="0" presStyleCnt="2"/>
      <dgm:spPr/>
    </dgm:pt>
    <dgm:pt modelId="{DD098261-CF36-444D-9F93-BE0D733DDC1F}" type="pres">
      <dgm:prSet presAssocID="{1C539B5F-AC24-4DCA-BD10-369227E9900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AC5AB2CC-4D73-422D-AC7A-38B47FF1405C}" type="pres">
      <dgm:prSet presAssocID="{1C539B5F-AC24-4DCA-BD10-369227E99000}" presName="spaceRect" presStyleCnt="0"/>
      <dgm:spPr/>
    </dgm:pt>
    <dgm:pt modelId="{539E6902-F095-4E29-8A9C-19013B24B6F2}" type="pres">
      <dgm:prSet presAssocID="{1C539B5F-AC24-4DCA-BD10-369227E99000}" presName="parTx" presStyleLbl="revTx" presStyleIdx="0" presStyleCnt="2">
        <dgm:presLayoutVars>
          <dgm:chMax val="0"/>
          <dgm:chPref val="0"/>
        </dgm:presLayoutVars>
      </dgm:prSet>
      <dgm:spPr/>
    </dgm:pt>
    <dgm:pt modelId="{1B97AD3B-B62C-4355-B15B-6E0F8905F768}" type="pres">
      <dgm:prSet presAssocID="{51CE71B9-9E4F-4188-9E85-BCA4EEA556BD}" presName="sibTrans" presStyleCnt="0"/>
      <dgm:spPr/>
    </dgm:pt>
    <dgm:pt modelId="{883635CA-F9CB-44E4-965A-5CC6F2B8152C}" type="pres">
      <dgm:prSet presAssocID="{40C1136A-3211-4A4E-8424-7FE17EBB84D9}" presName="compNode" presStyleCnt="0"/>
      <dgm:spPr/>
    </dgm:pt>
    <dgm:pt modelId="{5823A291-C009-49F4-9974-C971B3785BFD}" type="pres">
      <dgm:prSet presAssocID="{40C1136A-3211-4A4E-8424-7FE17EBB84D9}" presName="bgRect" presStyleLbl="bgShp" presStyleIdx="1" presStyleCnt="2"/>
      <dgm:spPr/>
    </dgm:pt>
    <dgm:pt modelId="{84744A51-4C75-494E-852E-FA9C7E80A03B}" type="pres">
      <dgm:prSet presAssocID="{40C1136A-3211-4A4E-8424-7FE17EBB84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9B471E98-8367-4AE6-8DD1-1AD57BBB218D}" type="pres">
      <dgm:prSet presAssocID="{40C1136A-3211-4A4E-8424-7FE17EBB84D9}" presName="spaceRect" presStyleCnt="0"/>
      <dgm:spPr/>
    </dgm:pt>
    <dgm:pt modelId="{914A9E38-650B-4650-86A6-D4EBEE19CB3D}" type="pres">
      <dgm:prSet presAssocID="{40C1136A-3211-4A4E-8424-7FE17EBB84D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8C01514-2192-419F-B72C-85414EE7BE89}" srcId="{E987BAF3-E31D-4797-B367-BEC351F36A16}" destId="{40C1136A-3211-4A4E-8424-7FE17EBB84D9}" srcOrd="1" destOrd="0" parTransId="{B0F151D6-0EF8-42BC-B466-2AFAAA95FA52}" sibTransId="{C80E5905-7549-467D-A955-5595DA8D1C50}"/>
    <dgm:cxn modelId="{0358BD56-5240-46EE-BE04-836932832A4F}" srcId="{E987BAF3-E31D-4797-B367-BEC351F36A16}" destId="{1C539B5F-AC24-4DCA-BD10-369227E99000}" srcOrd="0" destOrd="0" parTransId="{8A397F35-DC0D-4256-AB9F-711716D14D24}" sibTransId="{51CE71B9-9E4F-4188-9E85-BCA4EEA556BD}"/>
    <dgm:cxn modelId="{09C4CA66-E177-42B1-9F9A-1550FFED76B5}" type="presOf" srcId="{40C1136A-3211-4A4E-8424-7FE17EBB84D9}" destId="{914A9E38-650B-4650-86A6-D4EBEE19CB3D}" srcOrd="0" destOrd="0" presId="urn:microsoft.com/office/officeart/2018/2/layout/IconVerticalSolidList"/>
    <dgm:cxn modelId="{0F3FDABF-9270-40F2-8B24-12C26FA0EE58}" type="presOf" srcId="{E987BAF3-E31D-4797-B367-BEC351F36A16}" destId="{27F6DE57-1099-4326-8DAB-BE0954C5BB2E}" srcOrd="0" destOrd="0" presId="urn:microsoft.com/office/officeart/2018/2/layout/IconVerticalSolidList"/>
    <dgm:cxn modelId="{BAF1C1DD-9FCB-4CE9-90BF-3F472B503BBA}" type="presOf" srcId="{1C539B5F-AC24-4DCA-BD10-369227E99000}" destId="{539E6902-F095-4E29-8A9C-19013B24B6F2}" srcOrd="0" destOrd="0" presId="urn:microsoft.com/office/officeart/2018/2/layout/IconVerticalSolidList"/>
    <dgm:cxn modelId="{41E7D249-C596-4CAE-B083-31A87723A4A2}" type="presParOf" srcId="{27F6DE57-1099-4326-8DAB-BE0954C5BB2E}" destId="{492CE487-37FD-4F4A-B0F4-A21ADFFCE329}" srcOrd="0" destOrd="0" presId="urn:microsoft.com/office/officeart/2018/2/layout/IconVerticalSolidList"/>
    <dgm:cxn modelId="{C4BC438D-BD1E-461E-9121-A05DCBBC1FCF}" type="presParOf" srcId="{492CE487-37FD-4F4A-B0F4-A21ADFFCE329}" destId="{F9A7B16E-648C-41AF-8413-EB17F663A1CC}" srcOrd="0" destOrd="0" presId="urn:microsoft.com/office/officeart/2018/2/layout/IconVerticalSolidList"/>
    <dgm:cxn modelId="{61E1AF12-6D80-46E5-B425-2725DD50DAE8}" type="presParOf" srcId="{492CE487-37FD-4F4A-B0F4-A21ADFFCE329}" destId="{DD098261-CF36-444D-9F93-BE0D733DDC1F}" srcOrd="1" destOrd="0" presId="urn:microsoft.com/office/officeart/2018/2/layout/IconVerticalSolidList"/>
    <dgm:cxn modelId="{F71D0C29-BCD4-4507-81B0-C7168BCE782D}" type="presParOf" srcId="{492CE487-37FD-4F4A-B0F4-A21ADFFCE329}" destId="{AC5AB2CC-4D73-422D-AC7A-38B47FF1405C}" srcOrd="2" destOrd="0" presId="urn:microsoft.com/office/officeart/2018/2/layout/IconVerticalSolidList"/>
    <dgm:cxn modelId="{71AE95CA-D4AD-42E2-9D5A-D390E87CD4C6}" type="presParOf" srcId="{492CE487-37FD-4F4A-B0F4-A21ADFFCE329}" destId="{539E6902-F095-4E29-8A9C-19013B24B6F2}" srcOrd="3" destOrd="0" presId="urn:microsoft.com/office/officeart/2018/2/layout/IconVerticalSolidList"/>
    <dgm:cxn modelId="{8CB41FF8-84DE-4C5A-98D6-38422503D6C4}" type="presParOf" srcId="{27F6DE57-1099-4326-8DAB-BE0954C5BB2E}" destId="{1B97AD3B-B62C-4355-B15B-6E0F8905F768}" srcOrd="1" destOrd="0" presId="urn:microsoft.com/office/officeart/2018/2/layout/IconVerticalSolidList"/>
    <dgm:cxn modelId="{25009019-F63A-499E-A1DF-B1C900E0E317}" type="presParOf" srcId="{27F6DE57-1099-4326-8DAB-BE0954C5BB2E}" destId="{883635CA-F9CB-44E4-965A-5CC6F2B8152C}" srcOrd="2" destOrd="0" presId="urn:microsoft.com/office/officeart/2018/2/layout/IconVerticalSolidList"/>
    <dgm:cxn modelId="{0709905D-AD20-46FA-8597-627CC2F4D486}" type="presParOf" srcId="{883635CA-F9CB-44E4-965A-5CC6F2B8152C}" destId="{5823A291-C009-49F4-9974-C971B3785BFD}" srcOrd="0" destOrd="0" presId="urn:microsoft.com/office/officeart/2018/2/layout/IconVerticalSolidList"/>
    <dgm:cxn modelId="{65BC7A52-C845-4DCB-A6C0-55448D1E82F1}" type="presParOf" srcId="{883635CA-F9CB-44E4-965A-5CC6F2B8152C}" destId="{84744A51-4C75-494E-852E-FA9C7E80A03B}" srcOrd="1" destOrd="0" presId="urn:microsoft.com/office/officeart/2018/2/layout/IconVerticalSolidList"/>
    <dgm:cxn modelId="{CB0CE6A2-DE43-4068-855E-5FDECD5082C9}" type="presParOf" srcId="{883635CA-F9CB-44E4-965A-5CC6F2B8152C}" destId="{9B471E98-8367-4AE6-8DD1-1AD57BBB218D}" srcOrd="2" destOrd="0" presId="urn:microsoft.com/office/officeart/2018/2/layout/IconVerticalSolidList"/>
    <dgm:cxn modelId="{94364DB6-3655-47DA-AF9E-6CF3C9E7BCEA}" type="presParOf" srcId="{883635CA-F9CB-44E4-965A-5CC6F2B8152C}" destId="{914A9E38-650B-4650-86A6-D4EBEE19CB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4F8FE-998B-7E4E-87F1-4681EC4F23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C7FC5-3618-724C-981B-4300583D8997}">
      <dgm:prSet/>
      <dgm:spPr/>
      <dgm:t>
        <a:bodyPr/>
        <a:lstStyle/>
        <a:p>
          <a:r>
            <a:rPr lang="en-US" dirty="0"/>
            <a:t>HIV prevalence remains extremely high</a:t>
          </a:r>
        </a:p>
      </dgm:t>
    </dgm:pt>
    <dgm:pt modelId="{3476398D-4958-BC48-8924-8188DC42BEAA}" type="parTrans" cxnId="{A066418E-566E-6A43-A40D-A197DB25F788}">
      <dgm:prSet/>
      <dgm:spPr/>
      <dgm:t>
        <a:bodyPr/>
        <a:lstStyle/>
        <a:p>
          <a:endParaRPr lang="en-US"/>
        </a:p>
      </dgm:t>
    </dgm:pt>
    <dgm:pt modelId="{2AAB2C27-C2F0-134C-97F6-2F2FD3C31516}" type="sibTrans" cxnId="{A066418E-566E-6A43-A40D-A197DB25F788}">
      <dgm:prSet/>
      <dgm:spPr/>
      <dgm:t>
        <a:bodyPr/>
        <a:lstStyle/>
        <a:p>
          <a:endParaRPr lang="en-US"/>
        </a:p>
      </dgm:t>
    </dgm:pt>
    <dgm:pt modelId="{712E70C0-EBB0-9644-A5B9-2F2C63903040}">
      <dgm:prSet/>
      <dgm:spPr/>
      <dgm:t>
        <a:bodyPr/>
        <a:lstStyle/>
        <a:p>
          <a:r>
            <a:rPr lang="en-US" dirty="0"/>
            <a:t>Need for primary prevention of HIV to be strengthened – uptake of </a:t>
          </a:r>
          <a:r>
            <a:rPr lang="en-US" dirty="0" err="1"/>
            <a:t>PrEP</a:t>
          </a:r>
          <a:endParaRPr lang="en-US" dirty="0"/>
        </a:p>
      </dgm:t>
    </dgm:pt>
    <dgm:pt modelId="{766A8488-9DAB-A94C-9B53-1BA35281666B}" type="parTrans" cxnId="{B34B3B0C-45EA-194D-8F26-9BD471F29668}">
      <dgm:prSet/>
      <dgm:spPr/>
      <dgm:t>
        <a:bodyPr/>
        <a:lstStyle/>
        <a:p>
          <a:endParaRPr lang="en-US"/>
        </a:p>
      </dgm:t>
    </dgm:pt>
    <dgm:pt modelId="{0FAE5FF3-A3E8-5645-AD45-E427E85B485F}" type="sibTrans" cxnId="{B34B3B0C-45EA-194D-8F26-9BD471F29668}">
      <dgm:prSet/>
      <dgm:spPr/>
      <dgm:t>
        <a:bodyPr/>
        <a:lstStyle/>
        <a:p>
          <a:endParaRPr lang="en-US"/>
        </a:p>
      </dgm:t>
    </dgm:pt>
    <dgm:pt modelId="{71041B04-7667-9A4C-B4A1-15C9F0900AC2}">
      <dgm:prSet/>
      <dgm:spPr/>
      <dgm:t>
        <a:bodyPr/>
        <a:lstStyle/>
        <a:p>
          <a:r>
            <a:rPr lang="en-US" dirty="0"/>
            <a:t>Greater interventions are needed to improve HCV care and treatment</a:t>
          </a:r>
        </a:p>
      </dgm:t>
    </dgm:pt>
    <dgm:pt modelId="{F81DBFC5-A65F-7E43-A4A6-B09C241287D7}" type="parTrans" cxnId="{B294021B-6D2F-094F-AE0D-059F23A2A891}">
      <dgm:prSet/>
      <dgm:spPr/>
      <dgm:t>
        <a:bodyPr/>
        <a:lstStyle/>
        <a:p>
          <a:endParaRPr lang="en-US"/>
        </a:p>
      </dgm:t>
    </dgm:pt>
    <dgm:pt modelId="{90C0255C-EE7D-7D49-B04E-C45FB8C909FB}" type="sibTrans" cxnId="{B294021B-6D2F-094F-AE0D-059F23A2A891}">
      <dgm:prSet/>
      <dgm:spPr/>
      <dgm:t>
        <a:bodyPr/>
        <a:lstStyle/>
        <a:p>
          <a:endParaRPr lang="en-US"/>
        </a:p>
      </dgm:t>
    </dgm:pt>
    <dgm:pt modelId="{75CB249F-20F1-B14D-AD6E-AC82408AE49A}">
      <dgm:prSet/>
      <dgm:spPr/>
      <dgm:t>
        <a:bodyPr/>
        <a:lstStyle/>
        <a:p>
          <a:r>
            <a:rPr lang="en-US" dirty="0"/>
            <a:t>Especially to test HCV-positive women and to connect HCV-positive women to DAA treatment</a:t>
          </a:r>
        </a:p>
      </dgm:t>
    </dgm:pt>
    <dgm:pt modelId="{609D4521-3C35-4B41-A6A0-855D67116A16}" type="parTrans" cxnId="{3C99DA06-E32D-8549-B072-9EEA828D5439}">
      <dgm:prSet/>
      <dgm:spPr/>
      <dgm:t>
        <a:bodyPr/>
        <a:lstStyle/>
        <a:p>
          <a:endParaRPr lang="en-US"/>
        </a:p>
      </dgm:t>
    </dgm:pt>
    <dgm:pt modelId="{7339BDF1-E98B-E441-AAD8-854DC0CA624A}" type="sibTrans" cxnId="{3C99DA06-E32D-8549-B072-9EEA828D5439}">
      <dgm:prSet/>
      <dgm:spPr/>
      <dgm:t>
        <a:bodyPr/>
        <a:lstStyle/>
        <a:p>
          <a:endParaRPr lang="en-US"/>
        </a:p>
      </dgm:t>
    </dgm:pt>
    <dgm:pt modelId="{2265E467-9ABD-9E4C-8EB5-44B7152F35C9}">
      <dgm:prSet/>
      <dgm:spPr/>
      <dgm:t>
        <a:bodyPr/>
        <a:lstStyle/>
        <a:p>
          <a:r>
            <a:rPr lang="en-US" dirty="0"/>
            <a:t>More research on the effect of HIV/HCV co-infection for trans women is needed considering HIV &amp; HCV’s many interactions and concurrent risk factors.</a:t>
          </a:r>
        </a:p>
      </dgm:t>
    </dgm:pt>
    <dgm:pt modelId="{DB6E6943-E289-9342-AAF3-E634064567BD}" type="parTrans" cxnId="{E068E85A-DFCB-374A-A95C-428323DB7950}">
      <dgm:prSet/>
      <dgm:spPr/>
      <dgm:t>
        <a:bodyPr/>
        <a:lstStyle/>
        <a:p>
          <a:endParaRPr lang="en-US"/>
        </a:p>
      </dgm:t>
    </dgm:pt>
    <dgm:pt modelId="{8C4F9D83-05BC-694A-A000-5CD1212E7CD5}" type="sibTrans" cxnId="{E068E85A-DFCB-374A-A95C-428323DB7950}">
      <dgm:prSet/>
      <dgm:spPr/>
      <dgm:t>
        <a:bodyPr/>
        <a:lstStyle/>
        <a:p>
          <a:endParaRPr lang="en-US"/>
        </a:p>
      </dgm:t>
    </dgm:pt>
    <dgm:pt modelId="{AC3A843C-9A82-6A40-8A95-C7CA7CF4ECD2}">
      <dgm:prSet/>
      <dgm:spPr/>
      <dgm:t>
        <a:bodyPr/>
        <a:lstStyle/>
        <a:p>
          <a:r>
            <a:rPr lang="en-US" dirty="0"/>
            <a:t>Scale-up of interventions for trans women who inject drugs and their partners who inject drugs may have the greatest effect on reducing these dual epidemics.</a:t>
          </a:r>
        </a:p>
      </dgm:t>
    </dgm:pt>
    <dgm:pt modelId="{B7D7CE6E-5ABB-714D-B366-C25A2EE54BAE}" type="parTrans" cxnId="{AB738E1D-0A62-1444-A269-99B8038BB539}">
      <dgm:prSet/>
      <dgm:spPr/>
      <dgm:t>
        <a:bodyPr/>
        <a:lstStyle/>
        <a:p>
          <a:endParaRPr lang="en-US"/>
        </a:p>
      </dgm:t>
    </dgm:pt>
    <dgm:pt modelId="{318B9471-6DBE-DC4A-B05B-DF3DC20210ED}" type="sibTrans" cxnId="{AB738E1D-0A62-1444-A269-99B8038BB539}">
      <dgm:prSet/>
      <dgm:spPr/>
      <dgm:t>
        <a:bodyPr/>
        <a:lstStyle/>
        <a:p>
          <a:endParaRPr lang="en-US"/>
        </a:p>
      </dgm:t>
    </dgm:pt>
    <dgm:pt modelId="{CBE88C61-85AD-6845-ACA1-72D2085D27B8}" type="pres">
      <dgm:prSet presAssocID="{4014F8FE-998B-7E4E-87F1-4681EC4F234F}" presName="diagram" presStyleCnt="0">
        <dgm:presLayoutVars>
          <dgm:dir/>
          <dgm:resizeHandles val="exact"/>
        </dgm:presLayoutVars>
      </dgm:prSet>
      <dgm:spPr/>
    </dgm:pt>
    <dgm:pt modelId="{7FD8042A-BD6C-414D-9AE0-5A326A53220C}" type="pres">
      <dgm:prSet presAssocID="{47FC7FC5-3618-724C-981B-4300583D8997}" presName="node" presStyleLbl="node1" presStyleIdx="0" presStyleCnt="4">
        <dgm:presLayoutVars>
          <dgm:bulletEnabled val="1"/>
        </dgm:presLayoutVars>
      </dgm:prSet>
      <dgm:spPr/>
    </dgm:pt>
    <dgm:pt modelId="{4A80D68D-FB67-5E40-90AF-B242F0CD043C}" type="pres">
      <dgm:prSet presAssocID="{2AAB2C27-C2F0-134C-97F6-2F2FD3C31516}" presName="sibTrans" presStyleCnt="0"/>
      <dgm:spPr/>
    </dgm:pt>
    <dgm:pt modelId="{52A85DC5-CFC5-F749-97E1-E7BD48DCCCE0}" type="pres">
      <dgm:prSet presAssocID="{71041B04-7667-9A4C-B4A1-15C9F0900AC2}" presName="node" presStyleLbl="node1" presStyleIdx="1" presStyleCnt="4">
        <dgm:presLayoutVars>
          <dgm:bulletEnabled val="1"/>
        </dgm:presLayoutVars>
      </dgm:prSet>
      <dgm:spPr/>
    </dgm:pt>
    <dgm:pt modelId="{9442E396-E0E9-0840-AB99-C14C34888706}" type="pres">
      <dgm:prSet presAssocID="{90C0255C-EE7D-7D49-B04E-C45FB8C909FB}" presName="sibTrans" presStyleCnt="0"/>
      <dgm:spPr/>
    </dgm:pt>
    <dgm:pt modelId="{5FC0F614-138E-8345-81C2-BE586FC56FF6}" type="pres">
      <dgm:prSet presAssocID="{2265E467-9ABD-9E4C-8EB5-44B7152F35C9}" presName="node" presStyleLbl="node1" presStyleIdx="2" presStyleCnt="4">
        <dgm:presLayoutVars>
          <dgm:bulletEnabled val="1"/>
        </dgm:presLayoutVars>
      </dgm:prSet>
      <dgm:spPr/>
    </dgm:pt>
    <dgm:pt modelId="{8E9E79BA-EFE7-C24D-9536-E974E6D080A6}" type="pres">
      <dgm:prSet presAssocID="{8C4F9D83-05BC-694A-A000-5CD1212E7CD5}" presName="sibTrans" presStyleCnt="0"/>
      <dgm:spPr/>
    </dgm:pt>
    <dgm:pt modelId="{AC4B9AE5-28A2-7A42-802B-EEF19E981DD5}" type="pres">
      <dgm:prSet presAssocID="{AC3A843C-9A82-6A40-8A95-C7CA7CF4ECD2}" presName="node" presStyleLbl="node1" presStyleIdx="3" presStyleCnt="4">
        <dgm:presLayoutVars>
          <dgm:bulletEnabled val="1"/>
        </dgm:presLayoutVars>
      </dgm:prSet>
      <dgm:spPr/>
    </dgm:pt>
  </dgm:ptLst>
  <dgm:cxnLst>
    <dgm:cxn modelId="{3D42F101-C296-F941-A363-75DBA7519D85}" type="presOf" srcId="{712E70C0-EBB0-9644-A5B9-2F2C63903040}" destId="{7FD8042A-BD6C-414D-9AE0-5A326A53220C}" srcOrd="0" destOrd="1" presId="urn:microsoft.com/office/officeart/2005/8/layout/default"/>
    <dgm:cxn modelId="{3C99DA06-E32D-8549-B072-9EEA828D5439}" srcId="{71041B04-7667-9A4C-B4A1-15C9F0900AC2}" destId="{75CB249F-20F1-B14D-AD6E-AC82408AE49A}" srcOrd="0" destOrd="0" parTransId="{609D4521-3C35-4B41-A6A0-855D67116A16}" sibTransId="{7339BDF1-E98B-E441-AAD8-854DC0CA624A}"/>
    <dgm:cxn modelId="{B34B3B0C-45EA-194D-8F26-9BD471F29668}" srcId="{47FC7FC5-3618-724C-981B-4300583D8997}" destId="{712E70C0-EBB0-9644-A5B9-2F2C63903040}" srcOrd="0" destOrd="0" parTransId="{766A8488-9DAB-A94C-9B53-1BA35281666B}" sibTransId="{0FAE5FF3-A3E8-5645-AD45-E427E85B485F}"/>
    <dgm:cxn modelId="{53F49B10-9511-164E-B5F4-B15CB06E5FA8}" type="presOf" srcId="{71041B04-7667-9A4C-B4A1-15C9F0900AC2}" destId="{52A85DC5-CFC5-F749-97E1-E7BD48DCCCE0}" srcOrd="0" destOrd="0" presId="urn:microsoft.com/office/officeart/2005/8/layout/default"/>
    <dgm:cxn modelId="{D23D1414-42FE-CF4F-A78B-4011BF174A58}" type="presOf" srcId="{47FC7FC5-3618-724C-981B-4300583D8997}" destId="{7FD8042A-BD6C-414D-9AE0-5A326A53220C}" srcOrd="0" destOrd="0" presId="urn:microsoft.com/office/officeart/2005/8/layout/default"/>
    <dgm:cxn modelId="{B294021B-6D2F-094F-AE0D-059F23A2A891}" srcId="{4014F8FE-998B-7E4E-87F1-4681EC4F234F}" destId="{71041B04-7667-9A4C-B4A1-15C9F0900AC2}" srcOrd="1" destOrd="0" parTransId="{F81DBFC5-A65F-7E43-A4A6-B09C241287D7}" sibTransId="{90C0255C-EE7D-7D49-B04E-C45FB8C909FB}"/>
    <dgm:cxn modelId="{AB738E1D-0A62-1444-A269-99B8038BB539}" srcId="{4014F8FE-998B-7E4E-87F1-4681EC4F234F}" destId="{AC3A843C-9A82-6A40-8A95-C7CA7CF4ECD2}" srcOrd="3" destOrd="0" parTransId="{B7D7CE6E-5ABB-714D-B366-C25A2EE54BAE}" sibTransId="{318B9471-6DBE-DC4A-B05B-DF3DC20210ED}"/>
    <dgm:cxn modelId="{6889B430-CF59-484C-A361-C801980C9A0C}" type="presOf" srcId="{75CB249F-20F1-B14D-AD6E-AC82408AE49A}" destId="{52A85DC5-CFC5-F749-97E1-E7BD48DCCCE0}" srcOrd="0" destOrd="1" presId="urn:microsoft.com/office/officeart/2005/8/layout/default"/>
    <dgm:cxn modelId="{90E8AE41-3A9D-5C46-8703-E4CC37519D72}" type="presOf" srcId="{AC3A843C-9A82-6A40-8A95-C7CA7CF4ECD2}" destId="{AC4B9AE5-28A2-7A42-802B-EEF19E981DD5}" srcOrd="0" destOrd="0" presId="urn:microsoft.com/office/officeart/2005/8/layout/default"/>
    <dgm:cxn modelId="{E068E85A-DFCB-374A-A95C-428323DB7950}" srcId="{4014F8FE-998B-7E4E-87F1-4681EC4F234F}" destId="{2265E467-9ABD-9E4C-8EB5-44B7152F35C9}" srcOrd="2" destOrd="0" parTransId="{DB6E6943-E289-9342-AAF3-E634064567BD}" sibTransId="{8C4F9D83-05BC-694A-A000-5CD1212E7CD5}"/>
    <dgm:cxn modelId="{A066418E-566E-6A43-A40D-A197DB25F788}" srcId="{4014F8FE-998B-7E4E-87F1-4681EC4F234F}" destId="{47FC7FC5-3618-724C-981B-4300583D8997}" srcOrd="0" destOrd="0" parTransId="{3476398D-4958-BC48-8924-8188DC42BEAA}" sibTransId="{2AAB2C27-C2F0-134C-97F6-2F2FD3C31516}"/>
    <dgm:cxn modelId="{26047A96-257E-D042-AD70-7AEEE53E471F}" type="presOf" srcId="{2265E467-9ABD-9E4C-8EB5-44B7152F35C9}" destId="{5FC0F614-138E-8345-81C2-BE586FC56FF6}" srcOrd="0" destOrd="0" presId="urn:microsoft.com/office/officeart/2005/8/layout/default"/>
    <dgm:cxn modelId="{36FE05DB-2462-D94A-B3E5-7AC4369A375F}" type="presOf" srcId="{4014F8FE-998B-7E4E-87F1-4681EC4F234F}" destId="{CBE88C61-85AD-6845-ACA1-72D2085D27B8}" srcOrd="0" destOrd="0" presId="urn:microsoft.com/office/officeart/2005/8/layout/default"/>
    <dgm:cxn modelId="{CDB5DB48-0319-1C42-8CD5-26AAA0D95155}" type="presParOf" srcId="{CBE88C61-85AD-6845-ACA1-72D2085D27B8}" destId="{7FD8042A-BD6C-414D-9AE0-5A326A53220C}" srcOrd="0" destOrd="0" presId="urn:microsoft.com/office/officeart/2005/8/layout/default"/>
    <dgm:cxn modelId="{68A05D64-4396-1B4E-8254-7056565E97DD}" type="presParOf" srcId="{CBE88C61-85AD-6845-ACA1-72D2085D27B8}" destId="{4A80D68D-FB67-5E40-90AF-B242F0CD043C}" srcOrd="1" destOrd="0" presId="urn:microsoft.com/office/officeart/2005/8/layout/default"/>
    <dgm:cxn modelId="{1AF82DC2-DB88-6C42-9A8B-80F26D87A3B3}" type="presParOf" srcId="{CBE88C61-85AD-6845-ACA1-72D2085D27B8}" destId="{52A85DC5-CFC5-F749-97E1-E7BD48DCCCE0}" srcOrd="2" destOrd="0" presId="urn:microsoft.com/office/officeart/2005/8/layout/default"/>
    <dgm:cxn modelId="{E4AC91D7-64DE-444B-B05D-B6AB59D4D6F1}" type="presParOf" srcId="{CBE88C61-85AD-6845-ACA1-72D2085D27B8}" destId="{9442E396-E0E9-0840-AB99-C14C34888706}" srcOrd="3" destOrd="0" presId="urn:microsoft.com/office/officeart/2005/8/layout/default"/>
    <dgm:cxn modelId="{C42F08F0-0396-0047-A01F-7BFBB2085CED}" type="presParOf" srcId="{CBE88C61-85AD-6845-ACA1-72D2085D27B8}" destId="{5FC0F614-138E-8345-81C2-BE586FC56FF6}" srcOrd="4" destOrd="0" presId="urn:microsoft.com/office/officeart/2005/8/layout/default"/>
    <dgm:cxn modelId="{EC1BCF9D-3AE7-344F-ACB4-6DF19BC58A51}" type="presParOf" srcId="{CBE88C61-85AD-6845-ACA1-72D2085D27B8}" destId="{8E9E79BA-EFE7-C24D-9536-E974E6D080A6}" srcOrd="5" destOrd="0" presId="urn:microsoft.com/office/officeart/2005/8/layout/default"/>
    <dgm:cxn modelId="{9E7B611D-F263-454E-9DE9-BDC450C015AC}" type="presParOf" srcId="{CBE88C61-85AD-6845-ACA1-72D2085D27B8}" destId="{AC4B9AE5-28A2-7A42-802B-EEF19E981D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2D870-2516-FD42-85A7-2CE777DFDC43}">
      <dsp:nvSpPr>
        <dsp:cNvPr id="0" name=""/>
        <dsp:cNvSpPr/>
      </dsp:nvSpPr>
      <dsp:spPr>
        <a:xfrm>
          <a:off x="13357" y="0"/>
          <a:ext cx="13664543" cy="1694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Objective: To characterize epidemiological, behavioral, treatment access, and structural interactions between HIV and hepatitis infections among trans women in San Francisco</a:t>
          </a:r>
        </a:p>
      </dsp:txBody>
      <dsp:txXfrm>
        <a:off x="62992" y="49635"/>
        <a:ext cx="13565273" cy="1595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3252-F22C-1C4D-AA16-60EB6BDBCD3E}">
      <dsp:nvSpPr>
        <dsp:cNvPr id="0" name=""/>
        <dsp:cNvSpPr/>
      </dsp:nvSpPr>
      <dsp:spPr>
        <a:xfrm>
          <a:off x="0" y="3731"/>
          <a:ext cx="849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8261B-0459-6743-B431-EA08451F654C}">
      <dsp:nvSpPr>
        <dsp:cNvPr id="0" name=""/>
        <dsp:cNvSpPr/>
      </dsp:nvSpPr>
      <dsp:spPr>
        <a:xfrm>
          <a:off x="0" y="3731"/>
          <a:ext cx="1699260" cy="254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Respondent driven sampling (RDS)</a:t>
          </a:r>
        </a:p>
      </dsp:txBody>
      <dsp:txXfrm>
        <a:off x="0" y="3731"/>
        <a:ext cx="1699260" cy="2544681"/>
      </dsp:txXfrm>
    </dsp:sp>
    <dsp:sp modelId="{35331620-604F-7440-9C85-0A27D6931F06}">
      <dsp:nvSpPr>
        <dsp:cNvPr id="0" name=""/>
        <dsp:cNvSpPr/>
      </dsp:nvSpPr>
      <dsp:spPr>
        <a:xfrm>
          <a:off x="1826704" y="33644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Recruited initial participants (seeds) until N=201</a:t>
          </a:r>
        </a:p>
      </dsp:txBody>
      <dsp:txXfrm>
        <a:off x="1826704" y="33644"/>
        <a:ext cx="6669595" cy="598273"/>
      </dsp:txXfrm>
    </dsp:sp>
    <dsp:sp modelId="{D9946305-1FCE-BA41-B364-3648769AEE2B}">
      <dsp:nvSpPr>
        <dsp:cNvPr id="0" name=""/>
        <dsp:cNvSpPr/>
      </dsp:nvSpPr>
      <dsp:spPr>
        <a:xfrm>
          <a:off x="1699260" y="631918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008C5-D244-E444-B660-334F78FAEDFB}">
      <dsp:nvSpPr>
        <dsp:cNvPr id="0" name=""/>
        <dsp:cNvSpPr/>
      </dsp:nvSpPr>
      <dsp:spPr>
        <a:xfrm>
          <a:off x="1826704" y="661832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Focused on recruiting Black/Latina identifying trans women</a:t>
          </a:r>
        </a:p>
      </dsp:txBody>
      <dsp:txXfrm>
        <a:off x="1826704" y="661832"/>
        <a:ext cx="6669595" cy="598273"/>
      </dsp:txXfrm>
    </dsp:sp>
    <dsp:sp modelId="{E9583F7E-0599-D541-88CF-5CD6D270CB36}">
      <dsp:nvSpPr>
        <dsp:cNvPr id="0" name=""/>
        <dsp:cNvSpPr/>
      </dsp:nvSpPr>
      <dsp:spPr>
        <a:xfrm>
          <a:off x="1699260" y="1260105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5A309-F780-4E42-9C5C-BA2E295440E7}">
      <dsp:nvSpPr>
        <dsp:cNvPr id="0" name=""/>
        <dsp:cNvSpPr/>
      </dsp:nvSpPr>
      <dsp:spPr>
        <a:xfrm>
          <a:off x="1826704" y="1290019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Each seed received 5 coupons to refer peers </a:t>
          </a:r>
        </a:p>
      </dsp:txBody>
      <dsp:txXfrm>
        <a:off x="1826704" y="1290019"/>
        <a:ext cx="6669595" cy="598273"/>
      </dsp:txXfrm>
    </dsp:sp>
    <dsp:sp modelId="{B5A9F1DF-DD5F-4044-ACD8-95BF77A70443}">
      <dsp:nvSpPr>
        <dsp:cNvPr id="0" name=""/>
        <dsp:cNvSpPr/>
      </dsp:nvSpPr>
      <dsp:spPr>
        <a:xfrm>
          <a:off x="1699260" y="1888293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E0985-9FD6-F046-AB74-B9B933FE2594}">
      <dsp:nvSpPr>
        <dsp:cNvPr id="0" name=""/>
        <dsp:cNvSpPr/>
      </dsp:nvSpPr>
      <dsp:spPr>
        <a:xfrm>
          <a:off x="1826704" y="1918206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other participants receive up to 5 coupons to refer peers</a:t>
          </a:r>
        </a:p>
      </dsp:txBody>
      <dsp:txXfrm>
        <a:off x="1826704" y="1918206"/>
        <a:ext cx="6669595" cy="598273"/>
      </dsp:txXfrm>
    </dsp:sp>
    <dsp:sp modelId="{19919DBE-666E-E94C-82A8-3AA4AC6BF1F7}">
      <dsp:nvSpPr>
        <dsp:cNvPr id="0" name=""/>
        <dsp:cNvSpPr/>
      </dsp:nvSpPr>
      <dsp:spPr>
        <a:xfrm>
          <a:off x="1699260" y="2516480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72E6C-B4E1-224F-98CC-53AF08E94427}">
      <dsp:nvSpPr>
        <dsp:cNvPr id="0" name=""/>
        <dsp:cNvSpPr/>
      </dsp:nvSpPr>
      <dsp:spPr>
        <a:xfrm>
          <a:off x="0" y="2548413"/>
          <a:ext cx="849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2D455-23D9-444D-BF1B-AAC2AD4929EE}">
      <dsp:nvSpPr>
        <dsp:cNvPr id="0" name=""/>
        <dsp:cNvSpPr/>
      </dsp:nvSpPr>
      <dsp:spPr>
        <a:xfrm>
          <a:off x="0" y="2548413"/>
          <a:ext cx="1699260" cy="254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Procedure </a:t>
          </a:r>
        </a:p>
      </dsp:txBody>
      <dsp:txXfrm>
        <a:off x="0" y="2548413"/>
        <a:ext cx="1699260" cy="2544681"/>
      </dsp:txXfrm>
    </dsp:sp>
    <dsp:sp modelId="{29CE5AF7-00B8-FD40-9CCB-9B86A46AAAF9}">
      <dsp:nvSpPr>
        <dsp:cNvPr id="0" name=""/>
        <dsp:cNvSpPr/>
      </dsp:nvSpPr>
      <dsp:spPr>
        <a:xfrm>
          <a:off x="1826704" y="2588173"/>
          <a:ext cx="6669595" cy="7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1-hour NHBS survey led by research associate </a:t>
          </a:r>
        </a:p>
      </dsp:txBody>
      <dsp:txXfrm>
        <a:off x="1826704" y="2588173"/>
        <a:ext cx="6669595" cy="795213"/>
      </dsp:txXfrm>
    </dsp:sp>
    <dsp:sp modelId="{9F65368A-5F18-004B-860C-548CF43EFF2C}">
      <dsp:nvSpPr>
        <dsp:cNvPr id="0" name=""/>
        <dsp:cNvSpPr/>
      </dsp:nvSpPr>
      <dsp:spPr>
        <a:xfrm>
          <a:off x="1699260" y="3383386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20363-A606-1A4A-B7F1-3CB2F460B723}">
      <dsp:nvSpPr>
        <dsp:cNvPr id="0" name=""/>
        <dsp:cNvSpPr/>
      </dsp:nvSpPr>
      <dsp:spPr>
        <a:xfrm>
          <a:off x="1826704" y="3423147"/>
          <a:ext cx="6669595" cy="7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HIV rapid tests (</a:t>
          </a:r>
          <a:r>
            <a:rPr lang="en-US" sz="2100" kern="1200" dirty="0" err="1"/>
            <a:t>Insti</a:t>
          </a:r>
          <a:r>
            <a:rPr lang="en-US" sz="2100" kern="1200" dirty="0"/>
            <a:t>), w, confirmatory test if positive</a:t>
          </a:r>
        </a:p>
      </dsp:txBody>
      <dsp:txXfrm>
        <a:off x="1826704" y="3423147"/>
        <a:ext cx="6669595" cy="795213"/>
      </dsp:txXfrm>
    </dsp:sp>
    <dsp:sp modelId="{54126268-9AED-E74F-872C-5A5EABB3EC90}">
      <dsp:nvSpPr>
        <dsp:cNvPr id="0" name=""/>
        <dsp:cNvSpPr/>
      </dsp:nvSpPr>
      <dsp:spPr>
        <a:xfrm>
          <a:off x="1699260" y="4218360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F2193-03D3-7243-8658-9E7BC77249CD}">
      <dsp:nvSpPr>
        <dsp:cNvPr id="0" name=""/>
        <dsp:cNvSpPr/>
      </dsp:nvSpPr>
      <dsp:spPr>
        <a:xfrm>
          <a:off x="1826704" y="4258121"/>
          <a:ext cx="6669595" cy="7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HCV rapid test (</a:t>
          </a:r>
          <a:r>
            <a:rPr lang="en-US" sz="2100" kern="1200" dirty="0" err="1"/>
            <a:t>OraQuick</a:t>
          </a:r>
          <a:r>
            <a:rPr lang="en-US" sz="2100" kern="1200" dirty="0"/>
            <a:t>)</a:t>
          </a:r>
        </a:p>
      </dsp:txBody>
      <dsp:txXfrm>
        <a:off x="1826704" y="4258121"/>
        <a:ext cx="6669595" cy="795213"/>
      </dsp:txXfrm>
    </dsp:sp>
    <dsp:sp modelId="{38EEF957-09B3-D24A-92A5-C85754D4953E}">
      <dsp:nvSpPr>
        <dsp:cNvPr id="0" name=""/>
        <dsp:cNvSpPr/>
      </dsp:nvSpPr>
      <dsp:spPr>
        <a:xfrm>
          <a:off x="1699260" y="5053334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BBBAD-87F9-CE4E-9BBF-00BEDC3BC8DC}">
      <dsp:nvSpPr>
        <dsp:cNvPr id="0" name=""/>
        <dsp:cNvSpPr/>
      </dsp:nvSpPr>
      <dsp:spPr>
        <a:xfrm>
          <a:off x="0" y="5093094"/>
          <a:ext cx="849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C6F1A-29D7-0B44-9F8F-1EBB90EAD66A}">
      <dsp:nvSpPr>
        <dsp:cNvPr id="0" name=""/>
        <dsp:cNvSpPr/>
      </dsp:nvSpPr>
      <dsp:spPr>
        <a:xfrm>
          <a:off x="0" y="5093094"/>
          <a:ext cx="1699260" cy="254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 Participants</a:t>
          </a:r>
        </a:p>
      </dsp:txBody>
      <dsp:txXfrm>
        <a:off x="0" y="5093094"/>
        <a:ext cx="1699260" cy="2544681"/>
      </dsp:txXfrm>
    </dsp:sp>
    <dsp:sp modelId="{F5488CDC-840B-884D-A7CC-7E29B745D4E2}">
      <dsp:nvSpPr>
        <dsp:cNvPr id="0" name=""/>
        <dsp:cNvSpPr/>
      </dsp:nvSpPr>
      <dsp:spPr>
        <a:xfrm>
          <a:off x="1826704" y="5123008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84% were women of color</a:t>
          </a:r>
        </a:p>
      </dsp:txBody>
      <dsp:txXfrm>
        <a:off x="1826704" y="5123008"/>
        <a:ext cx="6669595" cy="598273"/>
      </dsp:txXfrm>
    </dsp:sp>
    <dsp:sp modelId="{8A38BB83-9940-4648-978B-0A2116B7C97C}">
      <dsp:nvSpPr>
        <dsp:cNvPr id="0" name=""/>
        <dsp:cNvSpPr/>
      </dsp:nvSpPr>
      <dsp:spPr>
        <a:xfrm>
          <a:off x="1699260" y="5721282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13426-6E7E-0548-A00B-C8890097497D}">
      <dsp:nvSpPr>
        <dsp:cNvPr id="0" name=""/>
        <dsp:cNvSpPr/>
      </dsp:nvSpPr>
      <dsp:spPr>
        <a:xfrm>
          <a:off x="1826704" y="5751195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60% homeless during the past 12 months</a:t>
          </a:r>
        </a:p>
      </dsp:txBody>
      <dsp:txXfrm>
        <a:off x="1826704" y="5751195"/>
        <a:ext cx="6669595" cy="598273"/>
      </dsp:txXfrm>
    </dsp:sp>
    <dsp:sp modelId="{5C582218-FF47-594C-901A-FFC011FB19C4}">
      <dsp:nvSpPr>
        <dsp:cNvPr id="0" name=""/>
        <dsp:cNvSpPr/>
      </dsp:nvSpPr>
      <dsp:spPr>
        <a:xfrm>
          <a:off x="1699260" y="6349469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EE29D-5DD0-7A44-8ACC-C301FA999B9D}">
      <dsp:nvSpPr>
        <dsp:cNvPr id="0" name=""/>
        <dsp:cNvSpPr/>
      </dsp:nvSpPr>
      <dsp:spPr>
        <a:xfrm>
          <a:off x="1826704" y="6379383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2/3 report lifetime experience of  incarceration</a:t>
          </a:r>
        </a:p>
      </dsp:txBody>
      <dsp:txXfrm>
        <a:off x="1826704" y="6379383"/>
        <a:ext cx="6669595" cy="598273"/>
      </dsp:txXfrm>
    </dsp:sp>
    <dsp:sp modelId="{FC53D7DD-81BB-2942-8667-D9A0E0790FC4}">
      <dsp:nvSpPr>
        <dsp:cNvPr id="0" name=""/>
        <dsp:cNvSpPr/>
      </dsp:nvSpPr>
      <dsp:spPr>
        <a:xfrm>
          <a:off x="1699260" y="6977656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39A85-B97E-AA4B-8ACD-DD1E69032629}">
      <dsp:nvSpPr>
        <dsp:cNvPr id="0" name=""/>
        <dsp:cNvSpPr/>
      </dsp:nvSpPr>
      <dsp:spPr>
        <a:xfrm>
          <a:off x="1826704" y="7007570"/>
          <a:ext cx="6669595" cy="59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90% had health insurance, 75% with Medicaid </a:t>
          </a:r>
        </a:p>
      </dsp:txBody>
      <dsp:txXfrm>
        <a:off x="1826704" y="7007570"/>
        <a:ext cx="6669595" cy="598273"/>
      </dsp:txXfrm>
    </dsp:sp>
    <dsp:sp modelId="{292AB9B2-158B-964E-9568-FBC162672BDB}">
      <dsp:nvSpPr>
        <dsp:cNvPr id="0" name=""/>
        <dsp:cNvSpPr/>
      </dsp:nvSpPr>
      <dsp:spPr>
        <a:xfrm>
          <a:off x="1699260" y="7605844"/>
          <a:ext cx="679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03377-9E67-6145-969E-E4609D3C74D2}">
      <dsp:nvSpPr>
        <dsp:cNvPr id="0" name=""/>
        <dsp:cNvSpPr/>
      </dsp:nvSpPr>
      <dsp:spPr>
        <a:xfrm>
          <a:off x="-460895" y="1168882"/>
          <a:ext cx="6154498" cy="4555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903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880" tIns="0" rIns="6400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HIV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infection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42.3%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n = 85 </a:t>
          </a:r>
        </a:p>
      </dsp:txBody>
      <dsp:txXfrm>
        <a:off x="398516" y="1706055"/>
        <a:ext cx="3548539" cy="3480998"/>
      </dsp:txXfrm>
    </dsp:sp>
    <dsp:sp modelId="{2FF9E02A-2FA9-5444-8C4F-F348DDE6FF9E}">
      <dsp:nvSpPr>
        <dsp:cNvPr id="0" name=""/>
        <dsp:cNvSpPr/>
      </dsp:nvSpPr>
      <dsp:spPr>
        <a:xfrm>
          <a:off x="2345086" y="1165374"/>
          <a:ext cx="5538479" cy="4555345"/>
        </a:xfrm>
        <a:prstGeom prst="ellipse">
          <a:avLst/>
        </a:prstGeom>
        <a:solidFill>
          <a:srgbClr val="FC6276">
            <a:alpha val="6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520" tIns="0" rIns="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HCV </a:t>
          </a:r>
        </a:p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infection</a:t>
          </a:r>
        </a:p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28.9%</a:t>
          </a:r>
        </a:p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  <a:cs typeface="Times New Roman" panose="02020603050405020304" pitchFamily="18" charset="0"/>
            </a:rPr>
            <a:t>n = 58</a:t>
          </a:r>
        </a:p>
      </dsp:txBody>
      <dsp:txXfrm>
        <a:off x="3916816" y="1702547"/>
        <a:ext cx="3193357" cy="3480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7B16E-648C-41AF-8413-EB17F663A1CC}">
      <dsp:nvSpPr>
        <dsp:cNvPr id="0" name=""/>
        <dsp:cNvSpPr/>
      </dsp:nvSpPr>
      <dsp:spPr>
        <a:xfrm>
          <a:off x="0" y="667682"/>
          <a:ext cx="16306800" cy="12326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98261-CF36-444D-9F93-BE0D733DDC1F}">
      <dsp:nvSpPr>
        <dsp:cNvPr id="0" name=""/>
        <dsp:cNvSpPr/>
      </dsp:nvSpPr>
      <dsp:spPr>
        <a:xfrm>
          <a:off x="372875" y="945027"/>
          <a:ext cx="677954" cy="6779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E6902-F095-4E29-8A9C-19013B24B6F2}">
      <dsp:nvSpPr>
        <dsp:cNvPr id="0" name=""/>
        <dsp:cNvSpPr/>
      </dsp:nvSpPr>
      <dsp:spPr>
        <a:xfrm>
          <a:off x="1423705" y="667682"/>
          <a:ext cx="14883094" cy="123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5" tIns="130455" rIns="130455" bIns="1304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History of injection drug use was the only correlate significantly associated with HIV, HCV, and co-infection</a:t>
          </a:r>
        </a:p>
      </dsp:txBody>
      <dsp:txXfrm>
        <a:off x="1423705" y="667682"/>
        <a:ext cx="14883094" cy="1232645"/>
      </dsp:txXfrm>
    </dsp:sp>
    <dsp:sp modelId="{5823A291-C009-49F4-9974-C971B3785BFD}">
      <dsp:nvSpPr>
        <dsp:cNvPr id="0" name=""/>
        <dsp:cNvSpPr/>
      </dsp:nvSpPr>
      <dsp:spPr>
        <a:xfrm>
          <a:off x="0" y="2208489"/>
          <a:ext cx="16306800" cy="12326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44A51-4C75-494E-852E-FA9C7E80A03B}">
      <dsp:nvSpPr>
        <dsp:cNvPr id="0" name=""/>
        <dsp:cNvSpPr/>
      </dsp:nvSpPr>
      <dsp:spPr>
        <a:xfrm>
          <a:off x="372875" y="2485834"/>
          <a:ext cx="677954" cy="6779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A9E38-650B-4650-86A6-D4EBEE19CB3D}">
      <dsp:nvSpPr>
        <dsp:cNvPr id="0" name=""/>
        <dsp:cNvSpPr/>
      </dsp:nvSpPr>
      <dsp:spPr>
        <a:xfrm>
          <a:off x="1423705" y="2208489"/>
          <a:ext cx="14883094" cy="1232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455" tIns="130455" rIns="130455" bIns="1304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Structural factors affect HIV and HCV differently (e.g., Black/African-American women are disproportionately affected by HIV, whereas incarceration and older age increased the risk of HCV)</a:t>
          </a:r>
        </a:p>
      </dsp:txBody>
      <dsp:txXfrm>
        <a:off x="1423705" y="2208489"/>
        <a:ext cx="14883094" cy="1232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8042A-BD6C-414D-9AE0-5A326A53220C}">
      <dsp:nvSpPr>
        <dsp:cNvPr id="0" name=""/>
        <dsp:cNvSpPr/>
      </dsp:nvSpPr>
      <dsp:spPr>
        <a:xfrm>
          <a:off x="1553966" y="1378"/>
          <a:ext cx="5692239" cy="3415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HIV prevalence remains extremely high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Need for primary prevention of HIV to be strengthened – uptake of </a:t>
          </a:r>
          <a:r>
            <a:rPr lang="en-US" sz="2800" kern="1200" dirty="0" err="1"/>
            <a:t>PrEP</a:t>
          </a:r>
          <a:endParaRPr lang="en-US" sz="2800" kern="1200" dirty="0"/>
        </a:p>
      </dsp:txBody>
      <dsp:txXfrm>
        <a:off x="1553966" y="1378"/>
        <a:ext cx="5692239" cy="3415343"/>
      </dsp:txXfrm>
    </dsp:sp>
    <dsp:sp modelId="{52A85DC5-CFC5-F749-97E1-E7BD48DCCCE0}">
      <dsp:nvSpPr>
        <dsp:cNvPr id="0" name=""/>
        <dsp:cNvSpPr/>
      </dsp:nvSpPr>
      <dsp:spPr>
        <a:xfrm>
          <a:off x="7815429" y="1378"/>
          <a:ext cx="5692239" cy="3415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Greater interventions are needed to improve HCV care and treatment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Especially to test HCV-positive women and to connect HCV-positive women to DAA treatment</a:t>
          </a:r>
        </a:p>
      </dsp:txBody>
      <dsp:txXfrm>
        <a:off x="7815429" y="1378"/>
        <a:ext cx="5692239" cy="3415343"/>
      </dsp:txXfrm>
    </dsp:sp>
    <dsp:sp modelId="{5FC0F614-138E-8345-81C2-BE586FC56FF6}">
      <dsp:nvSpPr>
        <dsp:cNvPr id="0" name=""/>
        <dsp:cNvSpPr/>
      </dsp:nvSpPr>
      <dsp:spPr>
        <a:xfrm>
          <a:off x="1553966" y="3985945"/>
          <a:ext cx="5692239" cy="3415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More research on the effect of HIV/HCV co-infection for trans women is needed considering HIV &amp; HCV’s many interactions and concurrent risk factors.</a:t>
          </a:r>
        </a:p>
      </dsp:txBody>
      <dsp:txXfrm>
        <a:off x="1553966" y="3985945"/>
        <a:ext cx="5692239" cy="3415343"/>
      </dsp:txXfrm>
    </dsp:sp>
    <dsp:sp modelId="{AC4B9AE5-28A2-7A42-802B-EEF19E981DD5}">
      <dsp:nvSpPr>
        <dsp:cNvPr id="0" name=""/>
        <dsp:cNvSpPr/>
      </dsp:nvSpPr>
      <dsp:spPr>
        <a:xfrm>
          <a:off x="7815429" y="3985945"/>
          <a:ext cx="5692239" cy="3415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Scale-up of interventions for trans women who inject drugs and their partners who inject drugs may have the greatest effect on reducing these dual epidemics.</a:t>
          </a:r>
        </a:p>
      </dsp:txBody>
      <dsp:txXfrm>
        <a:off x="7815429" y="3985945"/>
        <a:ext cx="5692239" cy="341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63F7B-CD33-E840-8281-3EC953E2B87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CBBAD-19F0-3041-B6C0-C5155539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10 minutes with 4 minutes allotted for questions and answers for</a:t>
            </a:r>
          </a:p>
          <a:p>
            <a:r>
              <a:rPr lang="en-US" dirty="0"/>
              <a:t>each presenter/team.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1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describe the population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01010"/>
                </a:solidFill>
                <a:latin typeface="Montserrat Heavy"/>
              </a:rPr>
              <a:t>More than two out of five trans women in San Francisco are living with HIV; nearly one in three have had HCV; nearly one in five were possibly co-infected with HIV and HCV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Our data contribute evidence that the synergy between HIV and HCV transmission may lie most strongly in injection-related behaviors, rather than sexual behaviors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Transmission through sexual exposure may be less efficient compared with transmission through percutaneous exposures, although sex with an infected partner has been identified in some studies as a risk factor for HCV transmission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Socio-structural factors that may be common to both infections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Black/African-Americans consistently showing a higher prevalence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Incarceration can be a high-risk environment perpetuating transmission of HCV and HIV</a:t>
            </a:r>
          </a:p>
          <a:p>
            <a:r>
              <a:rPr lang="en-US" dirty="0"/>
              <a:t>Treatment engagement in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Engagement in care for HIV looks promising, engagement in care for HCV still has major gaps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36FD3-F3DF-9BB4-3698-79F81F70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F2B7B-58B7-B240-6218-C05EE457A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44722-E2A7-B205-E59D-AF4E4D702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Engagement in care for HIV looks promising, engagement in care for HCV still has major gaps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8EFA-904A-D275-9D6F-B16652B7F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CBBAD-19F0-3041-B6C0-C5155539F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9775" y="1594902"/>
            <a:ext cx="12167671" cy="274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6500" dirty="0">
                <a:solidFill>
                  <a:srgbClr val="075755"/>
                </a:solidFill>
                <a:latin typeface="Montserrat Ultra-Bold"/>
              </a:rPr>
              <a:t>2024</a:t>
            </a:r>
          </a:p>
          <a:p>
            <a:pPr>
              <a:lnSpc>
                <a:spcPts val="7150"/>
              </a:lnSpc>
            </a:pPr>
            <a:r>
              <a:rPr lang="en-US" sz="6500" dirty="0">
                <a:solidFill>
                  <a:srgbClr val="075755"/>
                </a:solidFill>
                <a:latin typeface="Montserrat Ultra-Bold"/>
              </a:rPr>
              <a:t>CHIPTS HIV NEXT GENERATION CONFERENCE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500955" y="483307"/>
            <a:ext cx="2758345" cy="245871"/>
            <a:chOff x="0" y="0"/>
            <a:chExt cx="726478" cy="647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10041129"/>
            <a:ext cx="2758345" cy="245871"/>
            <a:chOff x="0" y="0"/>
            <a:chExt cx="726478" cy="647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146511" y="9099830"/>
            <a:ext cx="3510712" cy="1035660"/>
          </a:xfrm>
          <a:custGeom>
            <a:avLst/>
            <a:gdLst/>
            <a:ahLst/>
            <a:cxnLst/>
            <a:rect l="l" t="t" r="r" b="b"/>
            <a:pathLst>
              <a:path w="3510712" h="1035660">
                <a:moveTo>
                  <a:pt x="0" y="0"/>
                </a:moveTo>
                <a:lnTo>
                  <a:pt x="3510712" y="0"/>
                </a:lnTo>
                <a:lnTo>
                  <a:pt x="3510712" y="1035659"/>
                </a:lnTo>
                <a:lnTo>
                  <a:pt x="0" y="1035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801200" y="4991100"/>
            <a:ext cx="14458100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dirty="0">
                <a:solidFill>
                  <a:srgbClr val="101010"/>
                </a:solidFill>
                <a:latin typeface="Montserrat Ultra-Bold"/>
              </a:rPr>
              <a:t>HIV and hepatitis C virus infection and co-infection among trans women in San Francisco, 2020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29775" y="7658100"/>
            <a:ext cx="12943625" cy="1945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300" dirty="0">
                <a:solidFill>
                  <a:srgbClr val="101010"/>
                </a:solidFill>
                <a:latin typeface="Montserrat Classic"/>
              </a:rPr>
              <a:t>Izzy Chiu</a:t>
            </a:r>
          </a:p>
          <a:p>
            <a:pPr>
              <a:lnSpc>
                <a:spcPts val="3920"/>
              </a:lnSpc>
            </a:pPr>
            <a:r>
              <a:rPr lang="en-US" sz="2800" spc="300" dirty="0">
                <a:solidFill>
                  <a:srgbClr val="101010"/>
                </a:solidFill>
                <a:latin typeface="Montserrat Classic"/>
              </a:rPr>
              <a:t>- UCLA Department of Epidemiology MPH student</a:t>
            </a:r>
          </a:p>
          <a:p>
            <a:pPr>
              <a:lnSpc>
                <a:spcPts val="3920"/>
              </a:lnSpc>
            </a:pPr>
            <a:r>
              <a:rPr lang="en-US" sz="2800" spc="300" dirty="0">
                <a:solidFill>
                  <a:srgbClr val="101010"/>
                </a:solidFill>
                <a:latin typeface="Montserrat Classic"/>
              </a:rPr>
              <a:t>- Center for Public Health Research @ </a:t>
            </a:r>
          </a:p>
          <a:p>
            <a:pPr>
              <a:lnSpc>
                <a:spcPts val="3920"/>
              </a:lnSpc>
            </a:pPr>
            <a:r>
              <a:rPr lang="en-US" sz="2800" spc="300" dirty="0">
                <a:solidFill>
                  <a:srgbClr val="101010"/>
                </a:solidFill>
                <a:latin typeface="Montserrat Classic"/>
              </a:rPr>
              <a:t>San Francisco Department of Public Health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B09BC7-AA4C-A686-7A56-A72C71BA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48" y="819637"/>
            <a:ext cx="3206863" cy="12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nding &amp; Logo Resources | UCLA Fielding">
            <a:extLst>
              <a:ext uri="{FF2B5EF4-FFF2-40B4-BE49-F238E27FC236}">
                <a16:creationId xmlns:a16="http://schemas.microsoft.com/office/drawing/2014/main" id="{9E80B08B-1D04-2979-72EF-18391CE7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855" y="920480"/>
            <a:ext cx="2669445" cy="10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4C6AEF-8BBA-9DDA-70C4-B90B362C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0" y="-38100"/>
            <a:ext cx="18288000" cy="131356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816483"/>
            <a:ext cx="1585048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National HIV Behavioral Surveillance (NHBS)-Trans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3460" y="2147144"/>
            <a:ext cx="13677900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01010"/>
                </a:solidFill>
                <a:latin typeface="+mj-lt"/>
              </a:rPr>
              <a:t>NHBS: Conducted in populations with high burden of HIV, to conduct an HIV-related bio-behavioral survey to monitor behavioral risks, prevention usage, and HIV prevalence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01010"/>
                </a:solidFill>
                <a:latin typeface="+mj-lt"/>
              </a:rPr>
              <a:t>San Francisco site: one of seven NHBS-Trans project areas, 2019-2020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01010"/>
              </a:solidFill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01010"/>
                </a:solidFill>
                <a:latin typeface="+mj-lt"/>
              </a:rPr>
              <a:t>Eligibility: ID as a transgender woman or woman, assigned male at birth, over 18 years old, resident of San Francisco or San Mateo County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01010"/>
              </a:solidFill>
              <a:latin typeface="+mj-lt"/>
            </a:endParaRPr>
          </a:p>
          <a:p>
            <a:br>
              <a:rPr lang="en-US" sz="3600" dirty="0">
                <a:solidFill>
                  <a:srgbClr val="101010"/>
                </a:solidFill>
                <a:latin typeface="+mj-lt"/>
              </a:rPr>
            </a:br>
            <a:br>
              <a:rPr lang="en-US" sz="3600" dirty="0">
                <a:solidFill>
                  <a:srgbClr val="101010"/>
                </a:solidFill>
                <a:latin typeface="+mj-lt"/>
              </a:rPr>
            </a:br>
            <a:endParaRPr lang="en-US" sz="3600" dirty="0">
              <a:solidFill>
                <a:srgbClr val="101010"/>
              </a:solidFill>
              <a:latin typeface="+mj-lt"/>
            </a:endParaRPr>
          </a:p>
          <a:p>
            <a:endParaRPr lang="en-US" sz="3600" dirty="0">
              <a:solidFill>
                <a:srgbClr val="101010"/>
              </a:solidFill>
              <a:latin typeface="+mj-lt"/>
            </a:endParaRPr>
          </a:p>
        </p:txBody>
      </p:sp>
      <p:pic>
        <p:nvPicPr>
          <p:cNvPr id="9" name="Picture 8" descr="NHBS-Trans logo.">
            <a:extLst>
              <a:ext uri="{FF2B5EF4-FFF2-40B4-BE49-F238E27FC236}">
                <a16:creationId xmlns:a16="http://schemas.microsoft.com/office/drawing/2014/main" id="{D10DB58F-8BA4-0E0A-F366-5A376DB4E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028" y="1809543"/>
            <a:ext cx="2857677" cy="3333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F22ABD-1959-7A8B-6C7D-C369DE2219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r="3" b="28215"/>
          <a:stretch/>
        </p:blipFill>
        <p:spPr>
          <a:xfrm>
            <a:off x="15353986" y="6551116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id="{155811D0-6E4A-A77A-3D1B-8094D9F20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620744"/>
              </p:ext>
            </p:extLst>
          </p:nvPr>
        </p:nvGraphicFramePr>
        <p:xfrm>
          <a:off x="1013459" y="7054784"/>
          <a:ext cx="13677901" cy="169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oup 2">
            <a:extLst>
              <a:ext uri="{FF2B5EF4-FFF2-40B4-BE49-F238E27FC236}">
                <a16:creationId xmlns:a16="http://schemas.microsoft.com/office/drawing/2014/main" id="{B46B8A00-EEEA-C89F-61EF-D06D6FD49D90}"/>
              </a:ext>
            </a:extLst>
          </p:cNvPr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34D769DA-B29A-7C82-526D-D285B2C3B70F}"/>
                </a:ext>
              </a:extLst>
            </p:cNvPr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BB987AE0-02DF-9E46-4616-09E279D7FDF1}"/>
                </a:ext>
              </a:extLst>
            </p:cNvPr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AEE39DC4-C226-D830-459C-58336D60F835}"/>
              </a:ext>
            </a:extLst>
          </p:cNvPr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51016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81648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Methods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532DD-E848-8A2A-1307-80B9AC5AD73E}"/>
              </a:ext>
            </a:extLst>
          </p:cNvPr>
          <p:cNvGrpSpPr/>
          <p:nvPr/>
        </p:nvGrpSpPr>
        <p:grpSpPr>
          <a:xfrm>
            <a:off x="9535886" y="386593"/>
            <a:ext cx="8107895" cy="9188273"/>
            <a:chOff x="9525000" y="147219"/>
            <a:chExt cx="8107895" cy="9188273"/>
          </a:xfrm>
          <a:effectLst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CBB35B-E39D-8214-6A8C-4418EC7B1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93" r="16987" b="9390"/>
            <a:stretch/>
          </p:blipFill>
          <p:spPr>
            <a:xfrm>
              <a:off x="9525000" y="147219"/>
              <a:ext cx="8107895" cy="85776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A784D9-C1FA-93BF-73B5-B9056493D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60" t="88921" r="54669" b="6249"/>
            <a:stretch/>
          </p:blipFill>
          <p:spPr>
            <a:xfrm>
              <a:off x="11004161" y="8878291"/>
              <a:ext cx="4953000" cy="4572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F81D66-AF10-E1CE-0F94-D1543BB9B580}"/>
                </a:ext>
              </a:extLst>
            </p:cNvPr>
            <p:cNvSpPr/>
            <p:nvPr/>
          </p:nvSpPr>
          <p:spPr>
            <a:xfrm>
              <a:off x="9525000" y="8191500"/>
              <a:ext cx="3200400" cy="686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extBox 7">
            <a:extLst>
              <a:ext uri="{FF2B5EF4-FFF2-40B4-BE49-F238E27FC236}">
                <a16:creationId xmlns:a16="http://schemas.microsoft.com/office/drawing/2014/main" id="{21E66C43-356A-21C6-CC2E-817752A8A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772701"/>
              </p:ext>
            </p:extLst>
          </p:nvPr>
        </p:nvGraphicFramePr>
        <p:xfrm>
          <a:off x="1028700" y="1562100"/>
          <a:ext cx="8496300" cy="764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A2612A1-043F-2B7A-93EA-FFF707A3A2C9}"/>
              </a:ext>
            </a:extLst>
          </p:cNvPr>
          <p:cNvSpPr/>
          <p:nvPr/>
        </p:nvSpPr>
        <p:spPr>
          <a:xfrm>
            <a:off x="2855405" y="8404446"/>
            <a:ext cx="6669595" cy="8538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40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18D21D9D-C4CE-D543-9841-9EDF1F7958B4}"/>
              </a:ext>
            </a:extLst>
          </p:cNvPr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15D9F59A-8327-B8DF-323F-1111113FA22D}"/>
                </a:ext>
              </a:extLst>
            </p:cNvPr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3F3F675E-695B-8907-E1B6-4A18766A8D5C}"/>
                </a:ext>
              </a:extLst>
            </p:cNvPr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494C51BF-CFDE-F270-64A0-7A904C6E652A}"/>
              </a:ext>
            </a:extLst>
          </p:cNvPr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89392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81648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Results: Population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23205" y="2617239"/>
            <a:ext cx="6947624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“HIV Infection” definition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testing HIV positive versus testing HIV negative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101010"/>
              </a:solidFill>
              <a:latin typeface="Montserrat Heavy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“HCV Infection” definition: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Testing HCV positive or self-reported history of HCV, versus never testing positive for HCV.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FA8E9D-E7BB-46E5-9B54-227424950A2A}"/>
              </a:ext>
            </a:extLst>
          </p:cNvPr>
          <p:cNvGrpSpPr/>
          <p:nvPr/>
        </p:nvGrpSpPr>
        <p:grpSpPr>
          <a:xfrm>
            <a:off x="1317171" y="1776089"/>
            <a:ext cx="8207829" cy="6872611"/>
            <a:chOff x="10896600" y="2362200"/>
            <a:chExt cx="6573983" cy="556260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ADDB07BA-E258-2575-721D-5BF393D8B2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952536"/>
                </p:ext>
              </p:extLst>
            </p:nvPr>
          </p:nvGraphicFramePr>
          <p:xfrm>
            <a:off x="10896600" y="2362200"/>
            <a:ext cx="6573983" cy="5562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193AD9-B588-D2DC-A857-265BE3C07EBF}"/>
                </a:ext>
              </a:extLst>
            </p:cNvPr>
            <p:cNvSpPr txBox="1"/>
            <p:nvPr/>
          </p:nvSpPr>
          <p:spPr>
            <a:xfrm>
              <a:off x="13125042" y="4186999"/>
              <a:ext cx="1782211" cy="166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cs typeface="Times New Roman" panose="02020603050405020304" pitchFamily="18" charset="0"/>
                </a:rPr>
                <a:t>HIV/HCV co-infection</a:t>
              </a:r>
            </a:p>
            <a:p>
              <a:pPr algn="ctr"/>
              <a:r>
                <a:rPr lang="en-US" sz="3200" b="1" dirty="0">
                  <a:latin typeface="+mj-lt"/>
                  <a:cs typeface="Times New Roman" panose="02020603050405020304" pitchFamily="18" charset="0"/>
                </a:rPr>
                <a:t>18.3%</a:t>
              </a:r>
            </a:p>
            <a:p>
              <a:pPr algn="ctr"/>
              <a:r>
                <a:rPr lang="en-US" sz="3200" b="1" dirty="0">
                  <a:latin typeface="+mj-lt"/>
                  <a:cs typeface="Times New Roman" panose="02020603050405020304" pitchFamily="18" charset="0"/>
                </a:rPr>
                <a:t>n = 38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3F613A-7298-753E-F1B7-47D64DFF4574}"/>
              </a:ext>
            </a:extLst>
          </p:cNvPr>
          <p:cNvSpPr txBox="1"/>
          <p:nvPr/>
        </p:nvSpPr>
        <p:spPr>
          <a:xfrm>
            <a:off x="811721" y="1938069"/>
            <a:ext cx="9246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  <a:cs typeface="Times New Roman" panose="02020603050405020304" pitchFamily="18" charset="0"/>
              </a:rPr>
              <a:t>Prevalence of HIV, HCV, and co-infections</a:t>
            </a:r>
            <a:endParaRPr lang="en-US" sz="36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AC9B47-1FB1-5298-AD13-34A73DC5E54D}"/>
              </a:ext>
            </a:extLst>
          </p:cNvPr>
          <p:cNvSpPr txBox="1"/>
          <p:nvPr/>
        </p:nvSpPr>
        <p:spPr>
          <a:xfrm>
            <a:off x="818966" y="7833572"/>
            <a:ext cx="9010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Evidence of an interaction between HIV and HCV: The prevalence of co-infection is 50% greater than would be expected in the absence of an interaction (i.e., 18.3% vs 12.2%, p&lt;.001).</a:t>
            </a:r>
          </a:p>
        </p:txBody>
      </p:sp>
    </p:spTree>
    <p:extLst>
      <p:ext uri="{BB962C8B-B14F-4D97-AF65-F5344CB8AC3E}">
        <p14:creationId xmlns:p14="http://schemas.microsoft.com/office/powerpoint/2010/main" val="305407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699" y="816483"/>
            <a:ext cx="13919315" cy="1008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Results: HIV among trans women in San Francisco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2217" y="2095837"/>
            <a:ext cx="14933480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Treatment engagement for HIV is high: 90-90-90 targets met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EBCF3CB4-676E-479C-B9F0-0B8D1EF27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886350"/>
              </p:ext>
            </p:extLst>
          </p:nvPr>
        </p:nvGraphicFramePr>
        <p:xfrm>
          <a:off x="3143915" y="3255488"/>
          <a:ext cx="11387815" cy="599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CE4EC8C-285A-5B8E-CF7B-C98674C7F857}"/>
              </a:ext>
            </a:extLst>
          </p:cNvPr>
          <p:cNvSpPr txBox="1"/>
          <p:nvPr/>
        </p:nvSpPr>
        <p:spPr>
          <a:xfrm>
            <a:off x="2346810" y="4092741"/>
            <a:ext cx="6334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600" dirty="0"/>
              <a:t>N=85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1A8D7E-E343-E54F-187E-5E24B158B5B9}"/>
              </a:ext>
            </a:extLst>
          </p:cNvPr>
          <p:cNvSpPr txBox="1"/>
          <p:nvPr/>
        </p:nvSpPr>
        <p:spPr>
          <a:xfrm>
            <a:off x="4382735" y="4464216"/>
            <a:ext cx="6334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600" dirty="0"/>
              <a:t>n=79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AEA0A5-51ED-A777-F3AE-C067807B4289}"/>
              </a:ext>
            </a:extLst>
          </p:cNvPr>
          <p:cNvSpPr txBox="1"/>
          <p:nvPr/>
        </p:nvSpPr>
        <p:spPr>
          <a:xfrm>
            <a:off x="6468535" y="4599815"/>
            <a:ext cx="6334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600" dirty="0"/>
              <a:t>n=78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772A48-AA79-5F44-94F9-9A20A1536931}"/>
              </a:ext>
            </a:extLst>
          </p:cNvPr>
          <p:cNvSpPr txBox="1"/>
          <p:nvPr/>
        </p:nvSpPr>
        <p:spPr>
          <a:xfrm>
            <a:off x="8521085" y="4871541"/>
            <a:ext cx="6334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600" dirty="0"/>
              <a:t>n=71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AAEFCB-4336-98C9-BE2D-5EACD4466500}"/>
              </a:ext>
            </a:extLst>
          </p:cNvPr>
          <p:cNvSpPr txBox="1"/>
          <p:nvPr/>
        </p:nvSpPr>
        <p:spPr>
          <a:xfrm>
            <a:off x="10580735" y="5126641"/>
            <a:ext cx="6334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600" dirty="0"/>
              <a:t>n=65</a:t>
            </a:r>
          </a:p>
        </p:txBody>
      </p:sp>
    </p:spTree>
    <p:extLst>
      <p:ext uri="{BB962C8B-B14F-4D97-AF65-F5344CB8AC3E}">
        <p14:creationId xmlns:p14="http://schemas.microsoft.com/office/powerpoint/2010/main" val="357874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699" y="816483"/>
            <a:ext cx="13919315" cy="1008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Results: Hepatitis C among trans women in San Francisco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2217" y="2019300"/>
            <a:ext cx="10612549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6"/>
              </a:lnSpc>
            </a:pPr>
            <a:r>
              <a:rPr lang="en-US" sz="3400" dirty="0">
                <a:solidFill>
                  <a:srgbClr val="101010"/>
                </a:solidFill>
                <a:latin typeface="Montserrat Heavy"/>
              </a:rPr>
              <a:t>Engagement in HCV care still has major gaps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EE8099-1F98-30ED-89EB-BBC6624B3470}"/>
              </a:ext>
            </a:extLst>
          </p:cNvPr>
          <p:cNvGrpSpPr/>
          <p:nvPr/>
        </p:nvGrpSpPr>
        <p:grpSpPr>
          <a:xfrm>
            <a:off x="3352800" y="2873858"/>
            <a:ext cx="11366614" cy="6308242"/>
            <a:chOff x="9404292" y="8494300"/>
            <a:chExt cx="12128615" cy="6069424"/>
          </a:xfrm>
        </p:grpSpPr>
        <p:graphicFrame>
          <p:nvGraphicFramePr>
            <p:cNvPr id="12" name="Content Placeholder 5">
              <a:extLst>
                <a:ext uri="{FF2B5EF4-FFF2-40B4-BE49-F238E27FC236}">
                  <a16:creationId xmlns:a16="http://schemas.microsoft.com/office/drawing/2014/main" id="{58CB0D4B-8865-E226-140F-CD9B29F6E5C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7040802"/>
                </p:ext>
              </p:extLst>
            </p:nvPr>
          </p:nvGraphicFramePr>
          <p:xfrm>
            <a:off x="9404292" y="8572500"/>
            <a:ext cx="12128615" cy="5991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F64A55-7119-335E-7E28-B39E0EE93846}"/>
                </a:ext>
              </a:extLst>
            </p:cNvPr>
            <p:cNvSpPr txBox="1"/>
            <p:nvPr/>
          </p:nvSpPr>
          <p:spPr>
            <a:xfrm>
              <a:off x="11962698" y="8494300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spAutoFit/>
            </a:bodyPr>
            <a:lstStyle/>
            <a:p>
              <a:r>
                <a:rPr lang="en-US" sz="1600" dirty="0"/>
                <a:t>N=58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5DC75-546B-50AF-532E-25BD852B68BB}"/>
                </a:ext>
              </a:extLst>
            </p:cNvPr>
            <p:cNvSpPr txBox="1"/>
            <p:nvPr/>
          </p:nvSpPr>
          <p:spPr>
            <a:xfrm>
              <a:off x="11962698" y="9464260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n=11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58806A-DE95-6F63-CEE9-22B0377460BC}"/>
                </a:ext>
              </a:extLst>
            </p:cNvPr>
            <p:cNvSpPr txBox="1"/>
            <p:nvPr/>
          </p:nvSpPr>
          <p:spPr>
            <a:xfrm>
              <a:off x="11962698" y="10248485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5ECBF8-558B-7771-9A1F-9217D94B38B8}"/>
                </a:ext>
              </a:extLst>
            </p:cNvPr>
            <p:cNvSpPr txBox="1"/>
            <p:nvPr/>
          </p:nvSpPr>
          <p:spPr>
            <a:xfrm>
              <a:off x="11962698" y="11228658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n=37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8247FE-C8C1-F6DE-F7C5-3AC20B7E3359}"/>
                </a:ext>
              </a:extLst>
            </p:cNvPr>
            <p:cNvSpPr txBox="1"/>
            <p:nvPr/>
          </p:nvSpPr>
          <p:spPr>
            <a:xfrm>
              <a:off x="14039349" y="10496136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n=47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03BFE-CD73-BDC5-D9B0-DBA0708BEC6B}"/>
                </a:ext>
              </a:extLst>
            </p:cNvPr>
            <p:cNvSpPr txBox="1"/>
            <p:nvPr/>
          </p:nvSpPr>
          <p:spPr>
            <a:xfrm>
              <a:off x="16090367" y="11973386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FBE596-3622-CC67-F9AE-82F2B2069B76}"/>
                </a:ext>
              </a:extLst>
            </p:cNvPr>
            <p:cNvSpPr txBox="1"/>
            <p:nvPr/>
          </p:nvSpPr>
          <p:spPr>
            <a:xfrm>
              <a:off x="18135067" y="12186028"/>
              <a:ext cx="6162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r>
                <a:rPr lang="en-US" sz="1600" dirty="0"/>
                <a:t>n=24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33C44-5896-6A7C-EFAF-8756B04E336D}"/>
                </a:ext>
              </a:extLst>
            </p:cNvPr>
            <p:cNvSpPr txBox="1"/>
            <p:nvPr/>
          </p:nvSpPr>
          <p:spPr>
            <a:xfrm>
              <a:off x="20194978" y="12454463"/>
              <a:ext cx="5111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rIns="0" rtlCol="0">
              <a:normAutofit/>
            </a:bodyPr>
            <a:lstStyle/>
            <a:p>
              <a:pPr algn="ctr"/>
              <a:r>
                <a:rPr lang="en-US" sz="1600" dirty="0"/>
                <a:t>n=3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1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699" y="816483"/>
            <a:ext cx="13919315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Results: Multivariate model and 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8DEA7C-F230-8173-5C99-4D264AFA6338}"/>
              </a:ext>
            </a:extLst>
          </p:cNvPr>
          <p:cNvGraphicFramePr>
            <a:graphicFrameLocks noGrp="1"/>
          </p:cNvGraphicFramePr>
          <p:nvPr/>
        </p:nvGraphicFramePr>
        <p:xfrm>
          <a:off x="3088836" y="1693984"/>
          <a:ext cx="12110327" cy="487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3151">
                  <a:extLst>
                    <a:ext uri="{9D8B030D-6E8A-4147-A177-3AD203B41FA5}">
                      <a16:colId xmlns:a16="http://schemas.microsoft.com/office/drawing/2014/main" val="3170093529"/>
                    </a:ext>
                  </a:extLst>
                </a:gridCol>
                <a:gridCol w="881476">
                  <a:extLst>
                    <a:ext uri="{9D8B030D-6E8A-4147-A177-3AD203B41FA5}">
                      <a16:colId xmlns:a16="http://schemas.microsoft.com/office/drawing/2014/main" val="3751026990"/>
                    </a:ext>
                  </a:extLst>
                </a:gridCol>
                <a:gridCol w="1272763">
                  <a:extLst>
                    <a:ext uri="{9D8B030D-6E8A-4147-A177-3AD203B41FA5}">
                      <a16:colId xmlns:a16="http://schemas.microsoft.com/office/drawing/2014/main" val="1923192144"/>
                    </a:ext>
                  </a:extLst>
                </a:gridCol>
                <a:gridCol w="901819">
                  <a:extLst>
                    <a:ext uri="{9D8B030D-6E8A-4147-A177-3AD203B41FA5}">
                      <a16:colId xmlns:a16="http://schemas.microsoft.com/office/drawing/2014/main" val="1782776042"/>
                    </a:ext>
                  </a:extLst>
                </a:gridCol>
                <a:gridCol w="904910">
                  <a:extLst>
                    <a:ext uri="{9D8B030D-6E8A-4147-A177-3AD203B41FA5}">
                      <a16:colId xmlns:a16="http://schemas.microsoft.com/office/drawing/2014/main" val="1779978116"/>
                    </a:ext>
                  </a:extLst>
                </a:gridCol>
                <a:gridCol w="1488224">
                  <a:extLst>
                    <a:ext uri="{9D8B030D-6E8A-4147-A177-3AD203B41FA5}">
                      <a16:colId xmlns:a16="http://schemas.microsoft.com/office/drawing/2014/main" val="67431764"/>
                    </a:ext>
                  </a:extLst>
                </a:gridCol>
                <a:gridCol w="935314">
                  <a:extLst>
                    <a:ext uri="{9D8B030D-6E8A-4147-A177-3AD203B41FA5}">
                      <a16:colId xmlns:a16="http://schemas.microsoft.com/office/drawing/2014/main" val="623972734"/>
                    </a:ext>
                  </a:extLst>
                </a:gridCol>
                <a:gridCol w="780186">
                  <a:extLst>
                    <a:ext uri="{9D8B030D-6E8A-4147-A177-3AD203B41FA5}">
                      <a16:colId xmlns:a16="http://schemas.microsoft.com/office/drawing/2014/main" val="3819868016"/>
                    </a:ext>
                  </a:extLst>
                </a:gridCol>
                <a:gridCol w="1339740">
                  <a:extLst>
                    <a:ext uri="{9D8B030D-6E8A-4147-A177-3AD203B41FA5}">
                      <a16:colId xmlns:a16="http://schemas.microsoft.com/office/drawing/2014/main" val="1848195503"/>
                    </a:ext>
                  </a:extLst>
                </a:gridCol>
                <a:gridCol w="912744">
                  <a:extLst>
                    <a:ext uri="{9D8B030D-6E8A-4147-A177-3AD203B41FA5}">
                      <a16:colId xmlns:a16="http://schemas.microsoft.com/office/drawing/2014/main" val="325251984"/>
                    </a:ext>
                  </a:extLst>
                </a:gridCol>
              </a:tblGrid>
              <a:tr h="457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Model I: HIV seropositivity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Model II: HCV seropositivity/ history of infection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Model III: HIV/HCV co-infection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75392"/>
                  </a:ext>
                </a:extLst>
              </a:tr>
              <a:tr h="402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Associated factor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AOR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95% CI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p-value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AOR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95% CI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p-value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AOR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95% CI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p-value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3627959"/>
                  </a:ext>
                </a:extLst>
              </a:tr>
              <a:tr h="2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Injection drug use, ever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2.28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1.06, 4.89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0.035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22.95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 8.38 ,  62.86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&lt;.001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5.20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2.16, 12.49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Al Bayan Plain" pitchFamily="2" charset="-78"/>
                        </a:rPr>
                        <a:t>&lt;.001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618616"/>
                  </a:ext>
                </a:extLst>
              </a:tr>
              <a:tr h="485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Sexual partner who injected drugs (lifetime)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3.30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1.58, 6.90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973833"/>
                  </a:ext>
                </a:extLst>
              </a:tr>
              <a:tr h="485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Did not lack care due to cost, last 12 months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2.63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1.03, 6.67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5.08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1.15, 22.55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936507"/>
                  </a:ext>
                </a:extLst>
              </a:tr>
              <a:tr h="445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Receives emotional support from family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2.85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1.43, 5.65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5151298"/>
                  </a:ext>
                </a:extLst>
              </a:tr>
              <a:tr h="524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+mn-lt"/>
                          <a:ea typeface="Times New Roman" panose="02020603050405020304" pitchFamily="18" charset="0"/>
                          <a:cs typeface="Al Bayan Plain" pitchFamily="2" charset="-78"/>
                        </a:rPr>
                        <a:t>Family emotional support: neutral answer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0.10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.02,  .63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0.09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 .01, .79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404220"/>
                  </a:ext>
                </a:extLst>
              </a:tr>
              <a:tr h="288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Black/African American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2.59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1.16, 5.79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35634"/>
                  </a:ext>
                </a:extLst>
              </a:tr>
              <a:tr h="2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Ever incarcerated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3.46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1.10,  10.91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4.27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1.13, 16.07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0.032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697759"/>
                  </a:ext>
                </a:extLst>
              </a:tr>
              <a:tr h="2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cs typeface="Al Bayan Plain" pitchFamily="2" charset="-78"/>
                        </a:rPr>
                        <a:t>Age per year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--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 1.05, 1.15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&lt;.001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1.06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Al Bayan Plain" pitchFamily="2" charset="-78"/>
                        </a:rPr>
                        <a:t> 1.02, 1.11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cs typeface="Al Bayan Plain" pitchFamily="2" charset="-78"/>
                        </a:rPr>
                        <a:t>0.004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 Bayan Pla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508214"/>
                  </a:ext>
                </a:extLst>
              </a:tr>
            </a:tbl>
          </a:graphicData>
        </a:graphic>
      </p:graphicFrame>
      <p:graphicFrame>
        <p:nvGraphicFramePr>
          <p:cNvPr id="12" name="TextBox 7">
            <a:extLst>
              <a:ext uri="{FF2B5EF4-FFF2-40B4-BE49-F238E27FC236}">
                <a16:creationId xmlns:a16="http://schemas.microsoft.com/office/drawing/2014/main" id="{BBF65741-A516-9FB8-29E8-555ED1688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7213"/>
              </p:ext>
            </p:extLst>
          </p:nvPr>
        </p:nvGraphicFramePr>
        <p:xfrm>
          <a:off x="838200" y="6178183"/>
          <a:ext cx="16306800" cy="410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132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699" y="816483"/>
            <a:ext cx="13919315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075755"/>
                </a:solidFill>
                <a:latin typeface="Montserrat Heavy"/>
              </a:rPr>
              <a:t>Future Directions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CEB51E-F541-AD49-3BA5-D0AE61A8E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249905"/>
              </p:ext>
            </p:extLst>
          </p:nvPr>
        </p:nvGraphicFramePr>
        <p:xfrm>
          <a:off x="1020678" y="1756293"/>
          <a:ext cx="15061635" cy="740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149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7071-0ADC-EADB-4C96-E0F35365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261C8F3-8F31-D239-1A23-0829AB609E8E}"/>
              </a:ext>
            </a:extLst>
          </p:cNvPr>
          <p:cNvSpPr txBox="1"/>
          <p:nvPr/>
        </p:nvSpPr>
        <p:spPr>
          <a:xfrm>
            <a:off x="1143000" y="1102659"/>
            <a:ext cx="15909880" cy="4392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Montserrat Heavy"/>
              </a:rPr>
              <a:t>Thank you!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Izzy Chiu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ijchiu@g.ucla.edu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706E1B1F-53E0-FF70-0DFC-3C5BA0CC6E54}"/>
              </a:ext>
            </a:extLst>
          </p:cNvPr>
          <p:cNvGrpSpPr/>
          <p:nvPr/>
        </p:nvGrpSpPr>
        <p:grpSpPr>
          <a:xfrm>
            <a:off x="0" y="9781084"/>
            <a:ext cx="15850480" cy="505916"/>
            <a:chOff x="0" y="0"/>
            <a:chExt cx="4174612" cy="13324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B636308F-19C5-4019-667E-6B1BE4799BCC}"/>
                </a:ext>
              </a:extLst>
            </p:cNvPr>
            <p:cNvSpPr/>
            <p:nvPr/>
          </p:nvSpPr>
          <p:spPr>
            <a:xfrm>
              <a:off x="0" y="0"/>
              <a:ext cx="4174612" cy="133245"/>
            </a:xfrm>
            <a:custGeom>
              <a:avLst/>
              <a:gdLst/>
              <a:ahLst/>
              <a:cxnLst/>
              <a:rect l="l" t="t" r="r" b="b"/>
              <a:pathLst>
                <a:path w="4174612" h="133245">
                  <a:moveTo>
                    <a:pt x="0" y="0"/>
                  </a:moveTo>
                  <a:lnTo>
                    <a:pt x="4174612" y="0"/>
                  </a:lnTo>
                  <a:lnTo>
                    <a:pt x="4174612" y="133245"/>
                  </a:lnTo>
                  <a:lnTo>
                    <a:pt x="0" y="133245"/>
                  </a:lnTo>
                  <a:close/>
                </a:path>
              </a:pathLst>
            </a:custGeom>
            <a:solidFill>
              <a:srgbClr val="D98D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6FC44ED8-0FDF-3681-3CD5-13BD10272B97}"/>
                </a:ext>
              </a:extLst>
            </p:cNvPr>
            <p:cNvSpPr txBox="1"/>
            <p:nvPr/>
          </p:nvSpPr>
          <p:spPr>
            <a:xfrm>
              <a:off x="0" y="-38100"/>
              <a:ext cx="4174612" cy="171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5">
            <a:extLst>
              <a:ext uri="{FF2B5EF4-FFF2-40B4-BE49-F238E27FC236}">
                <a16:creationId xmlns:a16="http://schemas.microsoft.com/office/drawing/2014/main" id="{ED8FCD15-D025-9274-4A1B-F72055F941CF}"/>
              </a:ext>
            </a:extLst>
          </p:cNvPr>
          <p:cNvSpPr/>
          <p:nvPr/>
        </p:nvSpPr>
        <p:spPr>
          <a:xfrm>
            <a:off x="16055697" y="9694342"/>
            <a:ext cx="1976722" cy="583133"/>
          </a:xfrm>
          <a:custGeom>
            <a:avLst/>
            <a:gdLst/>
            <a:ahLst/>
            <a:cxnLst/>
            <a:rect l="l" t="t" r="r" b="b"/>
            <a:pathLst>
              <a:path w="1976722" h="583133">
                <a:moveTo>
                  <a:pt x="0" y="0"/>
                </a:moveTo>
                <a:lnTo>
                  <a:pt x="1976722" y="0"/>
                </a:lnTo>
                <a:lnTo>
                  <a:pt x="1976722" y="583133"/>
                </a:lnTo>
                <a:lnTo>
                  <a:pt x="0" y="58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E8338C85-320F-54EC-C0C1-CB8B72455F74}"/>
              </a:ext>
            </a:extLst>
          </p:cNvPr>
          <p:cNvSpPr txBox="1"/>
          <p:nvPr/>
        </p:nvSpPr>
        <p:spPr>
          <a:xfrm>
            <a:off x="1143000" y="9882482"/>
            <a:ext cx="5608105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599">
                <a:solidFill>
                  <a:srgbClr val="101010"/>
                </a:solidFill>
                <a:latin typeface="Montserrat Classic Bold"/>
              </a:rPr>
              <a:t>2024 CHIPTS HIV NEXT GENERATION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195177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1037</Words>
  <Application>Microsoft Macintosh PowerPoint</Application>
  <PresentationFormat>Custom</PresentationFormat>
  <Paragraphs>208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Montserrat Classic</vt:lpstr>
      <vt:lpstr>Montserrat Classic Bold</vt:lpstr>
      <vt:lpstr>Al Bayan Plain</vt:lpstr>
      <vt:lpstr>Montserrat Ultra-Bold</vt:lpstr>
      <vt:lpstr>Arial</vt:lpstr>
      <vt:lpstr>Times New Roman</vt:lpstr>
      <vt:lpstr>Montserrat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CHIPTS HIV Next Generation Conference Template Slides</dc:title>
  <cp:lastModifiedBy>Izzy Chiu</cp:lastModifiedBy>
  <cp:revision>17</cp:revision>
  <dcterms:created xsi:type="dcterms:W3CDTF">2006-08-16T00:00:00Z</dcterms:created>
  <dcterms:modified xsi:type="dcterms:W3CDTF">2024-01-20T23:08:51Z</dcterms:modified>
  <dc:identifier>DAF1wqum1fc</dc:identifier>
</cp:coreProperties>
</file>