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7" r:id="rId2"/>
    <p:sldId id="374" r:id="rId3"/>
    <p:sldId id="376" r:id="rId4"/>
    <p:sldId id="377" r:id="rId5"/>
    <p:sldId id="378" r:id="rId6"/>
    <p:sldId id="341" r:id="rId7"/>
    <p:sldId id="342" r:id="rId8"/>
    <p:sldId id="379" r:id="rId9"/>
    <p:sldId id="299" r:id="rId10"/>
    <p:sldId id="380" r:id="rId11"/>
    <p:sldId id="344" r:id="rId12"/>
    <p:sldId id="381" r:id="rId13"/>
    <p:sldId id="346" r:id="rId14"/>
    <p:sldId id="347" r:id="rId15"/>
    <p:sldId id="348" r:id="rId16"/>
    <p:sldId id="349" r:id="rId17"/>
    <p:sldId id="322" r:id="rId18"/>
    <p:sldId id="350" r:id="rId19"/>
    <p:sldId id="334" r:id="rId20"/>
    <p:sldId id="382" r:id="rId21"/>
    <p:sldId id="352" r:id="rId22"/>
    <p:sldId id="353" r:id="rId23"/>
    <p:sldId id="354" r:id="rId24"/>
    <p:sldId id="355" r:id="rId25"/>
    <p:sldId id="356" r:id="rId26"/>
    <p:sldId id="369" r:id="rId27"/>
    <p:sldId id="383" r:id="rId28"/>
    <p:sldId id="384" r:id="rId29"/>
    <p:sldId id="371" r:id="rId30"/>
    <p:sldId id="327" r:id="rId31"/>
    <p:sldId id="372" r:id="rId3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7">
          <p15:clr>
            <a:srgbClr val="A4A3A4"/>
          </p15:clr>
        </p15:guide>
        <p15:guide id="2" pos="12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4C071"/>
    <a:srgbClr val="53BB6D"/>
    <a:srgbClr val="55BF6E"/>
    <a:srgbClr val="6ABF83"/>
    <a:srgbClr val="5EBF71"/>
    <a:srgbClr val="64C977"/>
    <a:srgbClr val="FFA35D"/>
    <a:srgbClr val="FFB87B"/>
    <a:srgbClr val="F2F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67" autoAdjust="0"/>
    <p:restoredTop sz="86842" autoAdjust="0"/>
  </p:normalViewPr>
  <p:slideViewPr>
    <p:cSldViewPr snapToGrid="0" snapToObjects="1" showGuides="1">
      <p:cViewPr varScale="1">
        <p:scale>
          <a:sx n="63" d="100"/>
          <a:sy n="63" d="100"/>
        </p:scale>
        <p:origin x="-528" y="-104"/>
      </p:cViewPr>
      <p:guideLst>
        <p:guide orient="horz" pos="2567"/>
        <p:guide pos="12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Relationship Id="rId3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Relationship Id="rId3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\\laph.local\dph\sapc\users\dkhuu\REE%20Projects\Scope%20of%20Opioid%20Epidemic%20in%20LAC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\\laph\dph\sapc\Medical%20Directors%20Office\PROJECT%20MANAGEMENT\DATA%20GROUP\Data%20Request\Opioid%20Epidemic\Scope%20of%20Opioid%20Epidemic%20in%20LAC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file:///\\laph\dph\sapc\Medical%20Directors%20Office\PROJECT%20MANAGEMENT\DATA%20GROUP\Data%20Request\Opioid%20Epidemic\Scope%20of%20Opioid%20Epidemic%20in%20LAC_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4" Type="http://schemas.microsoft.com/office/2011/relationships/chartColorStyle" Target="colors3.xml"/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Global Opioids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Hydrocodone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CD-4165-BB25-A752CE39786A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CD-4165-BB25-A752CE39786A}"/>
              </c:ext>
            </c:extLst>
          </c:dPt>
          <c:dLbls>
            <c:dLbl>
              <c:idx val="0"/>
              <c:layout>
                <c:manualLayout>
                  <c:x val="0.0588879863283377"/>
                  <c:y val="-0.0717847769028871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CD-4165-BB25-A752CE39786A}"/>
                </c:ext>
              </c:extLst>
            </c:dLbl>
            <c:dLbl>
              <c:idx val="1"/>
              <c:layout>
                <c:manualLayout>
                  <c:x val="-0.0589646670548415"/>
                  <c:y val="-0.003164916885389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0000"/>
                        </a:solidFill>
                      </a:defRPr>
                    </a:pPr>
                    <a:r>
                      <a:rPr lang="en-US" dirty="0">
                        <a:solidFill>
                          <a:srgbClr val="000000"/>
                        </a:solidFill>
                      </a:rPr>
                      <a:t>Rest
20%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CD-4165-BB25-A752CE3978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Sheet1!$A$3:$A$4</c:f>
              <c:strCache>
                <c:ptCount val="2"/>
                <c:pt idx="0">
                  <c:v>United States</c:v>
                </c:pt>
                <c:pt idx="1">
                  <c:v>The Rest</c:v>
                </c:pt>
              </c:strCache>
            </c:strRef>
          </c:cat>
          <c:val>
            <c:numRef>
              <c:f>Sheet1!$B$3:$B$4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ECD-4165-BB25-A752CE39786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'Rates race_sex'!$AI$46:$AI$47</c:f>
              <c:strCache>
                <c:ptCount val="2"/>
                <c:pt idx="0">
                  <c:v>Male</c:v>
                </c:pt>
                <c:pt idx="1">
                  <c:v>White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'Rates race_sex'!$AH$48:$AH$52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'Rates race_sex'!$AI$48:$AI$52</c:f>
              <c:numCache>
                <c:formatCode>0</c:formatCode>
                <c:ptCount val="5"/>
                <c:pt idx="0">
                  <c:v>6.339599086540403</c:v>
                </c:pt>
                <c:pt idx="1">
                  <c:v>8.441668073611341</c:v>
                </c:pt>
                <c:pt idx="2">
                  <c:v>6.713948718020449</c:v>
                </c:pt>
                <c:pt idx="3">
                  <c:v>8.02674651534505</c:v>
                </c:pt>
                <c:pt idx="4">
                  <c:v>8.429341912220595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52B-4C63-A57D-4A9104C4E019}"/>
            </c:ext>
          </c:extLst>
        </c:ser>
        <c:ser>
          <c:idx val="1"/>
          <c:order val="1"/>
          <c:tx>
            <c:strRef>
              <c:f>'Rates race_sex'!$AJ$46:$AJ$47</c:f>
              <c:strCache>
                <c:ptCount val="2"/>
                <c:pt idx="0">
                  <c:v>Male</c:v>
                </c:pt>
                <c:pt idx="1">
                  <c:v>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'Rates race_sex'!$AH$48:$AH$52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'Rates race_sex'!$AJ$48:$AJ$52</c:f>
              <c:numCache>
                <c:formatCode>0</c:formatCode>
                <c:ptCount val="5"/>
                <c:pt idx="0">
                  <c:v>2.856737188279873</c:v>
                </c:pt>
                <c:pt idx="1">
                  <c:v>2.410008384292325</c:v>
                </c:pt>
                <c:pt idx="2">
                  <c:v>2.342366082539125</c:v>
                </c:pt>
                <c:pt idx="3">
                  <c:v>3.193086346031036</c:v>
                </c:pt>
                <c:pt idx="4">
                  <c:v>2.351247501799528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52B-4C63-A57D-4A9104C4E019}"/>
            </c:ext>
          </c:extLst>
        </c:ser>
        <c:ser>
          <c:idx val="2"/>
          <c:order val="2"/>
          <c:tx>
            <c:strRef>
              <c:f>'Rates race_sex'!$AK$46:$AK$47</c:f>
              <c:strCache>
                <c:ptCount val="2"/>
                <c:pt idx="0">
                  <c:v>Male</c:v>
                </c:pt>
                <c:pt idx="1">
                  <c:v>Black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'Rates race_sex'!$AH$48:$AH$52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'Rates race_sex'!$AK$48:$AK$52</c:f>
              <c:numCache>
                <c:formatCode>0</c:formatCode>
                <c:ptCount val="5"/>
                <c:pt idx="0">
                  <c:v>5.020634809065227</c:v>
                </c:pt>
                <c:pt idx="1">
                  <c:v>3.008928996798</c:v>
                </c:pt>
                <c:pt idx="2">
                  <c:v>3.496713089695686</c:v>
                </c:pt>
                <c:pt idx="3">
                  <c:v>3.476481601962722</c:v>
                </c:pt>
                <c:pt idx="4">
                  <c:v>3.928202282776552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52B-4C63-A57D-4A9104C4E019}"/>
            </c:ext>
          </c:extLst>
        </c:ser>
        <c:ser>
          <c:idx val="3"/>
          <c:order val="3"/>
          <c:tx>
            <c:strRef>
              <c:f>'Rates race_sex'!$AL$46:$AL$47</c:f>
              <c:strCache>
                <c:ptCount val="2"/>
                <c:pt idx="0">
                  <c:v>Male</c:v>
                </c:pt>
                <c:pt idx="1">
                  <c:v>API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'Rates race_sex'!$AH$48:$AH$52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'Rates race_sex'!$AL$48:$AL$52</c:f>
              <c:numCache>
                <c:formatCode>0</c:formatCode>
                <c:ptCount val="5"/>
                <c:pt idx="0">
                  <c:v>0.0</c:v>
                </c:pt>
                <c:pt idx="1">
                  <c:v>0.60794338831168</c:v>
                </c:pt>
                <c:pt idx="2">
                  <c:v>0.298105243075015</c:v>
                </c:pt>
                <c:pt idx="3">
                  <c:v>1.024384747203795</c:v>
                </c:pt>
                <c:pt idx="4">
                  <c:v>0.434999478000626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52B-4C63-A57D-4A9104C4E019}"/>
            </c:ext>
          </c:extLst>
        </c:ser>
        <c:ser>
          <c:idx val="5"/>
          <c:order val="4"/>
          <c:tx>
            <c:strRef>
              <c:f>'Rates race_sex'!$AN$46:$AN$47</c:f>
              <c:strCache>
                <c:ptCount val="2"/>
                <c:pt idx="0">
                  <c:v>Female</c:v>
                </c:pt>
                <c:pt idx="1">
                  <c:v>White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'Rates race_sex'!$AH$48:$AH$52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'Rates race_sex'!$AN$48:$AN$52</c:f>
              <c:numCache>
                <c:formatCode>0</c:formatCode>
                <c:ptCount val="5"/>
                <c:pt idx="0">
                  <c:v>2.030192462245421</c:v>
                </c:pt>
                <c:pt idx="1">
                  <c:v>1.893730839126163</c:v>
                </c:pt>
                <c:pt idx="2">
                  <c:v>2.253967158289774</c:v>
                </c:pt>
                <c:pt idx="3">
                  <c:v>2.67611476025181</c:v>
                </c:pt>
                <c:pt idx="4">
                  <c:v>3.659255735531514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52B-4C63-A57D-4A9104C4E019}"/>
            </c:ext>
          </c:extLst>
        </c:ser>
        <c:ser>
          <c:idx val="6"/>
          <c:order val="5"/>
          <c:tx>
            <c:strRef>
              <c:f>'Rates race_sex'!$AO$46:$AO$47</c:f>
              <c:strCache>
                <c:ptCount val="2"/>
                <c:pt idx="0">
                  <c:v>Female</c:v>
                </c:pt>
                <c:pt idx="1">
                  <c:v>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'Rates race_sex'!$AH$48:$AH$52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'Rates race_sex'!$AO$48:$AO$52</c:f>
              <c:numCache>
                <c:formatCode>0</c:formatCode>
                <c:ptCount val="5"/>
                <c:pt idx="0">
                  <c:v>0.383472015277525</c:v>
                </c:pt>
                <c:pt idx="1">
                  <c:v>0.591681465747137</c:v>
                </c:pt>
                <c:pt idx="2">
                  <c:v>0.501006187426415</c:v>
                </c:pt>
                <c:pt idx="3">
                  <c:v>0.703573948726014</c:v>
                </c:pt>
                <c:pt idx="4">
                  <c:v>0.658302386263862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52B-4C63-A57D-4A9104C4E019}"/>
            </c:ext>
          </c:extLst>
        </c:ser>
        <c:ser>
          <c:idx val="7"/>
          <c:order val="6"/>
          <c:tx>
            <c:strRef>
              <c:f>'Rates race_sex'!$AP$46:$AP$47</c:f>
              <c:strCache>
                <c:ptCount val="2"/>
                <c:pt idx="0">
                  <c:v>Female</c:v>
                </c:pt>
                <c:pt idx="1">
                  <c:v>Black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'Rates race_sex'!$AH$48:$AH$52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'Rates race_sex'!$AP$48:$AP$52</c:f>
              <c:numCache>
                <c:formatCode>0</c:formatCode>
                <c:ptCount val="5"/>
                <c:pt idx="0">
                  <c:v>1.985032852293705</c:v>
                </c:pt>
                <c:pt idx="1">
                  <c:v>0.220498900812979</c:v>
                </c:pt>
                <c:pt idx="2">
                  <c:v>1.540343804737218</c:v>
                </c:pt>
                <c:pt idx="3">
                  <c:v>1.314685253394627</c:v>
                </c:pt>
                <c:pt idx="4">
                  <c:v>1.086847836955435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952B-4C63-A57D-4A9104C4E019}"/>
            </c:ext>
          </c:extLst>
        </c:ser>
        <c:ser>
          <c:idx val="8"/>
          <c:order val="7"/>
          <c:tx>
            <c:strRef>
              <c:f>'Rates race_sex'!$AQ$46:$AQ$47</c:f>
              <c:strCache>
                <c:ptCount val="2"/>
                <c:pt idx="0">
                  <c:v>Female</c:v>
                </c:pt>
                <c:pt idx="1">
                  <c:v>API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'Rates race_sex'!$AH$48:$AH$52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'Rates race_sex'!$AQ$48:$AQ$52</c:f>
              <c:numCache>
                <c:formatCode>0</c:formatCode>
                <c:ptCount val="5"/>
                <c:pt idx="0">
                  <c:v>0.402924696060471</c:v>
                </c:pt>
                <c:pt idx="1">
                  <c:v>0.134004607078391</c:v>
                </c:pt>
                <c:pt idx="2">
                  <c:v>0.0</c:v>
                </c:pt>
                <c:pt idx="3">
                  <c:v>0.0</c:v>
                </c:pt>
                <c:pt idx="4">
                  <c:v>0.640439392658515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952B-4C63-A57D-4A9104C4E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0649816"/>
        <c:axId val="-2130653512"/>
      </c:lineChart>
      <c:catAx>
        <c:axId val="-2130649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30653512"/>
        <c:crosses val="autoZero"/>
        <c:auto val="1"/>
        <c:lblAlgn val="ctr"/>
        <c:lblOffset val="100"/>
        <c:noMultiLvlLbl val="0"/>
      </c:catAx>
      <c:valAx>
        <c:axId val="-213065351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30649816"/>
        <c:crosses val="autoZero"/>
        <c:crossBetween val="between"/>
      </c:valAx>
      <c:spPr>
        <a:noFill/>
        <a:ln>
          <a:solidFill>
            <a:sysClr val="window" lastClr="FFFFFF">
              <a:lumMod val="75000"/>
            </a:sysClr>
          </a:solidFill>
        </a:ln>
        <a:effectLst/>
      </c:spPr>
    </c:plotArea>
    <c:legend>
      <c:legendPos val="b"/>
      <c:layout>
        <c:manualLayout>
          <c:xMode val="edge"/>
          <c:yMode val="edge"/>
          <c:x val="0.00887165460678006"/>
          <c:y val="0.881996159092473"/>
          <c:w val="0.969666785492938"/>
          <c:h val="0.08730983983110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Coroner!$A$3:$A$9</c:f>
              <c:numCache>
                <c:formatCode>General</c:formatCode>
                <c:ptCount val="7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  <c:pt idx="6">
                  <c:v>2017.0</c:v>
                </c:pt>
              </c:numCache>
            </c:numRef>
          </c:cat>
          <c:val>
            <c:numRef>
              <c:f>Coroner!$B$3:$B$9</c:f>
              <c:numCache>
                <c:formatCode>General</c:formatCode>
                <c:ptCount val="7"/>
                <c:pt idx="0">
                  <c:v>22.0</c:v>
                </c:pt>
                <c:pt idx="1">
                  <c:v>18.0</c:v>
                </c:pt>
                <c:pt idx="2">
                  <c:v>20.0</c:v>
                </c:pt>
                <c:pt idx="3">
                  <c:v>30.0</c:v>
                </c:pt>
                <c:pt idx="4">
                  <c:v>46.0</c:v>
                </c:pt>
                <c:pt idx="5">
                  <c:v>102.0</c:v>
                </c:pt>
                <c:pt idx="6">
                  <c:v>149.0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73-4027-82E9-763FBDA35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-2126198376"/>
        <c:axId val="-2126194968"/>
      </c:barChart>
      <c:catAx>
        <c:axId val="-2126198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26194968"/>
        <c:crosses val="autoZero"/>
        <c:auto val="1"/>
        <c:lblAlgn val="ctr"/>
        <c:lblOffset val="100"/>
        <c:noMultiLvlLbl val="0"/>
      </c:catAx>
      <c:valAx>
        <c:axId val="-2126194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26198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World Population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9"/>
          <c:dPt>
            <c:idx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4F-449E-B6E9-21DC389BC07A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4F-449E-B6E9-21DC389BC07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United States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4F-449E-B6E9-21DC389BC07A}"/>
                </c:ext>
              </c:extLst>
            </c:dLbl>
            <c:dLbl>
              <c:idx val="1"/>
              <c:layout>
                <c:manualLayout>
                  <c:x val="-0.23307968339895"/>
                  <c:y val="-0.45811965811965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Rest
95%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4F-449E-B6E9-21DC389BC0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Sheet1!$C$4:$C$5</c:f>
              <c:strCache>
                <c:ptCount val="2"/>
                <c:pt idx="0">
                  <c:v>United States</c:v>
                </c:pt>
                <c:pt idx="1">
                  <c:v>The Rest</c:v>
                </c:pt>
              </c:strCache>
            </c:strRef>
          </c:cat>
          <c:val>
            <c:numRef>
              <c:f>Sheet1!$D$4:$D$5</c:f>
              <c:numCache>
                <c:formatCode>0.00%</c:formatCode>
                <c:ptCount val="2"/>
                <c:pt idx="0">
                  <c:v>0.046</c:v>
                </c:pt>
                <c:pt idx="1">
                  <c:v>0.954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D4F-449E-B6E9-21DC389BC07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Hydrocodone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8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72-4D90-8182-06DD0D747EC7}"/>
              </c:ext>
            </c:extLst>
          </c:dPt>
          <c:dPt>
            <c:idx val="1"/>
            <c:bubble3D val="0"/>
            <c:spPr>
              <a:solidFill>
                <a:srgbClr val="3478E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72-4D90-8182-06DD0D747EC7}"/>
              </c:ext>
            </c:extLst>
          </c:dPt>
          <c:dLbls>
            <c:dLbl>
              <c:idx val="0"/>
              <c:layout>
                <c:manualLayout>
                  <c:x val="0.287745078740157"/>
                  <c:y val="-0.1317862350539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72-4D90-8182-06DD0D747EC7}"/>
                </c:ext>
              </c:extLst>
            </c:dLbl>
            <c:dLbl>
              <c:idx val="1"/>
              <c:layout>
                <c:manualLayout>
                  <c:x val="-0.22152624671916"/>
                  <c:y val="0.07426472732575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72-4D90-8182-06DD0D747E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Sheet1!$A$1:$B$1</c:f>
              <c:strCache>
                <c:ptCount val="2"/>
                <c:pt idx="0">
                  <c:v>United States</c:v>
                </c:pt>
                <c:pt idx="1">
                  <c:v>Rest</c:v>
                </c:pt>
              </c:strCache>
            </c:strRef>
          </c:cat>
          <c:val>
            <c:numRef>
              <c:f>Sheet1!$A$2:$B$2</c:f>
              <c:numCache>
                <c:formatCode>0%</c:formatCode>
                <c:ptCount val="2"/>
                <c:pt idx="0">
                  <c:v>0.99</c:v>
                </c:pt>
                <c:pt idx="1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B72-4D90-8182-06DD0D747EC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604471718972"/>
          <c:y val="0.0268130307546242"/>
          <c:w val="0.663430010002331"/>
          <c:h val="0.819564194122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'Injury Deaths US LAC'!$D$3</c:f>
              <c:strCache>
                <c:ptCount val="1"/>
                <c:pt idx="0">
                  <c:v>Drug overdose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'Injury Deaths US LAC'!$A$4:$A$20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'Injury Deaths US LAC'!$D$26:$D$42</c:f>
              <c:numCache>
                <c:formatCode>General</c:formatCode>
                <c:ptCount val="17"/>
                <c:pt idx="0">
                  <c:v>48.0</c:v>
                </c:pt>
                <c:pt idx="1">
                  <c:v>97.0</c:v>
                </c:pt>
                <c:pt idx="2">
                  <c:v>190.0</c:v>
                </c:pt>
                <c:pt idx="3">
                  <c:v>288.0</c:v>
                </c:pt>
                <c:pt idx="4">
                  <c:v>280.0</c:v>
                </c:pt>
                <c:pt idx="5">
                  <c:v>251.0</c:v>
                </c:pt>
                <c:pt idx="6">
                  <c:v>321.0</c:v>
                </c:pt>
                <c:pt idx="7">
                  <c:v>395.0</c:v>
                </c:pt>
                <c:pt idx="8">
                  <c:v>313.0</c:v>
                </c:pt>
                <c:pt idx="9">
                  <c:v>328.0</c:v>
                </c:pt>
                <c:pt idx="10">
                  <c:v>306.0</c:v>
                </c:pt>
                <c:pt idx="11">
                  <c:v>275.0</c:v>
                </c:pt>
                <c:pt idx="12">
                  <c:v>338.0</c:v>
                </c:pt>
                <c:pt idx="13">
                  <c:v>343.0</c:v>
                </c:pt>
                <c:pt idx="14">
                  <c:v>297.0</c:v>
                </c:pt>
                <c:pt idx="15">
                  <c:v>314.0</c:v>
                </c:pt>
                <c:pt idx="16">
                  <c:v>332.0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C9-4703-92DC-25C1E506AF7F}"/>
            </c:ext>
          </c:extLst>
        </c:ser>
        <c:ser>
          <c:idx val="6"/>
          <c:order val="1"/>
          <c:tx>
            <c:strRef>
              <c:f>'Injury Deaths US LAC'!$H$3</c:f>
              <c:strCache>
                <c:ptCount val="1"/>
                <c:pt idx="0">
                  <c:v>Heroin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'Injury Deaths US LAC'!$A$4:$A$20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'Injury Deaths US LAC'!$H$26:$H$42</c:f>
              <c:numCache>
                <c:formatCode>General</c:formatCode>
                <c:ptCount val="17"/>
                <c:pt idx="0">
                  <c:v>169.0</c:v>
                </c:pt>
                <c:pt idx="1">
                  <c:v>140.0</c:v>
                </c:pt>
                <c:pt idx="2">
                  <c:v>182.0</c:v>
                </c:pt>
                <c:pt idx="3">
                  <c:v>150.0</c:v>
                </c:pt>
                <c:pt idx="4">
                  <c:v>131.0</c:v>
                </c:pt>
                <c:pt idx="5">
                  <c:v>122.0</c:v>
                </c:pt>
                <c:pt idx="6">
                  <c:v>129.0</c:v>
                </c:pt>
                <c:pt idx="7">
                  <c:v>115.0</c:v>
                </c:pt>
                <c:pt idx="8">
                  <c:v>126.0</c:v>
                </c:pt>
                <c:pt idx="9">
                  <c:v>133.0</c:v>
                </c:pt>
                <c:pt idx="10">
                  <c:v>131.0</c:v>
                </c:pt>
                <c:pt idx="11">
                  <c:v>141.0</c:v>
                </c:pt>
                <c:pt idx="12">
                  <c:v>112.0</c:v>
                </c:pt>
                <c:pt idx="13">
                  <c:v>156.0</c:v>
                </c:pt>
                <c:pt idx="14">
                  <c:v>131.0</c:v>
                </c:pt>
                <c:pt idx="15">
                  <c:v>126.0</c:v>
                </c:pt>
                <c:pt idx="16">
                  <c:v>131.0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C9-4703-92DC-25C1E506AF7F}"/>
            </c:ext>
          </c:extLst>
        </c:ser>
        <c:ser>
          <c:idx val="2"/>
          <c:order val="2"/>
          <c:tx>
            <c:strRef>
              <c:f>'Injury Deaths US LAC'!$B$3</c:f>
              <c:strCache>
                <c:ptCount val="1"/>
                <c:pt idx="0">
                  <c:v>Rx opioid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'Injury Deaths US LAC'!$A$4:$A$20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'Injury Deaths US LAC'!$B$26:$B$42</c:f>
              <c:numCache>
                <c:formatCode>General</c:formatCode>
                <c:ptCount val="17"/>
                <c:pt idx="0">
                  <c:v>230.0</c:v>
                </c:pt>
                <c:pt idx="1">
                  <c:v>185.0</c:v>
                </c:pt>
                <c:pt idx="2">
                  <c:v>285.0</c:v>
                </c:pt>
                <c:pt idx="3">
                  <c:v>217.0</c:v>
                </c:pt>
                <c:pt idx="4">
                  <c:v>186.0</c:v>
                </c:pt>
                <c:pt idx="5">
                  <c:v>176.0</c:v>
                </c:pt>
                <c:pt idx="6">
                  <c:v>176.0</c:v>
                </c:pt>
                <c:pt idx="7">
                  <c:v>177.0</c:v>
                </c:pt>
                <c:pt idx="8">
                  <c:v>186.0</c:v>
                </c:pt>
                <c:pt idx="9">
                  <c:v>213.0</c:v>
                </c:pt>
                <c:pt idx="10">
                  <c:v>179.0</c:v>
                </c:pt>
                <c:pt idx="11">
                  <c:v>186.0</c:v>
                </c:pt>
                <c:pt idx="12">
                  <c:v>170.0</c:v>
                </c:pt>
                <c:pt idx="13">
                  <c:v>214.0</c:v>
                </c:pt>
                <c:pt idx="14">
                  <c:v>211.0</c:v>
                </c:pt>
                <c:pt idx="15">
                  <c:v>205.0</c:v>
                </c:pt>
                <c:pt idx="16">
                  <c:v>259.0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C9-4703-92DC-25C1E506AF7F}"/>
            </c:ext>
          </c:extLst>
        </c:ser>
        <c:ser>
          <c:idx val="1"/>
          <c:order val="3"/>
          <c:tx>
            <c:strRef>
              <c:f>'Injury Deaths US LAC'!$C$3</c:f>
              <c:strCache>
                <c:ptCount val="1"/>
                <c:pt idx="0">
                  <c:v>Rx overdose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'Injury Deaths US LAC'!$A$4:$A$20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'Injury Deaths US LAC'!$C$26:$C$42</c:f>
              <c:numCache>
                <c:formatCode>General</c:formatCode>
                <c:ptCount val="17"/>
                <c:pt idx="0">
                  <c:v>71.0</c:v>
                </c:pt>
                <c:pt idx="1">
                  <c:v>56.0</c:v>
                </c:pt>
                <c:pt idx="2">
                  <c:v>82.0</c:v>
                </c:pt>
                <c:pt idx="3">
                  <c:v>80.0</c:v>
                </c:pt>
                <c:pt idx="4">
                  <c:v>69.0</c:v>
                </c:pt>
                <c:pt idx="5">
                  <c:v>91.0</c:v>
                </c:pt>
                <c:pt idx="6">
                  <c:v>63.0</c:v>
                </c:pt>
                <c:pt idx="7">
                  <c:v>68.0</c:v>
                </c:pt>
                <c:pt idx="8">
                  <c:v>82.0</c:v>
                </c:pt>
                <c:pt idx="9">
                  <c:v>96.0</c:v>
                </c:pt>
                <c:pt idx="10">
                  <c:v>84.0</c:v>
                </c:pt>
                <c:pt idx="11">
                  <c:v>82.0</c:v>
                </c:pt>
                <c:pt idx="12">
                  <c:v>62.0</c:v>
                </c:pt>
                <c:pt idx="13">
                  <c:v>102.0</c:v>
                </c:pt>
                <c:pt idx="14">
                  <c:v>96.0</c:v>
                </c:pt>
                <c:pt idx="15">
                  <c:v>87.0</c:v>
                </c:pt>
                <c:pt idx="16">
                  <c:v>99.0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C9-4703-92DC-25C1E506A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147086904"/>
        <c:axId val="2147094312"/>
      </c:barChart>
      <c:lineChart>
        <c:grouping val="standard"/>
        <c:varyColors val="0"/>
        <c:ser>
          <c:idx val="4"/>
          <c:order val="4"/>
          <c:tx>
            <c:strRef>
              <c:f>'Injury Deaths US LAC'!$F$3</c:f>
              <c:strCache>
                <c:ptCount val="1"/>
                <c:pt idx="0">
                  <c:v>Motor Vehicles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0070C0"/>
                </a:solidFill>
                <a:prstDash val="solid"/>
              </a:ln>
              <a:effectLst/>
            </c:spPr>
          </c:marker>
          <c:val>
            <c:numRef>
              <c:f>'Injury Deaths US LAC'!$F$26:$F$42</c:f>
              <c:numCache>
                <c:formatCode>General</c:formatCode>
                <c:ptCount val="17"/>
                <c:pt idx="0">
                  <c:v>887.0</c:v>
                </c:pt>
                <c:pt idx="1">
                  <c:v>909.0</c:v>
                </c:pt>
                <c:pt idx="2">
                  <c:v>875.0</c:v>
                </c:pt>
                <c:pt idx="3">
                  <c:v>967.0</c:v>
                </c:pt>
                <c:pt idx="4">
                  <c:v>949.0</c:v>
                </c:pt>
                <c:pt idx="5">
                  <c:v>951.0</c:v>
                </c:pt>
                <c:pt idx="6">
                  <c:v>983.0</c:v>
                </c:pt>
                <c:pt idx="7">
                  <c:v>928.0</c:v>
                </c:pt>
                <c:pt idx="8">
                  <c:v>831.0</c:v>
                </c:pt>
                <c:pt idx="9">
                  <c:v>705.0</c:v>
                </c:pt>
                <c:pt idx="10">
                  <c:v>648.0</c:v>
                </c:pt>
                <c:pt idx="11">
                  <c:v>659.0</c:v>
                </c:pt>
                <c:pt idx="12">
                  <c:v>719.0</c:v>
                </c:pt>
                <c:pt idx="13">
                  <c:v>760.0</c:v>
                </c:pt>
                <c:pt idx="14">
                  <c:v>753.0</c:v>
                </c:pt>
                <c:pt idx="15">
                  <c:v>770.0</c:v>
                </c:pt>
                <c:pt idx="16">
                  <c:v>984.0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8C9-4703-92DC-25C1E506AF7F}"/>
            </c:ext>
          </c:extLst>
        </c:ser>
        <c:ser>
          <c:idx val="5"/>
          <c:order val="5"/>
          <c:tx>
            <c:strRef>
              <c:f>'Injury Deaths US LAC'!$G$3</c:f>
              <c:strCache>
                <c:ptCount val="1"/>
                <c:pt idx="0">
                  <c:v>Firearms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c:spPr>
          </c:marker>
          <c:val>
            <c:numRef>
              <c:f>'Injury Deaths US LAC'!$G$26:$G$42</c:f>
              <c:numCache>
                <c:formatCode>General</c:formatCode>
                <c:ptCount val="17"/>
                <c:pt idx="0">
                  <c:v>1154.0</c:v>
                </c:pt>
                <c:pt idx="1">
                  <c:v>1220.0</c:v>
                </c:pt>
                <c:pt idx="2">
                  <c:v>1256.0</c:v>
                </c:pt>
                <c:pt idx="3">
                  <c:v>1213.0</c:v>
                </c:pt>
                <c:pt idx="4">
                  <c:v>1126.0</c:v>
                </c:pt>
                <c:pt idx="5">
                  <c:v>1165.0</c:v>
                </c:pt>
                <c:pt idx="6">
                  <c:v>1088.0</c:v>
                </c:pt>
                <c:pt idx="7">
                  <c:v>981.0</c:v>
                </c:pt>
                <c:pt idx="8">
                  <c:v>942.0</c:v>
                </c:pt>
                <c:pt idx="9">
                  <c:v>844.0</c:v>
                </c:pt>
                <c:pt idx="10">
                  <c:v>799.0</c:v>
                </c:pt>
                <c:pt idx="11">
                  <c:v>725.0</c:v>
                </c:pt>
                <c:pt idx="12">
                  <c:v>701.0</c:v>
                </c:pt>
                <c:pt idx="13">
                  <c:v>725.0</c:v>
                </c:pt>
                <c:pt idx="14">
                  <c:v>686.0</c:v>
                </c:pt>
                <c:pt idx="15">
                  <c:v>726.0</c:v>
                </c:pt>
                <c:pt idx="16">
                  <c:v>788.0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8C9-4703-92DC-25C1E506A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7086904"/>
        <c:axId val="2147094312"/>
      </c:lineChart>
      <c:catAx>
        <c:axId val="2147086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19741443494348"/>
              <c:y val="0.94840269980517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282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7094312"/>
        <c:crosses val="autoZero"/>
        <c:auto val="1"/>
        <c:lblAlgn val="ctr"/>
        <c:lblOffset val="100"/>
        <c:noMultiLvlLbl val="0"/>
      </c:catAx>
      <c:valAx>
        <c:axId val="214709431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7086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99224631305"/>
          <c:y val="0.0465313487599764"/>
          <c:w val="0.661042235408253"/>
          <c:h val="0.8092384055556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'Injury Deaths US LAC'!$D$3</c:f>
              <c:strCache>
                <c:ptCount val="1"/>
                <c:pt idx="0">
                  <c:v>Drug overdose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'Injury Deaths US LAC'!$A$4:$A$20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'Injury Deaths US LAC'!$D$4:$D$20</c:f>
              <c:numCache>
                <c:formatCode>General</c:formatCode>
                <c:ptCount val="17"/>
                <c:pt idx="0">
                  <c:v>7688.0</c:v>
                </c:pt>
                <c:pt idx="1">
                  <c:v>8418.0</c:v>
                </c:pt>
                <c:pt idx="2">
                  <c:v>9900.0</c:v>
                </c:pt>
                <c:pt idx="3">
                  <c:v>11065.0</c:v>
                </c:pt>
                <c:pt idx="4">
                  <c:v>11393.0</c:v>
                </c:pt>
                <c:pt idx="5">
                  <c:v>12452.0</c:v>
                </c:pt>
                <c:pt idx="6">
                  <c:v>13778.0</c:v>
                </c:pt>
                <c:pt idx="7">
                  <c:v>14010.0</c:v>
                </c:pt>
                <c:pt idx="8">
                  <c:v>13365.0</c:v>
                </c:pt>
                <c:pt idx="9">
                  <c:v>12878.0</c:v>
                </c:pt>
                <c:pt idx="10">
                  <c:v>13159.0</c:v>
                </c:pt>
                <c:pt idx="11">
                  <c:v>14133.0</c:v>
                </c:pt>
                <c:pt idx="12">
                  <c:v>13463.0</c:v>
                </c:pt>
                <c:pt idx="13">
                  <c:v>12958.0</c:v>
                </c:pt>
                <c:pt idx="14">
                  <c:v>10721.0</c:v>
                </c:pt>
                <c:pt idx="15">
                  <c:v>9687.0</c:v>
                </c:pt>
                <c:pt idx="16">
                  <c:v>8286.0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0D-45F6-8BA7-C7BFB2558FAD}"/>
            </c:ext>
          </c:extLst>
        </c:ser>
        <c:ser>
          <c:idx val="6"/>
          <c:order val="1"/>
          <c:tx>
            <c:strRef>
              <c:f>'Injury Deaths US LAC'!$H$3</c:f>
              <c:strCache>
                <c:ptCount val="1"/>
                <c:pt idx="0">
                  <c:v>Heroin</c:v>
                </c:pt>
              </c:strCache>
            </c:strRef>
          </c:tx>
          <c:spPr>
            <a:solidFill>
              <a:srgbClr val="F6BA92"/>
            </a:solidFill>
            <a:ln>
              <a:noFill/>
            </a:ln>
            <a:effectLst/>
          </c:spPr>
          <c:invertIfNegative val="0"/>
          <c:cat>
            <c:numRef>
              <c:f>'Injury Deaths US LAC'!$A$4:$A$20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'Injury Deaths US LAC'!$H$4:$H$20</c:f>
              <c:numCache>
                <c:formatCode>General</c:formatCode>
                <c:ptCount val="17"/>
                <c:pt idx="0">
                  <c:v>1842.0</c:v>
                </c:pt>
                <c:pt idx="1">
                  <c:v>1779.0</c:v>
                </c:pt>
                <c:pt idx="2">
                  <c:v>2089.0</c:v>
                </c:pt>
                <c:pt idx="3">
                  <c:v>2080.0</c:v>
                </c:pt>
                <c:pt idx="4">
                  <c:v>1878.0</c:v>
                </c:pt>
                <c:pt idx="5">
                  <c:v>2009.0</c:v>
                </c:pt>
                <c:pt idx="6">
                  <c:v>2088.0</c:v>
                </c:pt>
                <c:pt idx="7">
                  <c:v>2399.0</c:v>
                </c:pt>
                <c:pt idx="8">
                  <c:v>3041.0</c:v>
                </c:pt>
                <c:pt idx="9">
                  <c:v>3278.0</c:v>
                </c:pt>
                <c:pt idx="10">
                  <c:v>3036.0</c:v>
                </c:pt>
                <c:pt idx="11">
                  <c:v>4397.0</c:v>
                </c:pt>
                <c:pt idx="12">
                  <c:v>5925.0</c:v>
                </c:pt>
                <c:pt idx="13">
                  <c:v>8257.0</c:v>
                </c:pt>
                <c:pt idx="14">
                  <c:v>10574.0</c:v>
                </c:pt>
                <c:pt idx="15">
                  <c:v>12989.0</c:v>
                </c:pt>
                <c:pt idx="16">
                  <c:v>15469.0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0D-45F6-8BA7-C7BFB2558FAD}"/>
            </c:ext>
          </c:extLst>
        </c:ser>
        <c:ser>
          <c:idx val="2"/>
          <c:order val="2"/>
          <c:tx>
            <c:strRef>
              <c:f>'Injury Deaths US LAC'!$B$3</c:f>
              <c:strCache>
                <c:ptCount val="1"/>
                <c:pt idx="0">
                  <c:v>Rx opioid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'Injury Deaths US LAC'!$A$4:$A$20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'Injury Deaths US LAC'!$B$4:$B$20</c:f>
              <c:numCache>
                <c:formatCode>General</c:formatCode>
                <c:ptCount val="17"/>
                <c:pt idx="0">
                  <c:v>4400.0</c:v>
                </c:pt>
                <c:pt idx="1">
                  <c:v>5528.0</c:v>
                </c:pt>
                <c:pt idx="2">
                  <c:v>7456.0</c:v>
                </c:pt>
                <c:pt idx="3">
                  <c:v>8517.0</c:v>
                </c:pt>
                <c:pt idx="4">
                  <c:v>9857.0</c:v>
                </c:pt>
                <c:pt idx="5">
                  <c:v>10928.0</c:v>
                </c:pt>
                <c:pt idx="6">
                  <c:v>13723.0</c:v>
                </c:pt>
                <c:pt idx="7">
                  <c:v>14408.0</c:v>
                </c:pt>
                <c:pt idx="8">
                  <c:v>14800.0</c:v>
                </c:pt>
                <c:pt idx="9">
                  <c:v>15597.0</c:v>
                </c:pt>
                <c:pt idx="10">
                  <c:v>16651.0</c:v>
                </c:pt>
                <c:pt idx="11">
                  <c:v>16917.0</c:v>
                </c:pt>
                <c:pt idx="12">
                  <c:v>16007.0</c:v>
                </c:pt>
                <c:pt idx="13">
                  <c:v>16235.0</c:v>
                </c:pt>
                <c:pt idx="14">
                  <c:v>18893.0</c:v>
                </c:pt>
                <c:pt idx="15">
                  <c:v>22598.0</c:v>
                </c:pt>
                <c:pt idx="16">
                  <c:v>32445.0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0D-45F6-8BA7-C7BFB2558FAD}"/>
            </c:ext>
          </c:extLst>
        </c:ser>
        <c:ser>
          <c:idx val="1"/>
          <c:order val="3"/>
          <c:tx>
            <c:strRef>
              <c:f>'Injury Deaths US LAC'!$C$3</c:f>
              <c:strCache>
                <c:ptCount val="1"/>
                <c:pt idx="0">
                  <c:v>Rx overdose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'Injury Deaths US LAC'!$A$4:$A$20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'Injury Deaths US LAC'!$C$4:$C$20</c:f>
              <c:numCache>
                <c:formatCode>General</c:formatCode>
                <c:ptCount val="17"/>
                <c:pt idx="0">
                  <c:v>3485.0</c:v>
                </c:pt>
                <c:pt idx="1">
                  <c:v>3669.0</c:v>
                </c:pt>
                <c:pt idx="2">
                  <c:v>4073.0</c:v>
                </c:pt>
                <c:pt idx="3">
                  <c:v>4123.0</c:v>
                </c:pt>
                <c:pt idx="4">
                  <c:v>4296.0</c:v>
                </c:pt>
                <c:pt idx="5">
                  <c:v>4424.0</c:v>
                </c:pt>
                <c:pt idx="6">
                  <c:v>4836.0</c:v>
                </c:pt>
                <c:pt idx="7">
                  <c:v>5193.0</c:v>
                </c:pt>
                <c:pt idx="8">
                  <c:v>5244.0</c:v>
                </c:pt>
                <c:pt idx="9">
                  <c:v>5251.0</c:v>
                </c:pt>
                <c:pt idx="10">
                  <c:v>5483.0</c:v>
                </c:pt>
                <c:pt idx="11">
                  <c:v>5893.0</c:v>
                </c:pt>
                <c:pt idx="12">
                  <c:v>6107.0</c:v>
                </c:pt>
                <c:pt idx="13">
                  <c:v>6532.0</c:v>
                </c:pt>
                <c:pt idx="14">
                  <c:v>6867.0</c:v>
                </c:pt>
                <c:pt idx="15">
                  <c:v>7130.0</c:v>
                </c:pt>
                <c:pt idx="16">
                  <c:v>7432.0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0D-45F6-8BA7-C7BFB2558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-2130068984"/>
        <c:axId val="-2130061000"/>
      </c:barChart>
      <c:lineChart>
        <c:grouping val="standard"/>
        <c:varyColors val="0"/>
        <c:ser>
          <c:idx val="4"/>
          <c:order val="4"/>
          <c:tx>
            <c:strRef>
              <c:f>'Injury Deaths US LAC'!$F$3</c:f>
              <c:strCache>
                <c:ptCount val="1"/>
                <c:pt idx="0">
                  <c:v>Motor Vehicles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0070C0"/>
                </a:solidFill>
                <a:prstDash val="solid"/>
              </a:ln>
              <a:effectLst/>
            </c:spPr>
          </c:marker>
          <c:val>
            <c:numRef>
              <c:f>'Injury Deaths US LAC'!$F$4:$F$20</c:f>
              <c:numCache>
                <c:formatCode>General</c:formatCode>
                <c:ptCount val="17"/>
                <c:pt idx="0">
                  <c:v>43354.0</c:v>
                </c:pt>
                <c:pt idx="1">
                  <c:v>43788.0</c:v>
                </c:pt>
                <c:pt idx="2">
                  <c:v>45380.0</c:v>
                </c:pt>
                <c:pt idx="3">
                  <c:v>44757.0</c:v>
                </c:pt>
                <c:pt idx="4">
                  <c:v>44933.0</c:v>
                </c:pt>
                <c:pt idx="5">
                  <c:v>45343.0</c:v>
                </c:pt>
                <c:pt idx="6">
                  <c:v>45316.0</c:v>
                </c:pt>
                <c:pt idx="7">
                  <c:v>43945.0</c:v>
                </c:pt>
                <c:pt idx="8">
                  <c:v>39790.0</c:v>
                </c:pt>
                <c:pt idx="9">
                  <c:v>36216.0</c:v>
                </c:pt>
                <c:pt idx="10">
                  <c:v>35332.0</c:v>
                </c:pt>
                <c:pt idx="11">
                  <c:v>35303.0</c:v>
                </c:pt>
                <c:pt idx="12">
                  <c:v>36415.0</c:v>
                </c:pt>
                <c:pt idx="13">
                  <c:v>35369.0</c:v>
                </c:pt>
                <c:pt idx="14">
                  <c:v>35398.0</c:v>
                </c:pt>
                <c:pt idx="15">
                  <c:v>37757.0</c:v>
                </c:pt>
                <c:pt idx="16">
                  <c:v>40327.0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90D-45F6-8BA7-C7BFB2558FAD}"/>
            </c:ext>
          </c:extLst>
        </c:ser>
        <c:ser>
          <c:idx val="5"/>
          <c:order val="5"/>
          <c:tx>
            <c:strRef>
              <c:f>'Injury Deaths US LAC'!$G$3</c:f>
              <c:strCache>
                <c:ptCount val="1"/>
                <c:pt idx="0">
                  <c:v>Firearms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6">
                    <a:lumMod val="50000"/>
                  </a:schemeClr>
                </a:solidFill>
                <a:prstDash val="solid"/>
              </a:ln>
              <a:effectLst/>
            </c:spPr>
          </c:marker>
          <c:val>
            <c:numRef>
              <c:f>'Injury Deaths US LAC'!$G$4:$G$20</c:f>
              <c:numCache>
                <c:formatCode>General</c:formatCode>
                <c:ptCount val="17"/>
                <c:pt idx="0">
                  <c:v>28393.0</c:v>
                </c:pt>
                <c:pt idx="1">
                  <c:v>29250.0</c:v>
                </c:pt>
                <c:pt idx="2">
                  <c:v>29942.0</c:v>
                </c:pt>
                <c:pt idx="3">
                  <c:v>29789.0</c:v>
                </c:pt>
                <c:pt idx="4">
                  <c:v>29258.0</c:v>
                </c:pt>
                <c:pt idx="5">
                  <c:v>30364.0</c:v>
                </c:pt>
                <c:pt idx="6">
                  <c:v>30536.0</c:v>
                </c:pt>
                <c:pt idx="7">
                  <c:v>30873.0</c:v>
                </c:pt>
                <c:pt idx="8">
                  <c:v>31267.0</c:v>
                </c:pt>
                <c:pt idx="9">
                  <c:v>31014.0</c:v>
                </c:pt>
                <c:pt idx="10">
                  <c:v>31328.0</c:v>
                </c:pt>
                <c:pt idx="11">
                  <c:v>31897.0</c:v>
                </c:pt>
                <c:pt idx="12">
                  <c:v>33092.0</c:v>
                </c:pt>
                <c:pt idx="13">
                  <c:v>33169.0</c:v>
                </c:pt>
                <c:pt idx="14">
                  <c:v>33130.0</c:v>
                </c:pt>
                <c:pt idx="15">
                  <c:v>35768.0</c:v>
                </c:pt>
                <c:pt idx="16">
                  <c:v>38148.0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90D-45F6-8BA7-C7BFB2558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0068984"/>
        <c:axId val="-2130061000"/>
      </c:lineChart>
      <c:catAx>
        <c:axId val="-2130068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282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0061000"/>
        <c:crosses val="autoZero"/>
        <c:auto val="1"/>
        <c:lblAlgn val="ctr"/>
        <c:lblOffset val="100"/>
        <c:noMultiLvlLbl val="0"/>
      </c:catAx>
      <c:valAx>
        <c:axId val="-213006100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0068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tx1"/>
                </a:solidFill>
              </a:rPr>
              <a:t>United States</a:t>
            </a:r>
          </a:p>
        </c:rich>
      </c:tx>
      <c:layout>
        <c:manualLayout>
          <c:xMode val="edge"/>
          <c:yMode val="edge"/>
          <c:x val="0.346987580460071"/>
          <c:y val="0.0078591090306233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 Waves of Opioid Epidemic'!$M$24:$M$25</c:f>
              <c:strCache>
                <c:ptCount val="2"/>
                <c:pt idx="0">
                  <c:v>US</c:v>
                </c:pt>
                <c:pt idx="1">
                  <c:v>Synthetic</c:v>
                </c:pt>
              </c:strCache>
            </c:strRef>
          </c:tx>
          <c:spPr>
            <a:ln w="34925" cap="rnd">
              <a:solidFill>
                <a:srgbClr val="4F81BD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'3 Waves of Opioid Epidemic'!$L$26:$L$43</c:f>
              <c:numCache>
                <c:formatCode>General</c:formatCode>
                <c:ptCount val="18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  <c:pt idx="9">
                  <c:v>2008.0</c:v>
                </c:pt>
                <c:pt idx="10">
                  <c:v>2009.0</c:v>
                </c:pt>
                <c:pt idx="11">
                  <c:v>2010.0</c:v>
                </c:pt>
                <c:pt idx="12">
                  <c:v>2011.0</c:v>
                </c:pt>
                <c:pt idx="13">
                  <c:v>2012.0</c:v>
                </c:pt>
                <c:pt idx="14">
                  <c:v>2013.0</c:v>
                </c:pt>
                <c:pt idx="15">
                  <c:v>2014.0</c:v>
                </c:pt>
                <c:pt idx="16">
                  <c:v>2015.0</c:v>
                </c:pt>
                <c:pt idx="17">
                  <c:v>2016.0</c:v>
                </c:pt>
              </c:numCache>
            </c:numRef>
          </c:cat>
          <c:val>
            <c:numRef>
              <c:f>'3 Waves of Opioid Epidemic'!$M$26:$M$43</c:f>
              <c:numCache>
                <c:formatCode>General</c:formatCode>
                <c:ptCount val="18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0.5</c:v>
                </c:pt>
                <c:pt idx="4">
                  <c:v>0.5</c:v>
                </c:pt>
                <c:pt idx="5">
                  <c:v>0.6</c:v>
                </c:pt>
                <c:pt idx="6">
                  <c:v>0.6</c:v>
                </c:pt>
                <c:pt idx="7">
                  <c:v>0.9</c:v>
                </c:pt>
                <c:pt idx="8">
                  <c:v>0.7</c:v>
                </c:pt>
                <c:pt idx="9">
                  <c:v>0.8</c:v>
                </c:pt>
                <c:pt idx="10">
                  <c:v>1.0</c:v>
                </c:pt>
                <c:pt idx="11">
                  <c:v>1.0</c:v>
                </c:pt>
                <c:pt idx="12">
                  <c:v>0.9</c:v>
                </c:pt>
                <c:pt idx="13">
                  <c:v>0.8</c:v>
                </c:pt>
                <c:pt idx="14">
                  <c:v>1.0</c:v>
                </c:pt>
                <c:pt idx="15">
                  <c:v>1.7</c:v>
                </c:pt>
                <c:pt idx="16">
                  <c:v>3.0</c:v>
                </c:pt>
                <c:pt idx="17">
                  <c:v>6.0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FA8-4B84-9312-9B1D512670A9}"/>
            </c:ext>
          </c:extLst>
        </c:ser>
        <c:ser>
          <c:idx val="1"/>
          <c:order val="1"/>
          <c:tx>
            <c:strRef>
              <c:f>'3 Waves of Opioid Epidemic'!$N$24:$N$25</c:f>
              <c:strCache>
                <c:ptCount val="2"/>
                <c:pt idx="0">
                  <c:v>US</c:v>
                </c:pt>
                <c:pt idx="1">
                  <c:v>Heroin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'3 Waves of Opioid Epidemic'!$L$26:$L$43</c:f>
              <c:numCache>
                <c:formatCode>General</c:formatCode>
                <c:ptCount val="18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  <c:pt idx="9">
                  <c:v>2008.0</c:v>
                </c:pt>
                <c:pt idx="10">
                  <c:v>2009.0</c:v>
                </c:pt>
                <c:pt idx="11">
                  <c:v>2010.0</c:v>
                </c:pt>
                <c:pt idx="12">
                  <c:v>2011.0</c:v>
                </c:pt>
                <c:pt idx="13">
                  <c:v>2012.0</c:v>
                </c:pt>
                <c:pt idx="14">
                  <c:v>2013.0</c:v>
                </c:pt>
                <c:pt idx="15">
                  <c:v>2014.0</c:v>
                </c:pt>
                <c:pt idx="16">
                  <c:v>2015.0</c:v>
                </c:pt>
                <c:pt idx="17">
                  <c:v>2016.0</c:v>
                </c:pt>
              </c:numCache>
            </c:numRef>
          </c:cat>
          <c:val>
            <c:numRef>
              <c:f>'3 Waves of Opioid Epidemic'!$N$26:$N$43</c:f>
              <c:numCache>
                <c:formatCode>General</c:formatCode>
                <c:ptCount val="18"/>
                <c:pt idx="0">
                  <c:v>0.7</c:v>
                </c:pt>
                <c:pt idx="1">
                  <c:v>0.7</c:v>
                </c:pt>
                <c:pt idx="2">
                  <c:v>0.6</c:v>
                </c:pt>
                <c:pt idx="3">
                  <c:v>0.7</c:v>
                </c:pt>
                <c:pt idx="4">
                  <c:v>0.7</c:v>
                </c:pt>
                <c:pt idx="5">
                  <c:v>0.6</c:v>
                </c:pt>
                <c:pt idx="6">
                  <c:v>0.7</c:v>
                </c:pt>
                <c:pt idx="7">
                  <c:v>0.7</c:v>
                </c:pt>
                <c:pt idx="8">
                  <c:v>0.8</c:v>
                </c:pt>
                <c:pt idx="9">
                  <c:v>1.0</c:v>
                </c:pt>
                <c:pt idx="10">
                  <c:v>1.1</c:v>
                </c:pt>
                <c:pt idx="11">
                  <c:v>1.0</c:v>
                </c:pt>
                <c:pt idx="12">
                  <c:v>1.4</c:v>
                </c:pt>
                <c:pt idx="13">
                  <c:v>1.9</c:v>
                </c:pt>
                <c:pt idx="14">
                  <c:v>2.6</c:v>
                </c:pt>
                <c:pt idx="15">
                  <c:v>3.3</c:v>
                </c:pt>
                <c:pt idx="16">
                  <c:v>4.0</c:v>
                </c:pt>
                <c:pt idx="17">
                  <c:v>4.8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FA8-4B84-9312-9B1D512670A9}"/>
            </c:ext>
          </c:extLst>
        </c:ser>
        <c:ser>
          <c:idx val="2"/>
          <c:order val="2"/>
          <c:tx>
            <c:strRef>
              <c:f>'3 Waves of Opioid Epidemic'!$O$24:$O$25</c:f>
              <c:strCache>
                <c:ptCount val="2"/>
                <c:pt idx="0">
                  <c:v>US</c:v>
                </c:pt>
                <c:pt idx="1">
                  <c:v>Natural 
semi-synthetic</c:v>
                </c:pt>
              </c:strCache>
            </c:strRef>
          </c:tx>
          <c:spPr>
            <a:ln w="34925" cap="rnd">
              <a:solidFill>
                <a:srgbClr val="8064A2"/>
              </a:solidFill>
              <a:round/>
            </a:ln>
            <a:effectLst/>
          </c:spPr>
          <c:marker>
            <c:symbol val="none"/>
          </c:marker>
          <c:cat>
            <c:numRef>
              <c:f>'3 Waves of Opioid Epidemic'!$L$26:$L$43</c:f>
              <c:numCache>
                <c:formatCode>General</c:formatCode>
                <c:ptCount val="18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  <c:pt idx="9">
                  <c:v>2008.0</c:v>
                </c:pt>
                <c:pt idx="10">
                  <c:v>2009.0</c:v>
                </c:pt>
                <c:pt idx="11">
                  <c:v>2010.0</c:v>
                </c:pt>
                <c:pt idx="12">
                  <c:v>2011.0</c:v>
                </c:pt>
                <c:pt idx="13">
                  <c:v>2012.0</c:v>
                </c:pt>
                <c:pt idx="14">
                  <c:v>2013.0</c:v>
                </c:pt>
                <c:pt idx="15">
                  <c:v>2014.0</c:v>
                </c:pt>
                <c:pt idx="16">
                  <c:v>2015.0</c:v>
                </c:pt>
                <c:pt idx="17">
                  <c:v>2016.0</c:v>
                </c:pt>
              </c:numCache>
            </c:numRef>
          </c:cat>
          <c:val>
            <c:numRef>
              <c:f>'3 Waves of Opioid Epidemic'!$O$26:$O$43</c:f>
              <c:numCache>
                <c:formatCode>General</c:formatCode>
                <c:ptCount val="18"/>
                <c:pt idx="0">
                  <c:v>1.0</c:v>
                </c:pt>
                <c:pt idx="1">
                  <c:v>1.0</c:v>
                </c:pt>
                <c:pt idx="2">
                  <c:v>1.2</c:v>
                </c:pt>
                <c:pt idx="3">
                  <c:v>1.5</c:v>
                </c:pt>
                <c:pt idx="4">
                  <c:v>1.7</c:v>
                </c:pt>
                <c:pt idx="5">
                  <c:v>1.8</c:v>
                </c:pt>
                <c:pt idx="6">
                  <c:v>2.0</c:v>
                </c:pt>
                <c:pt idx="7">
                  <c:v>2.4</c:v>
                </c:pt>
                <c:pt idx="8">
                  <c:v>2.7</c:v>
                </c:pt>
                <c:pt idx="9">
                  <c:v>3.0</c:v>
                </c:pt>
                <c:pt idx="10">
                  <c:v>3.2</c:v>
                </c:pt>
                <c:pt idx="11">
                  <c:v>3.5</c:v>
                </c:pt>
                <c:pt idx="12">
                  <c:v>3.8</c:v>
                </c:pt>
                <c:pt idx="13">
                  <c:v>3.5</c:v>
                </c:pt>
                <c:pt idx="14">
                  <c:v>3.6</c:v>
                </c:pt>
                <c:pt idx="15">
                  <c:v>3.8</c:v>
                </c:pt>
                <c:pt idx="16">
                  <c:v>4.0</c:v>
                </c:pt>
                <c:pt idx="17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FA8-4B84-9312-9B1D51267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6697912"/>
        <c:axId val="2096664920"/>
      </c:lineChart>
      <c:catAx>
        <c:axId val="2096697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664920"/>
        <c:crosses val="autoZero"/>
        <c:auto val="1"/>
        <c:lblAlgn val="ctr"/>
        <c:lblOffset val="100"/>
        <c:noMultiLvlLbl val="0"/>
      </c:catAx>
      <c:valAx>
        <c:axId val="20966649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0.00317724869776584"/>
              <c:y val="0.1520984708025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697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8300264861892"/>
          <c:y val="0.0623043688766495"/>
          <c:w val="0.717042589567581"/>
          <c:h val="0.627387791898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 Waves of Opioid Epidemic'!$U$3</c:f>
              <c:strCache>
                <c:ptCount val="1"/>
                <c:pt idx="0">
                  <c:v>Synthetic</c:v>
                </c:pt>
              </c:strCache>
            </c:strRef>
          </c:tx>
          <c:spPr>
            <a:solidFill>
              <a:srgbClr val="4F81BD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numRef>
              <c:f>'3 Waves of Opioid Epidemic'!$T$4:$T$21</c:f>
              <c:numCache>
                <c:formatCode>General</c:formatCode>
                <c:ptCount val="18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  <c:pt idx="9">
                  <c:v>2008.0</c:v>
                </c:pt>
                <c:pt idx="10">
                  <c:v>2009.0</c:v>
                </c:pt>
                <c:pt idx="11">
                  <c:v>2010.0</c:v>
                </c:pt>
                <c:pt idx="12">
                  <c:v>2011.0</c:v>
                </c:pt>
                <c:pt idx="13">
                  <c:v>2012.0</c:v>
                </c:pt>
                <c:pt idx="14">
                  <c:v>2013.0</c:v>
                </c:pt>
                <c:pt idx="15">
                  <c:v>2014.0</c:v>
                </c:pt>
                <c:pt idx="16">
                  <c:v>2015.0</c:v>
                </c:pt>
                <c:pt idx="17">
                  <c:v>2016.0</c:v>
                </c:pt>
              </c:numCache>
            </c:numRef>
          </c:cat>
          <c:val>
            <c:numRef>
              <c:f>'3 Waves of Opioid Epidemic'!$U$4:$U$21</c:f>
              <c:numCache>
                <c:formatCode>General</c:formatCode>
                <c:ptCount val="18"/>
                <c:pt idx="0">
                  <c:v>16.0</c:v>
                </c:pt>
                <c:pt idx="1">
                  <c:v>12.0</c:v>
                </c:pt>
                <c:pt idx="3">
                  <c:v>13.0</c:v>
                </c:pt>
                <c:pt idx="4">
                  <c:v>13.0</c:v>
                </c:pt>
                <c:pt idx="5">
                  <c:v>20.0</c:v>
                </c:pt>
                <c:pt idx="6">
                  <c:v>14.0</c:v>
                </c:pt>
                <c:pt idx="7">
                  <c:v>15.0</c:v>
                </c:pt>
                <c:pt idx="9">
                  <c:v>12.0</c:v>
                </c:pt>
                <c:pt idx="10">
                  <c:v>16.0</c:v>
                </c:pt>
                <c:pt idx="11">
                  <c:v>19.0</c:v>
                </c:pt>
                <c:pt idx="12">
                  <c:v>11.0</c:v>
                </c:pt>
                <c:pt idx="13">
                  <c:v>10.0</c:v>
                </c:pt>
                <c:pt idx="14">
                  <c:v>18.0</c:v>
                </c:pt>
                <c:pt idx="15">
                  <c:v>24.0</c:v>
                </c:pt>
                <c:pt idx="16">
                  <c:v>20.0</c:v>
                </c:pt>
                <c:pt idx="17">
                  <c:v>75.0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DC-47F3-81B1-5CC446C9F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96424568"/>
        <c:axId val="2097015432"/>
      </c:barChart>
      <c:catAx>
        <c:axId val="2096424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7015432"/>
        <c:crosses val="autoZero"/>
        <c:auto val="1"/>
        <c:lblAlgn val="ctr"/>
        <c:lblOffset val="100"/>
        <c:noMultiLvlLbl val="0"/>
      </c:catAx>
      <c:valAx>
        <c:axId val="20970154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Number of synthetic opioid deaths</a:t>
                </a:r>
              </a:p>
            </c:rich>
          </c:tx>
          <c:layout>
            <c:manualLayout>
              <c:xMode val="edge"/>
              <c:yMode val="edge"/>
              <c:x val="0.0"/>
              <c:y val="0.056088060202666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42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2000" b="1"/>
            </a:pPr>
            <a:r>
              <a:rPr lang="en-US" sz="2000" b="1"/>
              <a:t>Los Angeles County</a:t>
            </a:r>
          </a:p>
        </c:rich>
      </c:tx>
      <c:layout>
        <c:manualLayout>
          <c:xMode val="edge"/>
          <c:yMode val="edge"/>
          <c:x val="0.360606903178292"/>
          <c:y val="0.056085410237604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1529866932514"/>
          <c:y val="0.220858858531324"/>
          <c:w val="0.683812938245882"/>
          <c:h val="0.53525335336973"/>
        </c:manualLayout>
      </c:layout>
      <c:lineChart>
        <c:grouping val="standard"/>
        <c:varyColors val="0"/>
        <c:ser>
          <c:idx val="3"/>
          <c:order val="0"/>
          <c:tx>
            <c:strRef>
              <c:f>'Synthetic Opioid'!$P$24:$P$25</c:f>
              <c:strCache>
                <c:ptCount val="2"/>
                <c:pt idx="0">
                  <c:v>LAC</c:v>
                </c:pt>
                <c:pt idx="1">
                  <c:v>Synthetic</c:v>
                </c:pt>
              </c:strCache>
            </c:strRef>
          </c:tx>
          <c:spPr>
            <a:ln w="38100">
              <a:solidFill>
                <a:srgbClr val="4472C4">
                  <a:lumMod val="50000"/>
                  <a:alpha val="85000"/>
                </a:srgbClr>
              </a:solidFill>
            </a:ln>
          </c:spPr>
          <c:marker>
            <c:symbol val="none"/>
          </c:marker>
          <c:cat>
            <c:numRef>
              <c:f>'Synthetic Opioid'!$L$26:$L$43</c:f>
              <c:numCache>
                <c:formatCode>General</c:formatCode>
                <c:ptCount val="18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  <c:pt idx="9">
                  <c:v>2008.0</c:v>
                </c:pt>
                <c:pt idx="10">
                  <c:v>2009.0</c:v>
                </c:pt>
                <c:pt idx="11">
                  <c:v>2010.0</c:v>
                </c:pt>
                <c:pt idx="12">
                  <c:v>2011.0</c:v>
                </c:pt>
                <c:pt idx="13">
                  <c:v>2012.0</c:v>
                </c:pt>
                <c:pt idx="14">
                  <c:v>2013.0</c:v>
                </c:pt>
                <c:pt idx="15">
                  <c:v>2014.0</c:v>
                </c:pt>
                <c:pt idx="16">
                  <c:v>2015.0</c:v>
                </c:pt>
                <c:pt idx="17">
                  <c:v>2016.0</c:v>
                </c:pt>
              </c:numCache>
            </c:numRef>
          </c:cat>
          <c:val>
            <c:numRef>
              <c:f>'Synthetic Opioid'!$W$4:$W$21</c:f>
              <c:numCache>
                <c:formatCode>0.0</c:formatCode>
                <c:ptCount val="18"/>
                <c:pt idx="0">
                  <c:v>0.169540196391125</c:v>
                </c:pt>
                <c:pt idx="1">
                  <c:v>0.126059186048442</c:v>
                </c:pt>
                <c:pt idx="3">
                  <c:v>0.133938971016946</c:v>
                </c:pt>
                <c:pt idx="4">
                  <c:v>0.133099283362743</c:v>
                </c:pt>
                <c:pt idx="5">
                  <c:v>0.204222024875672</c:v>
                </c:pt>
                <c:pt idx="6">
                  <c:v>0.143056063773576</c:v>
                </c:pt>
                <c:pt idx="7">
                  <c:v>0.154036448104351</c:v>
                </c:pt>
                <c:pt idx="9">
                  <c:v>0.123264702628527</c:v>
                </c:pt>
                <c:pt idx="10">
                  <c:v>0.163475488893884</c:v>
                </c:pt>
                <c:pt idx="11">
                  <c:v>0.1935101778715</c:v>
                </c:pt>
                <c:pt idx="12">
                  <c:v>0.111234075325289</c:v>
                </c:pt>
                <c:pt idx="13">
                  <c:v>0.100373499830218</c:v>
                </c:pt>
                <c:pt idx="14">
                  <c:v>0.179693299476454</c:v>
                </c:pt>
                <c:pt idx="15">
                  <c:v>0.237231391050742</c:v>
                </c:pt>
                <c:pt idx="16">
                  <c:v>0.196651187596187</c:v>
                </c:pt>
                <c:pt idx="17">
                  <c:v>0.739797088454579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853-44D0-8B1F-4E878F2C0AAA}"/>
            </c:ext>
          </c:extLst>
        </c:ser>
        <c:ser>
          <c:idx val="4"/>
          <c:order val="1"/>
          <c:tx>
            <c:strRef>
              <c:f>'Synthetic Opioid'!$Q$24:$Q$25</c:f>
              <c:strCache>
                <c:ptCount val="2"/>
                <c:pt idx="0">
                  <c:v>LAC</c:v>
                </c:pt>
                <c:pt idx="1">
                  <c:v>Heroin</c:v>
                </c:pt>
              </c:strCache>
            </c:strRef>
          </c:tx>
          <c:marker>
            <c:symbol val="none"/>
          </c:marker>
          <c:cat>
            <c:numRef>
              <c:f>'Synthetic Opioid'!$L$26:$L$43</c:f>
              <c:numCache>
                <c:formatCode>General</c:formatCode>
                <c:ptCount val="18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  <c:pt idx="9">
                  <c:v>2008.0</c:v>
                </c:pt>
                <c:pt idx="10">
                  <c:v>2009.0</c:v>
                </c:pt>
                <c:pt idx="11">
                  <c:v>2010.0</c:v>
                </c:pt>
                <c:pt idx="12">
                  <c:v>2011.0</c:v>
                </c:pt>
                <c:pt idx="13">
                  <c:v>2012.0</c:v>
                </c:pt>
                <c:pt idx="14">
                  <c:v>2013.0</c:v>
                </c:pt>
                <c:pt idx="15">
                  <c:v>2014.0</c:v>
                </c:pt>
                <c:pt idx="16">
                  <c:v>2015.0</c:v>
                </c:pt>
                <c:pt idx="17">
                  <c:v>2016.0</c:v>
                </c:pt>
              </c:numCache>
            </c:numRef>
          </c:cat>
          <c:val>
            <c:numRef>
              <c:f>'Synthetic Opioid'!$Q$26:$Q$43</c:f>
              <c:numCache>
                <c:formatCode>General</c:formatCode>
                <c:ptCount val="18"/>
                <c:pt idx="0">
                  <c:v>2.5</c:v>
                </c:pt>
                <c:pt idx="1">
                  <c:v>1.8</c:v>
                </c:pt>
                <c:pt idx="2">
                  <c:v>1.5</c:v>
                </c:pt>
                <c:pt idx="3">
                  <c:v>1.9</c:v>
                </c:pt>
                <c:pt idx="4">
                  <c:v>1.5</c:v>
                </c:pt>
                <c:pt idx="5">
                  <c:v>1.3</c:v>
                </c:pt>
                <c:pt idx="6">
                  <c:v>1.2</c:v>
                </c:pt>
                <c:pt idx="7">
                  <c:v>1.3</c:v>
                </c:pt>
                <c:pt idx="8">
                  <c:v>1.2</c:v>
                </c:pt>
                <c:pt idx="9">
                  <c:v>1.3</c:v>
                </c:pt>
                <c:pt idx="10">
                  <c:v>1.4</c:v>
                </c:pt>
                <c:pt idx="11">
                  <c:v>1.3</c:v>
                </c:pt>
                <c:pt idx="12">
                  <c:v>1.4</c:v>
                </c:pt>
                <c:pt idx="13">
                  <c:v>1.1</c:v>
                </c:pt>
                <c:pt idx="14">
                  <c:v>1.6</c:v>
                </c:pt>
                <c:pt idx="15">
                  <c:v>1.3</c:v>
                </c:pt>
                <c:pt idx="16">
                  <c:v>1.2</c:v>
                </c:pt>
                <c:pt idx="17">
                  <c:v>1.3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853-44D0-8B1F-4E878F2C0AAA}"/>
            </c:ext>
          </c:extLst>
        </c:ser>
        <c:ser>
          <c:idx val="5"/>
          <c:order val="2"/>
          <c:tx>
            <c:strRef>
              <c:f>'Synthetic Opioid'!$R$24:$R$25</c:f>
              <c:strCache>
                <c:ptCount val="2"/>
                <c:pt idx="0">
                  <c:v>LAC</c:v>
                </c:pt>
                <c:pt idx="1">
                  <c:v>Natural 
semi-synthetic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'Synthetic Opioid'!$L$26:$L$43</c:f>
              <c:numCache>
                <c:formatCode>General</c:formatCode>
                <c:ptCount val="18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  <c:pt idx="9">
                  <c:v>2008.0</c:v>
                </c:pt>
                <c:pt idx="10">
                  <c:v>2009.0</c:v>
                </c:pt>
                <c:pt idx="11">
                  <c:v>2010.0</c:v>
                </c:pt>
                <c:pt idx="12">
                  <c:v>2011.0</c:v>
                </c:pt>
                <c:pt idx="13">
                  <c:v>2012.0</c:v>
                </c:pt>
                <c:pt idx="14">
                  <c:v>2013.0</c:v>
                </c:pt>
                <c:pt idx="15">
                  <c:v>2014.0</c:v>
                </c:pt>
                <c:pt idx="16">
                  <c:v>2015.0</c:v>
                </c:pt>
                <c:pt idx="17">
                  <c:v>2016.0</c:v>
                </c:pt>
              </c:numCache>
            </c:numRef>
          </c:cat>
          <c:val>
            <c:numRef>
              <c:f>'Synthetic Opioid'!$R$26:$R$43</c:f>
              <c:numCache>
                <c:formatCode>General</c:formatCode>
                <c:ptCount val="18"/>
                <c:pt idx="0">
                  <c:v>3.3</c:v>
                </c:pt>
                <c:pt idx="1">
                  <c:v>2.2</c:v>
                </c:pt>
                <c:pt idx="2">
                  <c:v>1.8</c:v>
                </c:pt>
                <c:pt idx="3">
                  <c:v>2.7</c:v>
                </c:pt>
                <c:pt idx="4">
                  <c:v>2.0</c:v>
                </c:pt>
                <c:pt idx="5">
                  <c:v>1.6</c:v>
                </c:pt>
                <c:pt idx="6">
                  <c:v>1.6</c:v>
                </c:pt>
                <c:pt idx="7">
                  <c:v>1.5</c:v>
                </c:pt>
                <c:pt idx="8">
                  <c:v>1.5</c:v>
                </c:pt>
                <c:pt idx="9">
                  <c:v>1.6</c:v>
                </c:pt>
                <c:pt idx="10">
                  <c:v>1.8</c:v>
                </c:pt>
                <c:pt idx="11">
                  <c:v>1.5</c:v>
                </c:pt>
                <c:pt idx="12">
                  <c:v>1.6</c:v>
                </c:pt>
                <c:pt idx="13">
                  <c:v>1.3</c:v>
                </c:pt>
                <c:pt idx="14">
                  <c:v>1.7</c:v>
                </c:pt>
                <c:pt idx="15">
                  <c:v>1.6</c:v>
                </c:pt>
                <c:pt idx="16">
                  <c:v>1.7</c:v>
                </c:pt>
                <c:pt idx="17">
                  <c:v>1.7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853-44D0-8B1F-4E878F2C0AAA}"/>
            </c:ext>
          </c:extLst>
        </c:ser>
        <c:ser>
          <c:idx val="1"/>
          <c:order val="3"/>
          <c:tx>
            <c:strRef>
              <c:f>'3 Waves of Opioid Epidemic'!$Q$24:$Q$25</c:f>
              <c:strCache>
                <c:ptCount val="2"/>
                <c:pt idx="0">
                  <c:v>LAC</c:v>
                </c:pt>
                <c:pt idx="1">
                  <c:v>Heroin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'3 Waves of Opioid Epidemic'!$L$26:$L$43</c:f>
              <c:numCache>
                <c:formatCode>General</c:formatCode>
                <c:ptCount val="18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  <c:pt idx="9">
                  <c:v>2008.0</c:v>
                </c:pt>
                <c:pt idx="10">
                  <c:v>2009.0</c:v>
                </c:pt>
                <c:pt idx="11">
                  <c:v>2010.0</c:v>
                </c:pt>
                <c:pt idx="12">
                  <c:v>2011.0</c:v>
                </c:pt>
                <c:pt idx="13">
                  <c:v>2012.0</c:v>
                </c:pt>
                <c:pt idx="14">
                  <c:v>2013.0</c:v>
                </c:pt>
                <c:pt idx="15">
                  <c:v>2014.0</c:v>
                </c:pt>
                <c:pt idx="16">
                  <c:v>2015.0</c:v>
                </c:pt>
                <c:pt idx="17">
                  <c:v>2016.0</c:v>
                </c:pt>
              </c:numCache>
            </c:numRef>
          </c:cat>
          <c:val>
            <c:numRef>
              <c:f>'3 Waves of Opioid Epidemic'!$Q$26:$Q$43</c:f>
              <c:numCache>
                <c:formatCode>General</c:formatCode>
                <c:ptCount val="18"/>
                <c:pt idx="0">
                  <c:v>2.5</c:v>
                </c:pt>
                <c:pt idx="1">
                  <c:v>1.8</c:v>
                </c:pt>
                <c:pt idx="2">
                  <c:v>1.5</c:v>
                </c:pt>
                <c:pt idx="3">
                  <c:v>1.9</c:v>
                </c:pt>
                <c:pt idx="4">
                  <c:v>1.5</c:v>
                </c:pt>
                <c:pt idx="5">
                  <c:v>1.3</c:v>
                </c:pt>
                <c:pt idx="6">
                  <c:v>1.2</c:v>
                </c:pt>
                <c:pt idx="7">
                  <c:v>1.3</c:v>
                </c:pt>
                <c:pt idx="8">
                  <c:v>1.2</c:v>
                </c:pt>
                <c:pt idx="9">
                  <c:v>1.3</c:v>
                </c:pt>
                <c:pt idx="10">
                  <c:v>1.4</c:v>
                </c:pt>
                <c:pt idx="11">
                  <c:v>1.3</c:v>
                </c:pt>
                <c:pt idx="12">
                  <c:v>1.4</c:v>
                </c:pt>
                <c:pt idx="13">
                  <c:v>1.1</c:v>
                </c:pt>
                <c:pt idx="14">
                  <c:v>1.6</c:v>
                </c:pt>
                <c:pt idx="15">
                  <c:v>1.3</c:v>
                </c:pt>
                <c:pt idx="16">
                  <c:v>1.2</c:v>
                </c:pt>
                <c:pt idx="17">
                  <c:v>1.3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853-44D0-8B1F-4E878F2C0AAA}"/>
            </c:ext>
          </c:extLst>
        </c:ser>
        <c:ser>
          <c:idx val="2"/>
          <c:order val="4"/>
          <c:tx>
            <c:strRef>
              <c:f>'3 Waves of Opioid Epidemic'!$R$24:$R$25</c:f>
              <c:strCache>
                <c:ptCount val="2"/>
                <c:pt idx="0">
                  <c:v>LAC</c:v>
                </c:pt>
                <c:pt idx="1">
                  <c:v>Natural 
semi-synthetic</c:v>
                </c:pt>
              </c:strCache>
            </c:strRef>
          </c:tx>
          <c:spPr>
            <a:ln w="34925" cap="rnd">
              <a:solidFill>
                <a:srgbClr val="8064A2"/>
              </a:solidFill>
              <a:round/>
            </a:ln>
            <a:effectLst/>
          </c:spPr>
          <c:marker>
            <c:symbol val="none"/>
          </c:marker>
          <c:cat>
            <c:numRef>
              <c:f>'3 Waves of Opioid Epidemic'!$L$26:$L$43</c:f>
              <c:numCache>
                <c:formatCode>General</c:formatCode>
                <c:ptCount val="18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  <c:pt idx="9">
                  <c:v>2008.0</c:v>
                </c:pt>
                <c:pt idx="10">
                  <c:v>2009.0</c:v>
                </c:pt>
                <c:pt idx="11">
                  <c:v>2010.0</c:v>
                </c:pt>
                <c:pt idx="12">
                  <c:v>2011.0</c:v>
                </c:pt>
                <c:pt idx="13">
                  <c:v>2012.0</c:v>
                </c:pt>
                <c:pt idx="14">
                  <c:v>2013.0</c:v>
                </c:pt>
                <c:pt idx="15">
                  <c:v>2014.0</c:v>
                </c:pt>
                <c:pt idx="16">
                  <c:v>2015.0</c:v>
                </c:pt>
                <c:pt idx="17">
                  <c:v>2016.0</c:v>
                </c:pt>
              </c:numCache>
            </c:numRef>
          </c:cat>
          <c:val>
            <c:numRef>
              <c:f>'3 Waves of Opioid Epidemic'!$R$26:$R$43</c:f>
              <c:numCache>
                <c:formatCode>General</c:formatCode>
                <c:ptCount val="18"/>
                <c:pt idx="0">
                  <c:v>3.3</c:v>
                </c:pt>
                <c:pt idx="1">
                  <c:v>2.2</c:v>
                </c:pt>
                <c:pt idx="2">
                  <c:v>1.8</c:v>
                </c:pt>
                <c:pt idx="3">
                  <c:v>2.7</c:v>
                </c:pt>
                <c:pt idx="4">
                  <c:v>2.0</c:v>
                </c:pt>
                <c:pt idx="5">
                  <c:v>1.6</c:v>
                </c:pt>
                <c:pt idx="6">
                  <c:v>1.6</c:v>
                </c:pt>
                <c:pt idx="7">
                  <c:v>1.5</c:v>
                </c:pt>
                <c:pt idx="8">
                  <c:v>1.5</c:v>
                </c:pt>
                <c:pt idx="9">
                  <c:v>1.6</c:v>
                </c:pt>
                <c:pt idx="10">
                  <c:v>1.8</c:v>
                </c:pt>
                <c:pt idx="11">
                  <c:v>1.5</c:v>
                </c:pt>
                <c:pt idx="12">
                  <c:v>1.6</c:v>
                </c:pt>
                <c:pt idx="13">
                  <c:v>1.3</c:v>
                </c:pt>
                <c:pt idx="14">
                  <c:v>1.7</c:v>
                </c:pt>
                <c:pt idx="15">
                  <c:v>1.6</c:v>
                </c:pt>
                <c:pt idx="16">
                  <c:v>1.7</c:v>
                </c:pt>
                <c:pt idx="17">
                  <c:v>1.7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853-44D0-8B1F-4E878F2C0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9934312"/>
        <c:axId val="-2129930856"/>
      </c:lineChart>
      <c:catAx>
        <c:axId val="-212993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2700000"/>
          <a:lstStyle/>
          <a:p>
            <a:pPr>
              <a:defRPr sz="1400" b="1"/>
            </a:pPr>
            <a:endParaRPr lang="en-US"/>
          </a:p>
        </c:txPr>
        <c:crossAx val="-2129930856"/>
        <c:crosses val="autoZero"/>
        <c:auto val="1"/>
        <c:lblAlgn val="ctr"/>
        <c:lblOffset val="100"/>
        <c:noMultiLvlLbl val="0"/>
      </c:catAx>
      <c:valAx>
        <c:axId val="-2129930856"/>
        <c:scaling>
          <c:orientation val="minMax"/>
          <c:max val="7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0.0116624227363885"/>
              <c:y val="0.20418194650097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-2129934312"/>
        <c:crosses val="autoZero"/>
        <c:crossBetween val="between"/>
        <c:majorUnit val="1.0"/>
      </c:valAx>
    </c:plotArea>
    <c:plotVisOnly val="1"/>
    <c:dispBlanksAs val="gap"/>
    <c:showDLblsOverMax val="0"/>
  </c:chart>
  <c:txPr>
    <a:bodyPr/>
    <a:lstStyle/>
    <a:p>
      <a:pPr>
        <a:defRPr sz="1600" b="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305555555555556"/>
          <c:y val="0.0227784915458673"/>
          <c:w val="0.938888888888889"/>
          <c:h val="0.869822227481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Deaths!$B$1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Deaths!$A$2:$A$13</c:f>
              <c:numCache>
                <c:formatCode>General</c:formatCode>
                <c:ptCount val="12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  <c:pt idx="9">
                  <c:v>2015.0</c:v>
                </c:pt>
                <c:pt idx="10">
                  <c:v>2016.0</c:v>
                </c:pt>
                <c:pt idx="11">
                  <c:v>2017.0</c:v>
                </c:pt>
              </c:numCache>
            </c:numRef>
          </c:cat>
          <c:val>
            <c:numRef>
              <c:f>Deaths!$B$2:$B$13</c:f>
              <c:numCache>
                <c:formatCode>General</c:formatCode>
                <c:ptCount val="12"/>
                <c:pt idx="0">
                  <c:v>469.0</c:v>
                </c:pt>
                <c:pt idx="1">
                  <c:v>410.0</c:v>
                </c:pt>
                <c:pt idx="2">
                  <c:v>424.0</c:v>
                </c:pt>
                <c:pt idx="3">
                  <c:v>434.0</c:v>
                </c:pt>
                <c:pt idx="4">
                  <c:v>360.0</c:v>
                </c:pt>
                <c:pt idx="5">
                  <c:v>386.0</c:v>
                </c:pt>
                <c:pt idx="6">
                  <c:v>381.0</c:v>
                </c:pt>
                <c:pt idx="7">
                  <c:v>377.0</c:v>
                </c:pt>
                <c:pt idx="8">
                  <c:v>469.0</c:v>
                </c:pt>
                <c:pt idx="9">
                  <c:v>428.0</c:v>
                </c:pt>
                <c:pt idx="10">
                  <c:v>504.0</c:v>
                </c:pt>
                <c:pt idx="11">
                  <c:v>488.0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66-4BAD-992B-0C2A92393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29683000"/>
        <c:axId val="-2129679352"/>
      </c:barChart>
      <c:catAx>
        <c:axId val="-2129683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679352"/>
        <c:crosses val="autoZero"/>
        <c:auto val="1"/>
        <c:lblAlgn val="ctr"/>
        <c:lblOffset val="100"/>
        <c:noMultiLvlLbl val="0"/>
      </c:catAx>
      <c:valAx>
        <c:axId val="-2129679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9683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0.82808</cdr:x>
      <cdr:y>0.14031</cdr:y>
    </cdr:from>
    <cdr:to>
      <cdr:x>1</cdr:x>
      <cdr:y>0.26786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04360" y="4191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0.9296</cdr:x>
      <cdr:y>0.41714</cdr:y>
    </cdr:from>
    <cdr:to>
      <cdr:x>0.98977</cdr:x>
      <cdr:y>0.57616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44301" y="1612016"/>
          <a:ext cx="320030" cy="614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Rx </a:t>
          </a:r>
        </a:p>
        <a:p xmlns:a="http://schemas.openxmlformats.org/drawingml/2006/main">
          <a:pPr algn="ctr"/>
          <a:r>
            <a:rPr lang="en-US" sz="1100"/>
            <a:t>drugs</a:t>
          </a:r>
        </a:p>
      </cdr:txBody>
    </cdr:sp>
  </cdr:relSizeAnchor>
  <cdr:relSizeAnchor xmlns:cdr="http://schemas.openxmlformats.org/drawingml/2006/chartDrawing">
    <cdr:from>
      <cdr:x>0.80427</cdr:x>
      <cdr:y>0.58087</cdr:y>
    </cdr:from>
    <cdr:to>
      <cdr:x>0.91936</cdr:x>
      <cdr:y>0.67355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277719" y="2244739"/>
          <a:ext cx="612136" cy="358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Heroin</a:t>
          </a:r>
        </a:p>
      </cdr:txBody>
    </cdr:sp>
  </cdr:relSizeAnchor>
  <cdr:relSizeAnchor xmlns:cdr="http://schemas.openxmlformats.org/drawingml/2006/chartDrawing">
    <cdr:from>
      <cdr:x>0.81163</cdr:x>
      <cdr:y>0.69565</cdr:y>
    </cdr:from>
    <cdr:to>
      <cdr:x>0.89807</cdr:x>
      <cdr:y>0.84361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316883" y="2688302"/>
          <a:ext cx="459753" cy="571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Other</a:t>
          </a:r>
        </a:p>
        <a:p xmlns:a="http://schemas.openxmlformats.org/drawingml/2006/main">
          <a:pPr algn="ctr"/>
          <a:r>
            <a:rPr lang="en-US" sz="1100" dirty="0"/>
            <a:t>drugs</a:t>
          </a:r>
        </a:p>
      </cdr:txBody>
    </cdr:sp>
  </cdr:relSizeAnchor>
  <cdr:relSizeAnchor xmlns:cdr="http://schemas.openxmlformats.org/drawingml/2006/chartDrawing">
    <cdr:from>
      <cdr:x>0.89766</cdr:x>
      <cdr:y>0.36001</cdr:y>
    </cdr:from>
    <cdr:to>
      <cdr:x>0.91485</cdr:x>
      <cdr:y>0.57988</cdr:y>
    </cdr:to>
    <cdr:sp macro="" textlink="">
      <cdr:nvSpPr>
        <cdr:cNvPr id="7" name="Right Brace 6"/>
        <cdr:cNvSpPr/>
      </cdr:nvSpPr>
      <cdr:spPr>
        <a:xfrm xmlns:a="http://schemas.openxmlformats.org/drawingml/2006/main">
          <a:off x="4774438" y="1391237"/>
          <a:ext cx="91440" cy="849676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5C2A08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0.78811</cdr:x>
      <cdr:y>0.57446</cdr:y>
    </cdr:from>
    <cdr:to>
      <cdr:x>0.8053</cdr:x>
      <cdr:y>0.64978</cdr:y>
    </cdr:to>
    <cdr:sp macro="" textlink="">
      <cdr:nvSpPr>
        <cdr:cNvPr id="8" name="Right Brace 7"/>
        <cdr:cNvSpPr/>
      </cdr:nvSpPr>
      <cdr:spPr>
        <a:xfrm xmlns:a="http://schemas.openxmlformats.org/drawingml/2006/main">
          <a:off x="4191748" y="2219959"/>
          <a:ext cx="91440" cy="291063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0.78749</cdr:x>
      <cdr:y>0.65847</cdr:y>
    </cdr:from>
    <cdr:to>
      <cdr:x>0.80468</cdr:x>
      <cdr:y>0.83891</cdr:y>
    </cdr:to>
    <cdr:sp macro="" textlink="">
      <cdr:nvSpPr>
        <cdr:cNvPr id="9" name="Right Brace 8"/>
        <cdr:cNvSpPr/>
      </cdr:nvSpPr>
      <cdr:spPr>
        <a:xfrm xmlns:a="http://schemas.openxmlformats.org/drawingml/2006/main">
          <a:off x="4188470" y="2544606"/>
          <a:ext cx="91440" cy="697316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accent2">
              <a:lumMod val="40000"/>
              <a:lumOff val="6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0.82249</cdr:x>
      <cdr:y>0.43758</cdr:y>
    </cdr:from>
    <cdr:to>
      <cdr:x>0.89556</cdr:x>
      <cdr:y>0.59659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744354" y="1690996"/>
          <a:ext cx="332649" cy="614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Rx </a:t>
          </a:r>
        </a:p>
        <a:p xmlns:a="http://schemas.openxmlformats.org/drawingml/2006/main">
          <a:pPr algn="ctr"/>
          <a:r>
            <a:rPr lang="en-US" sz="1100" dirty="0"/>
            <a:t>opioids</a:t>
          </a:r>
        </a:p>
      </cdr:txBody>
    </cdr:sp>
  </cdr:relSizeAnchor>
  <cdr:relSizeAnchor xmlns:cdr="http://schemas.openxmlformats.org/drawingml/2006/chartDrawing">
    <cdr:from>
      <cdr:x>0.78811</cdr:x>
      <cdr:y>0.41795</cdr:y>
    </cdr:from>
    <cdr:to>
      <cdr:x>0.8053</cdr:x>
      <cdr:y>0.56859</cdr:y>
    </cdr:to>
    <cdr:sp macro="" textlink="">
      <cdr:nvSpPr>
        <cdr:cNvPr id="11" name="Right Brace 10"/>
        <cdr:cNvSpPr/>
      </cdr:nvSpPr>
      <cdr:spPr>
        <a:xfrm xmlns:a="http://schemas.openxmlformats.org/drawingml/2006/main">
          <a:off x="4191749" y="1615131"/>
          <a:ext cx="91440" cy="582129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accent2">
              <a:lumMod val="5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0.14771</cdr:x>
      <cdr:y>0.21865</cdr:y>
    </cdr:from>
    <cdr:to>
      <cdr:x>0.2628</cdr:x>
      <cdr:y>0.31134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785617" y="844975"/>
          <a:ext cx="612136" cy="358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Motor</a:t>
          </a:r>
          <a:r>
            <a:rPr lang="en-US" sz="1100" baseline="0"/>
            <a:t> vehicle</a:t>
          </a:r>
          <a:endParaRPr lang="en-US" sz="1100"/>
        </a:p>
      </cdr:txBody>
    </cdr:sp>
  </cdr:relSizeAnchor>
  <cdr:relSizeAnchor xmlns:cdr="http://schemas.openxmlformats.org/drawingml/2006/chartDrawing">
    <cdr:from>
      <cdr:x>0.12663</cdr:x>
      <cdr:y>0.0574</cdr:y>
    </cdr:from>
    <cdr:to>
      <cdr:x>0.24172</cdr:x>
      <cdr:y>0.15009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73497" y="215678"/>
          <a:ext cx="612136" cy="348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Firearms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0.82808</cdr:x>
      <cdr:y>0.14031</cdr:y>
    </cdr:from>
    <cdr:to>
      <cdr:x>1</cdr:x>
      <cdr:y>0.26786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04360" y="4191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0.92346</cdr:x>
      <cdr:y>0.28888</cdr:y>
    </cdr:from>
    <cdr:to>
      <cdr:x>0.98363</cdr:x>
      <cdr:y>0.4479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11644" y="1085541"/>
          <a:ext cx="320030" cy="597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Rx </a:t>
          </a:r>
        </a:p>
        <a:p xmlns:a="http://schemas.openxmlformats.org/drawingml/2006/main">
          <a:pPr algn="ctr"/>
          <a:r>
            <a:rPr lang="en-US" sz="1100"/>
            <a:t>drugs</a:t>
          </a:r>
        </a:p>
      </cdr:txBody>
    </cdr:sp>
  </cdr:relSizeAnchor>
  <cdr:relSizeAnchor xmlns:cdr="http://schemas.openxmlformats.org/drawingml/2006/chartDrawing">
    <cdr:from>
      <cdr:x>0.80836</cdr:x>
      <cdr:y>0.62666</cdr:y>
    </cdr:from>
    <cdr:to>
      <cdr:x>0.92345</cdr:x>
      <cdr:y>0.71934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299491" y="2354836"/>
          <a:ext cx="612136" cy="348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Heroin</a:t>
          </a:r>
        </a:p>
      </cdr:txBody>
    </cdr:sp>
  </cdr:relSizeAnchor>
  <cdr:relSizeAnchor xmlns:cdr="http://schemas.openxmlformats.org/drawingml/2006/chartDrawing">
    <cdr:from>
      <cdr:x>0.81982</cdr:x>
      <cdr:y>0.73695</cdr:y>
    </cdr:from>
    <cdr:to>
      <cdr:x>0.90626</cdr:x>
      <cdr:y>0.88491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360443" y="2769280"/>
          <a:ext cx="459754" cy="555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Other</a:t>
          </a:r>
        </a:p>
        <a:p xmlns:a="http://schemas.openxmlformats.org/drawingml/2006/main">
          <a:pPr algn="ctr"/>
          <a:r>
            <a:rPr lang="en-US" sz="1100"/>
            <a:t>drugs</a:t>
          </a:r>
        </a:p>
      </cdr:txBody>
    </cdr:sp>
  </cdr:relSizeAnchor>
  <cdr:relSizeAnchor xmlns:cdr="http://schemas.openxmlformats.org/drawingml/2006/chartDrawing">
    <cdr:from>
      <cdr:x>0.89357</cdr:x>
      <cdr:y>0.11397</cdr:y>
    </cdr:from>
    <cdr:to>
      <cdr:x>0.91076</cdr:x>
      <cdr:y>0.58198</cdr:y>
    </cdr:to>
    <cdr:sp macro="" textlink="">
      <cdr:nvSpPr>
        <cdr:cNvPr id="7" name="Right Brace 6"/>
        <cdr:cNvSpPr/>
      </cdr:nvSpPr>
      <cdr:spPr>
        <a:xfrm xmlns:a="http://schemas.openxmlformats.org/drawingml/2006/main">
          <a:off x="4752685" y="428286"/>
          <a:ext cx="91440" cy="175865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5C2A08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0.78811</cdr:x>
      <cdr:y>0.58198</cdr:y>
    </cdr:from>
    <cdr:to>
      <cdr:x>0.8053</cdr:x>
      <cdr:y>0.7529</cdr:y>
    </cdr:to>
    <cdr:sp macro="" textlink="">
      <cdr:nvSpPr>
        <cdr:cNvPr id="8" name="Right Brace 7"/>
        <cdr:cNvSpPr/>
      </cdr:nvSpPr>
      <cdr:spPr>
        <a:xfrm xmlns:a="http://schemas.openxmlformats.org/drawingml/2006/main">
          <a:off x="4191750" y="2186940"/>
          <a:ext cx="91440" cy="64225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0.78954</cdr:x>
      <cdr:y>0.75579</cdr:y>
    </cdr:from>
    <cdr:to>
      <cdr:x>0.80673</cdr:x>
      <cdr:y>0.84962</cdr:y>
    </cdr:to>
    <cdr:sp macro="" textlink="">
      <cdr:nvSpPr>
        <cdr:cNvPr id="9" name="Right Brace 8"/>
        <cdr:cNvSpPr/>
      </cdr:nvSpPr>
      <cdr:spPr>
        <a:xfrm xmlns:a="http://schemas.openxmlformats.org/drawingml/2006/main">
          <a:off x="4199356" y="2840083"/>
          <a:ext cx="91440" cy="35258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accent2">
              <a:lumMod val="40000"/>
              <a:lumOff val="6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0.8143</cdr:x>
      <cdr:y>0.33563</cdr:y>
    </cdr:from>
    <cdr:to>
      <cdr:x>0.88477</cdr:x>
      <cdr:y>0.4748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331065" y="1261199"/>
          <a:ext cx="374830" cy="522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Rx </a:t>
          </a:r>
        </a:p>
        <a:p xmlns:a="http://schemas.openxmlformats.org/drawingml/2006/main">
          <a:pPr algn="ctr"/>
          <a:r>
            <a:rPr lang="en-US" sz="1100"/>
            <a:t>opioids</a:t>
          </a:r>
        </a:p>
      </cdr:txBody>
    </cdr:sp>
  </cdr:relSizeAnchor>
  <cdr:relSizeAnchor xmlns:cdr="http://schemas.openxmlformats.org/drawingml/2006/chartDrawing">
    <cdr:from>
      <cdr:x>0.78811</cdr:x>
      <cdr:y>0.20219</cdr:y>
    </cdr:from>
    <cdr:to>
      <cdr:x>0.8053</cdr:x>
      <cdr:y>0.57619</cdr:y>
    </cdr:to>
    <cdr:sp macro="" textlink="">
      <cdr:nvSpPr>
        <cdr:cNvPr id="11" name="Right Brace 10"/>
        <cdr:cNvSpPr/>
      </cdr:nvSpPr>
      <cdr:spPr>
        <a:xfrm xmlns:a="http://schemas.openxmlformats.org/drawingml/2006/main">
          <a:off x="4191750" y="759777"/>
          <a:ext cx="91440" cy="140539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accent2">
              <a:lumMod val="5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0.15998</cdr:x>
      <cdr:y>0.25827</cdr:y>
    </cdr:from>
    <cdr:to>
      <cdr:x>0.27507</cdr:x>
      <cdr:y>0.35096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850913" y="970499"/>
          <a:ext cx="612136" cy="348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Motor</a:t>
          </a:r>
          <a:r>
            <a:rPr lang="en-US" sz="1100" baseline="0" dirty="0"/>
            <a:t> vehicle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0.13072</cdr:x>
      <cdr:y>0.44558</cdr:y>
    </cdr:from>
    <cdr:to>
      <cdr:x>0.24581</cdr:x>
      <cdr:y>0.53827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95250" y="1674360"/>
          <a:ext cx="612136" cy="348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Firearms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B6E036-E03C-5842-901C-1E87ADD77BC2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5934A8-B8B6-9947-A2AF-466E343BB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458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3EB5FC-1857-1849-8047-3303091A6914}" type="datetimeFigureOut">
              <a:rPr lang="en-US" smtClean="0"/>
              <a:t>9/18/18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DAE0CD-D28B-7943-AABC-BE60ED5BE8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63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41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97E66-7F42-F24D-ACEA-DE4E708228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0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56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32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my favorite slide </a:t>
            </a:r>
            <a:r>
              <a:rPr lang="en-US" dirty="0" err="1"/>
              <a:t>bc</a:t>
            </a:r>
            <a:r>
              <a:rPr lang="en-US" dirty="0"/>
              <a:t> I think it encapsulates</a:t>
            </a:r>
            <a:r>
              <a:rPr lang="en-US" baseline="0" dirty="0"/>
              <a:t> the opioid epidemic perfectly.</a:t>
            </a:r>
            <a:endParaRPr lang="en-US" dirty="0"/>
          </a:p>
          <a:p>
            <a:endParaRPr lang="en-US" dirty="0"/>
          </a:p>
          <a:p>
            <a:r>
              <a:rPr lang="en-US" dirty="0"/>
              <a:t>Even though the U.S.</a:t>
            </a:r>
            <a:r>
              <a:rPr lang="en-US" baseline="0" dirty="0"/>
              <a:t> only comprises 5% of the world’s population, we consumer 80% of the world’s opioids, and 99% of the world’s hydrocodone. So clearly the U.S. reaches for opioid pain medications in ways that others around the world simply don’t, which speaks to a deeply ingrained cultural issue in terms of how the U.S. views and responds to pain, both from the consumer perspective and the healthcare provider’s perspective.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585DB2-29AD-4444-B9EE-EAB264EDA04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18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my favorite slide </a:t>
            </a:r>
            <a:r>
              <a:rPr lang="en-US" dirty="0" err="1"/>
              <a:t>bc</a:t>
            </a:r>
            <a:r>
              <a:rPr lang="en-US" dirty="0"/>
              <a:t> I think it encapsulates</a:t>
            </a:r>
            <a:r>
              <a:rPr lang="en-US" baseline="0" dirty="0"/>
              <a:t> the opioid epidemic perfectly.</a:t>
            </a:r>
            <a:endParaRPr lang="en-US" dirty="0"/>
          </a:p>
          <a:p>
            <a:endParaRPr lang="en-US" dirty="0"/>
          </a:p>
          <a:p>
            <a:r>
              <a:rPr lang="en-US" dirty="0"/>
              <a:t>Even though the U.S.</a:t>
            </a:r>
            <a:r>
              <a:rPr lang="en-US" baseline="0" dirty="0"/>
              <a:t> only comprises 5% of the world’s population, we consumer 80% of the world’s opioids, and 99% of the world’s hydrocodone. So clearly the U.S. reaches for opioid pain medications in ways that others around the world simply don’t, which speaks to a deeply ingrained cultural issue in terms of how the U.S. views and responds to pain, both from the consumer perspective and the healthcare provider’s perspective.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585DB2-29AD-4444-B9EE-EAB264EDA04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18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79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last slide for talking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67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40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3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53144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6527914" y="434780"/>
            <a:ext cx="2228323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86"/>
          <a:stretch/>
        </p:blipFill>
        <p:spPr>
          <a:xfrm>
            <a:off x="5578081" y="2527300"/>
            <a:ext cx="3566254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52" y="3202108"/>
            <a:ext cx="5513020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719" y="4084758"/>
            <a:ext cx="4593281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5852" y="5870695"/>
            <a:ext cx="21336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9/18/18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2700" y="6787273"/>
            <a:ext cx="9153144" cy="83427"/>
            <a:chOff x="4859" y="6756285"/>
            <a:chExt cx="6847555" cy="101715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92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601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91200"/>
            <a:ext cx="7454900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 dirty="0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64955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53144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026"/>
          <a:stretch/>
        </p:blipFill>
        <p:spPr>
          <a:xfrm>
            <a:off x="5838872" y="2456574"/>
            <a:ext cx="3326972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51" y="2846515"/>
            <a:ext cx="599028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719" y="3729165"/>
            <a:ext cx="4593281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2700" y="6787273"/>
            <a:ext cx="9153144" cy="83427"/>
            <a:chOff x="4859" y="6756285"/>
            <a:chExt cx="6847555" cy="101715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28194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423332" y="5463280"/>
            <a:ext cx="2065753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157537" y="5342467"/>
            <a:ext cx="2040995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2981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9/18/18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91200"/>
            <a:ext cx="7454900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 dirty="0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0647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 userDrawn="1"/>
        </p:nvSpPr>
        <p:spPr>
          <a:xfrm>
            <a:off x="438738" y="1606551"/>
            <a:ext cx="8251464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9/18/18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48147" y="1437765"/>
            <a:ext cx="8238653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7700" y="1765301"/>
            <a:ext cx="7797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91200"/>
            <a:ext cx="7454900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 dirty="0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4026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587" y="1955801"/>
            <a:ext cx="9144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22313" y="5691746"/>
            <a:ext cx="8245731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955800"/>
            <a:ext cx="9144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02101"/>
            <a:ext cx="77724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98645"/>
            <a:ext cx="77724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9/18/18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86"/>
          <a:stretch/>
        </p:blipFill>
        <p:spPr>
          <a:xfrm>
            <a:off x="6454469" y="2527301"/>
            <a:ext cx="268953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2057401"/>
            <a:ext cx="9142413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587" y="5691746"/>
            <a:ext cx="9142413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3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4382"/>
            <a:ext cx="396849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34144"/>
            <a:ext cx="3968496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9325" y="1594382"/>
            <a:ext cx="396849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9325" y="2234144"/>
            <a:ext cx="3968496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9/18/18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91200"/>
            <a:ext cx="7454900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 dirty="0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8088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9/18/18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9/18/18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0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30" y="5080000"/>
            <a:ext cx="814017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274" y="5494337"/>
            <a:ext cx="8137525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9/18/18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46630" y="5791200"/>
            <a:ext cx="7365470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 dirty="0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49275" y="838199"/>
            <a:ext cx="8137525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33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-4559"/>
            <a:ext cx="9153144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612471" y="59966"/>
            <a:ext cx="2057286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2009"/>
            <a:ext cx="82296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9/18/18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16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-10731" y="691733"/>
            <a:ext cx="9153144" cy="83427"/>
            <a:chOff x="4859" y="6756285"/>
            <a:chExt cx="6847555" cy="101715"/>
          </a:xfrm>
        </p:grpSpPr>
        <p:sp>
          <p:nvSpPr>
            <p:cNvPr id="28" name="Rectangle 27"/>
            <p:cNvSpPr/>
            <p:nvPr userDrawn="1"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02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51" r:id="rId5"/>
    <p:sldLayoutId id="2147483653" r:id="rId6"/>
    <p:sldLayoutId id="2147483654" r:id="rId7"/>
    <p:sldLayoutId id="2147483655" r:id="rId8"/>
    <p:sldLayoutId id="2147483657" r:id="rId9"/>
    <p:sldLayoutId id="2147483663" r:id="rId10"/>
    <p:sldLayoutId id="2147483665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MedLA.org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publichealth.lacounty.gov/sapc/mat/index.html" TargetMode="Externa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www.hidta.org/odmap/" TargetMode="Externa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apccis.ph.lacounty.gov/sbat/" TargetMode="External"/><Relationship Id="rId4" Type="http://schemas.openxmlformats.org/officeDocument/2006/relationships/hyperlink" Target="http://www.SafeMedLA.org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publichealth.lacounty.gov/sapc/index.htm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Relationship Id="rId3" Type="http://schemas.openxmlformats.org/officeDocument/2006/relationships/hyperlink" Target="https://www.vox.com/science-and-health/2017/3/23/14987892/opioid-heroin-epidemic-chart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chart" Target="../charts/chart8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6275" y="2173227"/>
            <a:ext cx="8610626" cy="200955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5400" dirty="0"/>
              <a:t>The Opioid Crisis in Los Angeles County</a:t>
            </a:r>
            <a:endParaRPr lang="en-US" sz="54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465683" y="4195619"/>
            <a:ext cx="49843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Gary Tsai, MD, FAPA, FASAM</a:t>
            </a:r>
          </a:p>
          <a:p>
            <a:r>
              <a:rPr lang="en-US" dirty="0">
                <a:solidFill>
                  <a:srgbClr val="FFFFFF"/>
                </a:solidFill>
              </a:rPr>
              <a:t>gtsai@ph.lacounty.gov </a:t>
            </a:r>
          </a:p>
          <a:p>
            <a:r>
              <a:rPr lang="en-US" dirty="0">
                <a:solidFill>
                  <a:srgbClr val="FFFFFF"/>
                </a:solidFill>
              </a:rPr>
              <a:t>Medical Director &amp; Science Officer</a:t>
            </a:r>
          </a:p>
          <a:p>
            <a:r>
              <a:rPr lang="en-US" dirty="0">
                <a:solidFill>
                  <a:srgbClr val="FFFFFF"/>
                </a:solidFill>
              </a:rPr>
              <a:t>Substance Abuse Prevention and Control</a:t>
            </a:r>
          </a:p>
          <a:p>
            <a:r>
              <a:rPr lang="en-US" dirty="0">
                <a:solidFill>
                  <a:srgbClr val="FFFFFF"/>
                </a:solidFill>
              </a:rPr>
              <a:t>County of Los Angeles Department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253528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7E34473-AAE4-4600-967F-408C3AF0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6034"/>
            <a:ext cx="533400" cy="365125"/>
          </a:xfrm>
        </p:spPr>
        <p:txBody>
          <a:bodyPr/>
          <a:lstStyle/>
          <a:p>
            <a:fld id="{C3111FA1-5AF9-0647-B31D-D6250D4530A3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5301321-4BF1-48D0-AF3F-74E7E7228529}"/>
              </a:ext>
            </a:extLst>
          </p:cNvPr>
          <p:cNvSpPr txBox="1">
            <a:spLocks/>
          </p:cNvSpPr>
          <p:nvPr/>
        </p:nvSpPr>
        <p:spPr>
          <a:xfrm>
            <a:off x="381000" y="877991"/>
            <a:ext cx="82296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Opioid-Related Death Rates by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Race/Ethnicity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Los Angeles County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E4C3964-52FF-4085-8D2B-5509557ADADD}"/>
              </a:ext>
            </a:extLst>
          </p:cNvPr>
          <p:cNvSpPr txBox="1"/>
          <p:nvPr/>
        </p:nvSpPr>
        <p:spPr>
          <a:xfrm>
            <a:off x="380999" y="6404133"/>
            <a:ext cx="8759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Rates per 100,000 population. API: Asian or Pacific Islander.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Multiple cause of death data. California Department of Public Health. 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071FAADE-7F83-4317-8E54-132FF6C02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530642"/>
              </p:ext>
            </p:extLst>
          </p:nvPr>
        </p:nvGraphicFramePr>
        <p:xfrm>
          <a:off x="126580" y="1623492"/>
          <a:ext cx="6389017" cy="478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="" xmlns:a16="http://schemas.microsoft.com/office/drawing/2014/main" id="{09886E40-73F2-493F-AA0D-AA371A16EA87}"/>
              </a:ext>
            </a:extLst>
          </p:cNvPr>
          <p:cNvSpPr txBox="1">
            <a:spLocks/>
          </p:cNvSpPr>
          <p:nvPr/>
        </p:nvSpPr>
        <p:spPr>
          <a:xfrm>
            <a:off x="6426294" y="2636397"/>
            <a:ext cx="2676012" cy="1366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56032" indent="-256032">
              <a:buFont typeface="Arial"/>
              <a:buChar char="•"/>
            </a:pPr>
            <a:r>
              <a:rPr lang="en-US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&gt;&gt; Women</a:t>
            </a:r>
          </a:p>
          <a:p>
            <a:pPr marL="256032" indent="-256032">
              <a:buFont typeface="Arial"/>
              <a:buChar char="•"/>
            </a:pPr>
            <a:r>
              <a:rPr lang="en-US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Whites &gt;&gt; Blacks &gt; Latinos &gt; Asians          </a:t>
            </a:r>
          </a:p>
        </p:txBody>
      </p:sp>
    </p:spTree>
    <p:extLst>
      <p:ext uri="{BB962C8B-B14F-4D97-AF65-F5344CB8AC3E}">
        <p14:creationId xmlns:p14="http://schemas.microsoft.com/office/powerpoint/2010/main" val="205411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4195142"/>
            <a:ext cx="9144000" cy="1521009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" y="5735394"/>
            <a:ext cx="9144000" cy="716665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" y="1335860"/>
            <a:ext cx="9144000" cy="2859282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6730"/>
            <a:ext cx="9144000" cy="634985"/>
          </a:xfrm>
        </p:spPr>
        <p:txBody>
          <a:bodyPr/>
          <a:lstStyle/>
          <a:p>
            <a:pPr algn="ctr"/>
            <a:r>
              <a:rPr lang="en-US" dirty="0"/>
              <a:t>Key Factors in the Evolution of the Opioid Epidemic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2" y="1245056"/>
            <a:ext cx="6945783" cy="326490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“Quick fix” cultu</a:t>
            </a:r>
            <a:r>
              <a:rPr lang="en-US" dirty="0"/>
              <a:t>re </a:t>
            </a:r>
            <a:r>
              <a:rPr lang="en-US" dirty="0">
                <a:sym typeface="Wingdings"/>
              </a:rPr>
              <a:t> Pain pills are often quicker and less work than alternative therapies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Misinformation from pharmaceutical companies </a:t>
            </a:r>
            <a:r>
              <a:rPr lang="en-US" dirty="0"/>
              <a:t>pushed notion that opioids were not addictive unless given to people with dependencies already</a:t>
            </a:r>
          </a:p>
          <a:p>
            <a:pPr>
              <a:spcBef>
                <a:spcPts val="0"/>
              </a:spcBef>
            </a:pPr>
            <a:r>
              <a:rPr lang="en-US" b="1" dirty="0"/>
              <a:t>Lobbying for pain as the “5</a:t>
            </a:r>
            <a:r>
              <a:rPr lang="en-US" b="1" baseline="30000" dirty="0"/>
              <a:t>th</a:t>
            </a:r>
            <a:r>
              <a:rPr lang="en-US" b="1" dirty="0"/>
              <a:t> vital sign”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Institutionalized pain treatment during every patient encounter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Under-resourced SUD systems</a:t>
            </a:r>
          </a:p>
          <a:p>
            <a:pPr lvl="1">
              <a:spcBef>
                <a:spcPts val="0"/>
              </a:spcBef>
            </a:pPr>
            <a:r>
              <a:rPr lang="en-US" b="1" dirty="0"/>
              <a:t>Under-utilization of Medications for Addiction Treatment &amp; Naloxone</a:t>
            </a:r>
          </a:p>
          <a:p>
            <a:pPr>
              <a:spcBef>
                <a:spcPts val="0"/>
              </a:spcBef>
            </a:pPr>
            <a:r>
              <a:rPr lang="en-US" b="1" dirty="0"/>
              <a:t>Lack of addiction specialists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b="1" dirty="0"/>
              <a:t>Increasing potency of opioids</a:t>
            </a:r>
            <a:r>
              <a:rPr lang="en-US" dirty="0"/>
              <a:t> (fentanyl, </a:t>
            </a:r>
            <a:r>
              <a:rPr lang="en-US" dirty="0" err="1"/>
              <a:t>carfentanil</a:t>
            </a:r>
            <a:r>
              <a:rPr lang="en-US" dirty="0"/>
              <a:t>) </a:t>
            </a:r>
            <a:r>
              <a:rPr lang="en-US" dirty="0">
                <a:sym typeface="Wingdings"/>
              </a:rPr>
              <a:t> C</a:t>
            </a:r>
            <a:r>
              <a:rPr lang="en-US" dirty="0"/>
              <a:t>ounterfeit pills have exacerbated risk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55540" y="6356350"/>
            <a:ext cx="533400" cy="365125"/>
          </a:xfrm>
        </p:spPr>
        <p:txBody>
          <a:bodyPr/>
          <a:lstStyle/>
          <a:p>
            <a:pPr>
              <a:defRPr/>
            </a:pPr>
            <a:fld id="{1081B6BF-8D73-482C-802E-A8B7468F3D88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6928067" y="1474408"/>
            <a:ext cx="304800" cy="2624514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945784" y="4251323"/>
            <a:ext cx="287083" cy="1387852"/>
          </a:xfrm>
          <a:prstGeom prst="rightBrace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6945784" y="5735394"/>
            <a:ext cx="287083" cy="716665"/>
          </a:xfrm>
          <a:prstGeom prst="rightBrace">
            <a:avLst/>
          </a:prstGeom>
          <a:noFill/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17427" y="2417353"/>
            <a:ext cx="1750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Overuse of opioids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8968" y="4230530"/>
            <a:ext cx="17508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Lack of Treatment Options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36667" y="5639175"/>
            <a:ext cx="1866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Increased overdose risks</a:t>
            </a:r>
          </a:p>
        </p:txBody>
      </p:sp>
    </p:spTree>
    <p:extLst>
      <p:ext uri="{BB962C8B-B14F-4D97-AF65-F5344CB8AC3E}">
        <p14:creationId xmlns:p14="http://schemas.microsoft.com/office/powerpoint/2010/main" val="3226537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796856"/>
            <a:ext cx="9144000" cy="4552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72898"/>
            <a:ext cx="9144000" cy="4576297"/>
          </a:xfrm>
        </p:spPr>
        <p:txBody>
          <a:bodyPr>
            <a:normAutofit/>
          </a:bodyPr>
          <a:lstStyle/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In general, the opioid crisis has disproportionately hit the Northeast and Southeast of the U.S. compared to other areas of the country. Possible explanations:</a:t>
            </a:r>
            <a:endParaRPr lang="en-US" sz="2000" b="1" dirty="0"/>
          </a:p>
          <a:p>
            <a:pPr marL="558927" lvl="1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u="sng" dirty="0"/>
              <a:t>Cultural Influences</a:t>
            </a:r>
            <a:r>
              <a:rPr lang="en-US" sz="2200" dirty="0"/>
              <a:t> </a:t>
            </a:r>
            <a:r>
              <a:rPr lang="en-US" sz="2200" dirty="0">
                <a:sym typeface="Wingdings"/>
              </a:rPr>
              <a:t> An instance where diversity (and disparity) may be protective?</a:t>
            </a:r>
          </a:p>
          <a:p>
            <a:pPr marL="558927" lvl="1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u="sng" dirty="0">
                <a:sym typeface="Wingdings"/>
              </a:rPr>
              <a:t>Access to Substance Use Disorder (SUD) Treatment</a:t>
            </a:r>
            <a:r>
              <a:rPr lang="en-US" sz="2200" dirty="0">
                <a:sym typeface="Wingdings"/>
              </a:rPr>
              <a:t>  Greater access to SUD treatment improves outcomes</a:t>
            </a:r>
          </a:p>
          <a:p>
            <a:pPr marL="558927" lvl="1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u="sng" dirty="0">
                <a:sym typeface="Wingdings"/>
              </a:rPr>
              <a:t>Urban vs. Rural</a:t>
            </a:r>
            <a:r>
              <a:rPr lang="en-US" sz="2200" dirty="0">
                <a:sym typeface="Wingdings"/>
              </a:rPr>
              <a:t>  Rural overdose rates are outpacing urban overdose rates</a:t>
            </a:r>
          </a:p>
          <a:p>
            <a:pPr marL="960120" lvl="2" indent="-25603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ym typeface="Wingdings"/>
              </a:rPr>
              <a:t>Workplace Injuries  “Blue collar” workers may be at higher likelihood of developing chronic pain or injuries that lead to opioid use</a:t>
            </a:r>
          </a:p>
          <a:p>
            <a:pPr marL="558927" lvl="1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u="sng" dirty="0">
                <a:sym typeface="Wingdings"/>
              </a:rPr>
              <a:t>Social Connection as a Protective Factor</a:t>
            </a:r>
            <a:r>
              <a:rPr lang="en-US" sz="2200" dirty="0">
                <a:sym typeface="Wingdings"/>
              </a:rPr>
              <a:t>  Social determinants influence the likelihood of diseases of despair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153400" y="6486744"/>
            <a:ext cx="5334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tx1"/>
                </a:solidFill>
                <a:latin typeface="Calibri" charset="0"/>
                <a:ea typeface="MS PGothic" charset="0"/>
                <a:cs typeface="Geneva" charset="0"/>
              </a:defRPr>
            </a:lvl1pPr>
            <a:lvl2pPr marL="457200" algn="l" defTabSz="457200" rtl="0" eaLnBrk="1" latinLnBrk="0" hangingPunct="1">
              <a:defRPr sz="26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r"/>
            <a:fld id="{404AEC2C-5A78-4248-838A-EAABA631F69C}" type="slidenum">
              <a:rPr lang="en-US" sz="900">
                <a:solidFill>
                  <a:srgbClr val="000000"/>
                </a:solidFill>
              </a:rPr>
              <a:pPr algn="r"/>
              <a:t>11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043549"/>
            <a:ext cx="9144000" cy="3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+mn-lt"/>
              </a:rPr>
              <a:t>Why the Opioid Epidemic Has Impacted Some Areas of the U.S. Harder Than Others</a:t>
            </a:r>
            <a:endParaRPr lang="en-US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013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/>
        </p:nvSpPr>
        <p:spPr>
          <a:xfrm>
            <a:off x="8153400" y="6486744"/>
            <a:ext cx="5334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tx1"/>
                </a:solidFill>
                <a:latin typeface="Calibri" charset="0"/>
                <a:ea typeface="MS PGothic" charset="0"/>
                <a:cs typeface="Geneva" charset="0"/>
              </a:defRPr>
            </a:lvl1pPr>
            <a:lvl2pPr marL="457200" algn="l" defTabSz="457200" rtl="0" eaLnBrk="1" latinLnBrk="0" hangingPunct="1">
              <a:defRPr sz="26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r"/>
            <a:fld id="{404AEC2C-5A78-4248-838A-EAABA631F69C}" type="slidenum">
              <a:rPr lang="en-US" sz="900">
                <a:solidFill>
                  <a:srgbClr val="000000"/>
                </a:solidFill>
              </a:rPr>
              <a:pPr algn="r"/>
              <a:t>12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59053"/>
            <a:ext cx="9144000" cy="38823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Targeting the Key Drivers of the Opioid Crisis: A Community Coalition Approach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2082568"/>
            <a:ext cx="51181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85312"/>
            <a:ext cx="9144000" cy="16805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2694" y="1916646"/>
            <a:ext cx="8871506" cy="4558025"/>
          </a:xfrm>
        </p:spPr>
        <p:txBody>
          <a:bodyPr>
            <a:normAutofit/>
          </a:bodyPr>
          <a:lstStyle/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opioid epidemic is a complex, multi-factorial, communitywide public health problem without a single cause </a:t>
            </a:r>
            <a:r>
              <a:rPr lang="en-US" sz="2800" dirty="0">
                <a:sym typeface="Wingdings"/>
              </a:rPr>
              <a:t> </a:t>
            </a:r>
            <a:r>
              <a:rPr lang="en-US" sz="2800" b="1" dirty="0">
                <a:sym typeface="Wingdings"/>
              </a:rPr>
              <a:t>One-dimensional approaches are unlikely to be effective.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b="1" dirty="0">
              <a:sym typeface="Wingdings"/>
            </a:endParaRP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ym typeface="Wingdings"/>
              </a:rPr>
              <a:t>The nature of the opioid epidemic suggests that a broad, comprehensive, and inclusive strategy that engages multiple entities will be necessary to tackle the opioid issue.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ym typeface="Wingdings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153400" y="6486744"/>
            <a:ext cx="5334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tx1"/>
                </a:solidFill>
                <a:latin typeface="Calibri" charset="0"/>
                <a:ea typeface="MS PGothic" charset="0"/>
                <a:cs typeface="Geneva" charset="0"/>
              </a:defRPr>
            </a:lvl1pPr>
            <a:lvl2pPr marL="457200" algn="l" defTabSz="457200" rtl="0" eaLnBrk="1" latinLnBrk="0" hangingPunct="1">
              <a:defRPr sz="26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r"/>
            <a:fld id="{404AEC2C-5A78-4248-838A-EAABA631F69C}" type="slidenum">
              <a:rPr lang="en-US" sz="900">
                <a:solidFill>
                  <a:srgbClr val="000000"/>
                </a:solidFill>
              </a:rPr>
              <a:pPr algn="r"/>
              <a:t>13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838532"/>
            <a:ext cx="9144000" cy="88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+mn-lt"/>
              </a:rPr>
              <a:t>Effective Solutions Must Be Informed by the Nature of the Problems They Attempt to Solve</a:t>
            </a:r>
            <a:endParaRPr lang="en-US" sz="2400" b="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721860"/>
            <a:ext cx="6705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4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31" y="2857814"/>
            <a:ext cx="3815743" cy="3815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6811"/>
            <a:ext cx="8229600" cy="63498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The “Balloon Phenomenon”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5</a:t>
            </a:r>
            <a:fld id="{1081B6BF-8D73-482C-802E-A8B7468F3D88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1686" y="1600200"/>
            <a:ext cx="8697732" cy="1346644"/>
          </a:xfrm>
        </p:spPr>
        <p:txBody>
          <a:bodyPr/>
          <a:lstStyle/>
          <a:p>
            <a:r>
              <a:rPr lang="en-US" dirty="0"/>
              <a:t>Addressing complex, multi-factorial problems with interventions that incompletely target its spectrum of causes oftentimes can result in unintended worsening of aspects of the problem.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706444" y="3968781"/>
            <a:ext cx="3980356" cy="1436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6032" indent="-256032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784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Need to avoid squeezing down on one end of a balloon only to have the other end balloon up</a:t>
            </a:r>
          </a:p>
        </p:txBody>
      </p:sp>
    </p:spTree>
    <p:extLst>
      <p:ext uri="{BB962C8B-B14F-4D97-AF65-F5344CB8AC3E}">
        <p14:creationId xmlns:p14="http://schemas.microsoft.com/office/powerpoint/2010/main" val="3275584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2757"/>
            <a:ext cx="8229600" cy="63498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The “Blanket Approach”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5</a:t>
            </a:r>
            <a:fld id="{1081B6BF-8D73-482C-802E-A8B7468F3D88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528" y="1522188"/>
            <a:ext cx="8601890" cy="1442476"/>
          </a:xfrm>
        </p:spPr>
        <p:txBody>
          <a:bodyPr/>
          <a:lstStyle/>
          <a:p>
            <a:r>
              <a:rPr lang="en-US" dirty="0"/>
              <a:t>Complex, multi-factorial problems with a spectrum of causes generally require a spectrum of interventions that are implemented simultaneously in order to effectively address the root of the problem.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94" y="3258191"/>
            <a:ext cx="4504610" cy="3378458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5445246" y="3644464"/>
            <a:ext cx="3241554" cy="1436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6032" indent="-256032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784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Need to address the multiple causes of complex problems simultaneously to avoid problems related to the “balloon phenomenon”</a:t>
            </a:r>
          </a:p>
        </p:txBody>
      </p:sp>
    </p:spTree>
    <p:extLst>
      <p:ext uri="{BB962C8B-B14F-4D97-AF65-F5344CB8AC3E}">
        <p14:creationId xmlns:p14="http://schemas.microsoft.com/office/powerpoint/2010/main" val="3378811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4727"/>
            <a:ext cx="8229600" cy="63498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Poll Question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5</a:t>
            </a:r>
            <a:fld id="{1081B6BF-8D73-482C-802E-A8B7468F3D88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3082"/>
            <a:ext cx="8455624" cy="1971616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</a:rPr>
              <a:t>How many people have heard of Safe Med LA?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08" y="3034325"/>
            <a:ext cx="1815984" cy="1080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2358698"/>
            <a:ext cx="5829300" cy="443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72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32" y="2189874"/>
            <a:ext cx="9144000" cy="42383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20" y="845787"/>
            <a:ext cx="7369480" cy="517642"/>
          </a:xfrm>
        </p:spPr>
        <p:txBody>
          <a:bodyPr/>
          <a:lstStyle/>
          <a:p>
            <a:pPr algn="ctr"/>
            <a:r>
              <a:rPr lang="en-US" sz="3200" dirty="0"/>
              <a:t>Safe Med 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7" y="1480896"/>
            <a:ext cx="8754576" cy="129824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b="1" dirty="0"/>
              <a:t>Safe Med LA is a </a:t>
            </a:r>
            <a:r>
              <a:rPr lang="en-US" sz="2000" b="1" dirty="0">
                <a:solidFill>
                  <a:prstClr val="black"/>
                </a:solidFill>
              </a:rPr>
              <a:t>broad, cross-sector coalition that is taking a coordinated and multi-pronged approach to comprehensively address prescription drug abuse in Los Angeles County </a:t>
            </a:r>
            <a:r>
              <a:rPr lang="en-US" sz="2000" b="1" dirty="0">
                <a:solidFill>
                  <a:prstClr val="black"/>
                </a:solidFill>
                <a:sym typeface="Wingdings"/>
              </a:rPr>
              <a:t> </a:t>
            </a:r>
            <a:r>
              <a:rPr lang="en-US" sz="2000" b="1" dirty="0">
                <a:solidFill>
                  <a:prstClr val="black"/>
                </a:solidFill>
                <a:hlinkClick r:id="rId3"/>
              </a:rPr>
              <a:t>www.SafeMedLA.org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153400" y="6356350"/>
            <a:ext cx="533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tx1"/>
                </a:solidFill>
                <a:latin typeface="Calibri" charset="0"/>
                <a:ea typeface="MS PGothic" charset="0"/>
                <a:cs typeface="Geneva" charset="0"/>
              </a:defRPr>
            </a:lvl1pPr>
            <a:lvl2pPr marL="457200" algn="l" defTabSz="457200" rtl="0" eaLnBrk="1" latinLnBrk="0" hangingPunct="1">
              <a:defRPr sz="26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r"/>
            <a:fld id="{404AEC2C-5A78-4248-838A-EAABA631F69C}" type="slidenum">
              <a:rPr lang="en-US" sz="1200" smtClean="0">
                <a:solidFill>
                  <a:srgbClr val="000000"/>
                </a:solidFill>
              </a:rPr>
              <a:pPr algn="r"/>
              <a:t>17</a:t>
            </a:fld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161" y="751974"/>
            <a:ext cx="1301932" cy="7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89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16000" y="1996655"/>
            <a:ext cx="4387704" cy="455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b="1" dirty="0"/>
              <a:t>Health Providers </a:t>
            </a:r>
            <a:r>
              <a:rPr lang="en-US" dirty="0"/>
              <a:t>(LAC DHS, UCLA Health System, KP, HealthCare Partners, LA LGBT Center, </a:t>
            </a:r>
            <a:r>
              <a:rPr lang="en-US" dirty="0" err="1"/>
              <a:t>Exer</a:t>
            </a:r>
            <a:r>
              <a:rPr lang="en-US" dirty="0"/>
              <a:t> Urgent Care, Venice Family Clinic, </a:t>
            </a:r>
            <a:r>
              <a:rPr lang="en-US" dirty="0" err="1"/>
              <a:t>Synovation</a:t>
            </a:r>
            <a:r>
              <a:rPr lang="en-US" dirty="0"/>
              <a:t> Medical Group, </a:t>
            </a:r>
            <a:r>
              <a:rPr lang="en-US" dirty="0" err="1"/>
              <a:t>AltaMed</a:t>
            </a:r>
            <a:r>
              <a:rPr lang="en-US" dirty="0"/>
              <a:t>, </a:t>
            </a:r>
            <a:r>
              <a:rPr lang="en-US" dirty="0" err="1"/>
              <a:t>Facey</a:t>
            </a:r>
            <a:r>
              <a:rPr lang="en-US" dirty="0"/>
              <a:t>, Providence, US </a:t>
            </a:r>
            <a:r>
              <a:rPr lang="en-US" dirty="0" err="1"/>
              <a:t>HealthWorks</a:t>
            </a:r>
            <a:r>
              <a:rPr lang="en-US" dirty="0"/>
              <a:t>, etc.)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b="1" dirty="0"/>
              <a:t>Behavioral Health Providers </a:t>
            </a:r>
            <a:r>
              <a:rPr lang="en-US" dirty="0"/>
              <a:t>(Tarzana Treatment Centers, Behavioral Health Services, Prototypes, JWCH Institute, LA Community Health Project, Homeless Health Care Los Angeles,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b="1" dirty="0"/>
              <a:t>Others </a:t>
            </a:r>
            <a:r>
              <a:rPr lang="en-US" dirty="0"/>
              <a:t>(Pharmacist Associations, City of Long Beach, City of Pasadena,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610" y="884782"/>
            <a:ext cx="7365189" cy="466429"/>
          </a:xfrm>
        </p:spPr>
        <p:txBody>
          <a:bodyPr/>
          <a:lstStyle/>
          <a:p>
            <a:pPr algn="ctr"/>
            <a:r>
              <a:rPr lang="en-US" dirty="0"/>
              <a:t>Coalition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24" y="1499524"/>
            <a:ext cx="8229600" cy="576739"/>
          </a:xfrm>
        </p:spPr>
        <p:txBody>
          <a:bodyPr>
            <a:normAutofit/>
          </a:bodyPr>
          <a:lstStyle/>
          <a:p>
            <a:r>
              <a:rPr lang="en-US" dirty="0"/>
              <a:t>Cross-sector, public-private representation*: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128" y="826168"/>
            <a:ext cx="1168464" cy="6953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5496" y="1996655"/>
            <a:ext cx="393050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b="1" dirty="0"/>
              <a:t>County Departments </a:t>
            </a:r>
            <a:r>
              <a:rPr lang="en-US" dirty="0"/>
              <a:t>(Public Health, Health Services, Mental Health, Public Works, LA Sheriff’s </a:t>
            </a:r>
            <a:r>
              <a:rPr lang="en-US" dirty="0" err="1"/>
              <a:t>Dept</a:t>
            </a:r>
            <a:r>
              <a:rPr lang="en-US" dirty="0"/>
              <a:t>)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b="1" dirty="0"/>
              <a:t>Health Plans </a:t>
            </a:r>
            <a:r>
              <a:rPr lang="en-US" dirty="0"/>
              <a:t>(LA Care, Health Net, Kaiser Permanente, Blue Shield of California, Care 1</a:t>
            </a:r>
            <a:r>
              <a:rPr lang="en-US" baseline="30000" dirty="0"/>
              <a:t>st</a:t>
            </a:r>
            <a:r>
              <a:rPr lang="en-US" dirty="0"/>
              <a:t>, Molina, Anthem Blue Cross, Cigna,  etc.)</a:t>
            </a:r>
          </a:p>
          <a:p>
            <a:endParaRPr lang="en-US" dirty="0"/>
          </a:p>
          <a:p>
            <a:pPr marL="342900" indent="-342900">
              <a:buFontTx/>
              <a:buChar char="-"/>
            </a:pPr>
            <a:r>
              <a:rPr lang="en-US" b="1" dirty="0"/>
              <a:t>Healthcare Organizations </a:t>
            </a:r>
            <a:r>
              <a:rPr lang="en-US" dirty="0"/>
              <a:t>(Community Clinic Association of Los Angeles County, LA County Medical Association, Hospital Association of LA County, LA Dental Society, Health Services Advisory Group, etc.)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49068" y="6355154"/>
            <a:ext cx="4733864" cy="30777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/>
              <a:t>*</a:t>
            </a:r>
            <a:r>
              <a:rPr lang="en-US" sz="1400" b="1" u="sng" dirty="0"/>
              <a:t>Note</a:t>
            </a:r>
            <a:r>
              <a:rPr lang="en-US" sz="1400" b="1" dirty="0"/>
              <a:t>: </a:t>
            </a:r>
            <a:r>
              <a:rPr lang="en-US" sz="1400" dirty="0"/>
              <a:t>Above list of Safe Med LA participants is not exhaustive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8153400" y="6356350"/>
            <a:ext cx="533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tx1"/>
                </a:solidFill>
                <a:latin typeface="Calibri" charset="0"/>
                <a:ea typeface="MS PGothic" charset="0"/>
                <a:cs typeface="Geneva" charset="0"/>
              </a:defRPr>
            </a:lvl1pPr>
            <a:lvl2pPr marL="457200" algn="l" defTabSz="457200" rtl="0" eaLnBrk="1" latinLnBrk="0" hangingPunct="1">
              <a:defRPr sz="26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r"/>
            <a:fld id="{404AEC2C-5A78-4248-838A-EAABA631F69C}" type="slidenum">
              <a:rPr lang="en-US" sz="1200" smtClean="0">
                <a:solidFill>
                  <a:srgbClr val="000000"/>
                </a:solidFill>
              </a:rPr>
              <a:pPr algn="r"/>
              <a:t>18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28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235" y="1461513"/>
            <a:ext cx="2398769" cy="1574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790"/>
            <a:ext cx="8229600" cy="634985"/>
          </a:xfrm>
        </p:spPr>
        <p:txBody>
          <a:bodyPr/>
          <a:lstStyle/>
          <a:p>
            <a:pPr algn="ctr"/>
            <a:r>
              <a:rPr lang="en-US" sz="36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64" y="1461513"/>
            <a:ext cx="8581408" cy="438892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800" b="1" dirty="0"/>
              <a:t>The Opioid Crisis in Los Angeles County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b="1" dirty="0"/>
              <a:t>What</a:t>
            </a:r>
          </a:p>
          <a:p>
            <a:pPr lvl="2"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Framing the Issue: Scope of the Opioid 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b="1" dirty="0"/>
              <a:t>Why</a:t>
            </a:r>
          </a:p>
          <a:p>
            <a:pPr lvl="2"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Key Factors in the Evolution of the Opioid Epidemic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b="1" dirty="0"/>
              <a:t>How</a:t>
            </a:r>
          </a:p>
          <a:p>
            <a:pPr lvl="2"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Targeting the Key Drivers of the Opioid Crisis: A Community Coalition Approach</a:t>
            </a:r>
          </a:p>
          <a:p>
            <a:pPr lvl="2"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Other Approaches to Address the Opioid Crisis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b="1" dirty="0"/>
              <a:t>Progress in Los Angeles </a:t>
            </a:r>
            <a:r>
              <a:rPr lang="mr-IN" dirty="0"/>
              <a:t>–</a:t>
            </a:r>
            <a:r>
              <a:rPr lang="en-US" dirty="0"/>
              <a:t> Safe Med LA and Beyond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b="1" dirty="0"/>
              <a:t>Looking Ahead</a:t>
            </a:r>
          </a:p>
          <a:p>
            <a:pPr lvl="2"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Emerging Priorities &amp; Future Considerations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470310"/>
            <a:ext cx="5334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45948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/>
        </p:nvSpPr>
        <p:spPr>
          <a:xfrm>
            <a:off x="8153400" y="6486744"/>
            <a:ext cx="5334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tx1"/>
                </a:solidFill>
                <a:latin typeface="Calibri" charset="0"/>
                <a:ea typeface="MS PGothic" charset="0"/>
                <a:cs typeface="Geneva" charset="0"/>
              </a:defRPr>
            </a:lvl1pPr>
            <a:lvl2pPr marL="457200" algn="l" defTabSz="457200" rtl="0" eaLnBrk="1" latinLnBrk="0" hangingPunct="1">
              <a:defRPr sz="26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r"/>
            <a:fld id="{404AEC2C-5A78-4248-838A-EAABA631F69C}" type="slidenum">
              <a:rPr lang="en-US" sz="900">
                <a:solidFill>
                  <a:srgbClr val="000000"/>
                </a:solidFill>
              </a:rPr>
              <a:pPr algn="r"/>
              <a:t>19</a:t>
            </a:fld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0" y="2733655"/>
            <a:ext cx="9022364" cy="357831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977" y="1424044"/>
            <a:ext cx="4021243" cy="20783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94866"/>
            <a:ext cx="9144000" cy="3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+mn-lt"/>
              </a:rPr>
              <a:t>Other Opioid-Related Efforts Across LA County</a:t>
            </a:r>
            <a:endParaRPr lang="en-US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3989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/>
        </p:nvSpPr>
        <p:spPr>
          <a:xfrm>
            <a:off x="8153400" y="6486744"/>
            <a:ext cx="5334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tx1"/>
                </a:solidFill>
                <a:latin typeface="Calibri" charset="0"/>
                <a:ea typeface="MS PGothic" charset="0"/>
                <a:cs typeface="Geneva" charset="0"/>
              </a:defRPr>
            </a:lvl1pPr>
            <a:lvl2pPr marL="457200" algn="l" defTabSz="457200" rtl="0" eaLnBrk="1" latinLnBrk="0" hangingPunct="1">
              <a:defRPr sz="26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r"/>
            <a:fld id="{404AEC2C-5A78-4248-838A-EAABA631F69C}" type="slidenum">
              <a:rPr lang="en-US" sz="900">
                <a:solidFill>
                  <a:srgbClr val="000000"/>
                </a:solidFill>
              </a:rPr>
              <a:pPr algn="r"/>
              <a:t>20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013306"/>
            <a:ext cx="9144000" cy="38823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+mn-lt"/>
              </a:rPr>
              <a:t>Progress in Los Angeles </a:t>
            </a:r>
            <a:r>
              <a:rPr lang="mr-IN" sz="3200" dirty="0">
                <a:latin typeface="+mn-lt"/>
              </a:rPr>
              <a:t>–</a:t>
            </a:r>
            <a:r>
              <a:rPr lang="en-US" sz="3200" dirty="0">
                <a:latin typeface="+mn-lt"/>
              </a:rPr>
              <a:t> Safe Med LA and Beyond</a:t>
            </a:r>
            <a:endParaRPr lang="en-US" sz="32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53" y="1620942"/>
            <a:ext cx="8231547" cy="42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09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2694" y="4292600"/>
            <a:ext cx="8871506" cy="16805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2694" y="1489496"/>
            <a:ext cx="8871506" cy="5221780"/>
          </a:xfrm>
        </p:spPr>
        <p:txBody>
          <a:bodyPr>
            <a:noAutofit/>
          </a:bodyPr>
          <a:lstStyle/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Implemented safe prescribing guidelines at all 78 emergency departments and 80 urgent care clinics (UCC) throughout LAC.</a:t>
            </a:r>
            <a:endParaRPr lang="en-US" sz="2000" dirty="0"/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 process of implementing safe prescribing guidelines at remaining 160 UCCs, as well as additional primary care clinics across the County.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Educated 5000 dentists across LAC on safe prescribing.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Convened six Medical Practice Round Table meetings including all major health plans in LA County to establish and adopt standardized safe prescribing benchmarks.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Outcomes </a:t>
            </a:r>
          </a:p>
          <a:p>
            <a:pPr marL="558927" lvl="1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11% decrease in the opioid prescribing rate </a:t>
            </a:r>
            <a:r>
              <a:rPr lang="en-US" sz="2000" dirty="0"/>
              <a:t>during the first two years of Safe Med LA’s establishment, from 2015 – 2017 (data from CDPH).</a:t>
            </a:r>
          </a:p>
          <a:p>
            <a:pPr marL="558927" lvl="1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50% decrease in “doctor shoppers”</a:t>
            </a:r>
            <a:r>
              <a:rPr lang="en-US" sz="2000" dirty="0"/>
              <a:t> from 2015 – 2016 (defined as patients who used &gt; 5 prescribers and 5 pharmacies over 6 months; data from CURES). </a:t>
            </a:r>
            <a:endParaRPr lang="en-US" sz="2000" b="1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153400" y="6486744"/>
            <a:ext cx="5334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tx1"/>
                </a:solidFill>
                <a:latin typeface="Calibri" charset="0"/>
                <a:ea typeface="MS PGothic" charset="0"/>
                <a:cs typeface="Geneva" charset="0"/>
              </a:defRPr>
            </a:lvl1pPr>
            <a:lvl2pPr marL="457200" algn="l" defTabSz="457200" rtl="0" eaLnBrk="1" latinLnBrk="0" hangingPunct="1">
              <a:defRPr sz="26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r"/>
            <a:fld id="{404AEC2C-5A78-4248-838A-EAABA631F69C}" type="slidenum">
              <a:rPr lang="en-US" sz="900">
                <a:solidFill>
                  <a:srgbClr val="000000"/>
                </a:solidFill>
              </a:rPr>
              <a:pPr algn="r"/>
              <a:t>21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83920" y="857002"/>
            <a:ext cx="7369480" cy="38823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+mn-lt"/>
              </a:rPr>
              <a:t>Safe Prescribing </a:t>
            </a:r>
            <a:r>
              <a:rPr lang="mr-IN" b="1" dirty="0">
                <a:latin typeface="+mn-lt"/>
              </a:rPr>
              <a:t>–</a:t>
            </a:r>
            <a:r>
              <a:rPr lang="en-US" b="1" dirty="0">
                <a:latin typeface="+mn-lt"/>
              </a:rPr>
              <a:t> Successes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654" y="806897"/>
            <a:ext cx="1108146" cy="65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92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2694" y="5277988"/>
            <a:ext cx="8871506" cy="8987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2694" y="1517780"/>
            <a:ext cx="8871506" cy="4735279"/>
          </a:xfrm>
        </p:spPr>
        <p:txBody>
          <a:bodyPr>
            <a:normAutofit/>
          </a:bodyPr>
          <a:lstStyle/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Trained &gt; 300 new buprenorphine prescribers </a:t>
            </a:r>
            <a:r>
              <a:rPr lang="en-US" sz="2000" dirty="0"/>
              <a:t>in LAC.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Leading two MAT learning </a:t>
            </a:r>
            <a:r>
              <a:rPr lang="en-US" sz="2000" b="1" dirty="0" err="1"/>
              <a:t>collaboratives</a:t>
            </a:r>
            <a:r>
              <a:rPr lang="en-US" sz="2000" b="1" dirty="0"/>
              <a:t>, one focused on supporting MAT in primary care and another on supporting MAT in the specialty SUD system.</a:t>
            </a:r>
          </a:p>
          <a:p>
            <a:pPr marL="558927" lvl="1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Supported 8 community health centers (FQHC’s) in implementation of MAT programs</a:t>
            </a:r>
            <a:r>
              <a:rPr lang="en-US" sz="2000" dirty="0"/>
              <a:t>, with additional FQHC’s coming online in the future. </a:t>
            </a:r>
          </a:p>
          <a:p>
            <a:pPr marL="558927" lvl="1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Supported over 10 community substance use disorder (SUD) treatment provider agencies in implementation of MAT programs</a:t>
            </a:r>
            <a:r>
              <a:rPr lang="en-US" sz="2000" dirty="0"/>
              <a:t>, with additional agencies coming online in the future. 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Worked with UCLA to launch </a:t>
            </a:r>
            <a:r>
              <a:rPr lang="en-US" sz="2000" b="1" dirty="0"/>
              <a:t>web-based MAT Resource Library </a:t>
            </a:r>
            <a:r>
              <a:rPr lang="en-US" sz="2000" dirty="0"/>
              <a:t>to support expansion of MAT programs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>
                <a:sym typeface="Wingdings"/>
                <a:hlinkClick r:id="rId2"/>
              </a:rPr>
              <a:t>http://publichealth.lacounty.gov/sapc/mat/index.html</a:t>
            </a:r>
            <a:r>
              <a:rPr lang="en-US" sz="2000" dirty="0">
                <a:sym typeface="Wingdings"/>
              </a:rPr>
              <a:t> 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Outcomes</a:t>
            </a:r>
          </a:p>
          <a:p>
            <a:pPr marL="558927" lvl="1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8% increase in the annual buprenorphine prescribing rate</a:t>
            </a:r>
            <a:r>
              <a:rPr lang="en-US" sz="2000" dirty="0"/>
              <a:t> in LAC from 2015 – 2017 (data from CDPH).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153400" y="6486744"/>
            <a:ext cx="5334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tx1"/>
                </a:solidFill>
                <a:latin typeface="Calibri" charset="0"/>
                <a:ea typeface="MS PGothic" charset="0"/>
                <a:cs typeface="Geneva" charset="0"/>
              </a:defRPr>
            </a:lvl1pPr>
            <a:lvl2pPr marL="457200" algn="l" defTabSz="457200" rtl="0" eaLnBrk="1" latinLnBrk="0" hangingPunct="1">
              <a:defRPr sz="26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r"/>
            <a:fld id="{404AEC2C-5A78-4248-838A-EAABA631F69C}" type="slidenum">
              <a:rPr lang="en-US" sz="900">
                <a:solidFill>
                  <a:srgbClr val="000000"/>
                </a:solidFill>
              </a:rPr>
              <a:pPr algn="r"/>
              <a:t>22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57002"/>
            <a:ext cx="9144000" cy="38823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+mn-lt"/>
              </a:rPr>
              <a:t>Medications for Addiction Treatment (MAT) </a:t>
            </a:r>
            <a:r>
              <a:rPr lang="mr-IN" dirty="0"/>
              <a:t>–</a:t>
            </a:r>
            <a:r>
              <a:rPr lang="en-US" dirty="0"/>
              <a:t> Successes </a:t>
            </a:r>
            <a:endParaRPr lang="en-US" b="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054" y="1287764"/>
            <a:ext cx="1108146" cy="65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30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2694" y="5437971"/>
            <a:ext cx="8871506" cy="1041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2694" y="1444464"/>
            <a:ext cx="8871506" cy="5239830"/>
          </a:xfrm>
        </p:spPr>
        <p:txBody>
          <a:bodyPr>
            <a:normAutofit/>
          </a:bodyPr>
          <a:lstStyle/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Trained &gt; 235 pharmacists on the State-required training to enable them to furnish naloxone without a physician prescription.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As a component of the Drug </a:t>
            </a:r>
            <a:r>
              <a:rPr lang="en-US" sz="2000" dirty="0" err="1"/>
              <a:t>Medi</a:t>
            </a:r>
            <a:r>
              <a:rPr lang="en-US" sz="2000" dirty="0"/>
              <a:t>-Cal Organized Delivery System (DMC-ODS) Waiver implemented by LA County’s SAPC</a:t>
            </a:r>
            <a:r>
              <a:rPr lang="en-US" sz="2000" b="1" dirty="0"/>
              <a:t>, added over 50 additional sites across the County where naloxone is accessible to the community through Opioid Treatment Programs (OTP)</a:t>
            </a:r>
            <a:r>
              <a:rPr lang="en-US" sz="2000" dirty="0"/>
              <a:t> via Drug </a:t>
            </a:r>
            <a:r>
              <a:rPr lang="en-US" sz="2000" dirty="0" err="1"/>
              <a:t>Medi</a:t>
            </a:r>
            <a:r>
              <a:rPr lang="en-US" sz="2000" dirty="0"/>
              <a:t>-Cal.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Supported LASD with the launch of its naloxone program, which is one of the largest in the country, with </a:t>
            </a:r>
            <a:r>
              <a:rPr lang="en-US" sz="2000" b="1" dirty="0"/>
              <a:t>14 lives saved since implementation of LASD’s naloxone program</a:t>
            </a:r>
            <a:r>
              <a:rPr lang="en-US" sz="2000" dirty="0"/>
              <a:t> in 2017.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Collaborated with the LA County Fire Department and LASD to obtain their naloxone administration field data to take a </a:t>
            </a:r>
            <a:r>
              <a:rPr lang="en-US" sz="2000" b="1" dirty="0"/>
              <a:t>data-driven approach to inform the County’s naloxone intervention efforts</a:t>
            </a:r>
            <a:r>
              <a:rPr lang="en-US" sz="20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Outcomes</a:t>
            </a:r>
          </a:p>
          <a:p>
            <a:pPr marL="558927" lvl="1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Distributed &gt; 21,000 doses of naloxone to community-based organizations and law enforcement in LAC </a:t>
            </a:r>
            <a:r>
              <a:rPr lang="en-US" sz="2000" dirty="0"/>
              <a:t>through CHCF grant and CDPH naloxone grant. </a:t>
            </a:r>
          </a:p>
          <a:p>
            <a:pPr lvl="1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57002"/>
            <a:ext cx="9144000" cy="38823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+mn-lt"/>
              </a:rPr>
              <a:t>Naloxone </a:t>
            </a:r>
            <a:r>
              <a:rPr lang="mr-IN" dirty="0"/>
              <a:t>–</a:t>
            </a:r>
            <a:r>
              <a:rPr lang="en-US" dirty="0"/>
              <a:t> Successes </a:t>
            </a:r>
            <a:endParaRPr lang="en-US" b="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254" y="831602"/>
            <a:ext cx="1108146" cy="658033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8153400" y="6506282"/>
            <a:ext cx="5334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tx1"/>
                </a:solidFill>
                <a:latin typeface="Calibri" charset="0"/>
                <a:ea typeface="MS PGothic" charset="0"/>
                <a:cs typeface="Geneva" charset="0"/>
              </a:defRPr>
            </a:lvl1pPr>
            <a:lvl2pPr marL="457200" algn="l" defTabSz="457200" rtl="0" eaLnBrk="1" latinLnBrk="0" hangingPunct="1">
              <a:defRPr sz="26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r"/>
            <a:fld id="{404AEC2C-5A78-4248-838A-EAABA631F69C}" type="slidenum">
              <a:rPr lang="en-US" sz="900">
                <a:solidFill>
                  <a:srgbClr val="000000"/>
                </a:solidFill>
              </a:rPr>
              <a:pPr algn="r"/>
              <a:t>23</a:t>
            </a:fld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20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405891"/>
            <a:ext cx="9144000" cy="13732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076977"/>
            <a:ext cx="9144000" cy="12896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20" y="815549"/>
            <a:ext cx="6794734" cy="388232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PROGRESS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dirty="0">
                <a:latin typeface="+mn-lt"/>
              </a:rPr>
              <a:t>Other Opioid-</a:t>
            </a:r>
            <a:r>
              <a:rPr lang="en-US" dirty="0">
                <a:latin typeface="+mn-lt"/>
              </a:rPr>
              <a:t>Related Efforts</a:t>
            </a:r>
            <a:endParaRPr lang="en-US" b="0" dirty="0">
              <a:latin typeface="+mn-lt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153400" y="6434315"/>
            <a:ext cx="5334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tx1"/>
                </a:solidFill>
                <a:latin typeface="Calibri" charset="0"/>
                <a:ea typeface="MS PGothic" charset="0"/>
                <a:cs typeface="Geneva" charset="0"/>
              </a:defRPr>
            </a:lvl1pPr>
            <a:lvl2pPr marL="457200" algn="l" defTabSz="457200" rtl="0" eaLnBrk="1" latinLnBrk="0" hangingPunct="1">
              <a:defRPr sz="26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r"/>
            <a:fld id="{404AEC2C-5A78-4248-838A-EAABA631F69C}" type="slidenum">
              <a:rPr lang="en-US" sz="900">
                <a:solidFill>
                  <a:srgbClr val="000000"/>
                </a:solidFill>
              </a:rPr>
              <a:pPr algn="r"/>
              <a:t>24</a:t>
            </a:fld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654" y="747858"/>
            <a:ext cx="1108146" cy="65803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2694" y="1403008"/>
            <a:ext cx="9011306" cy="5353067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b="1" dirty="0"/>
              <a:t>Surveyed 9,500 LAC residents on prescription drug abuse</a:t>
            </a:r>
            <a:r>
              <a:rPr lang="en-US" sz="3600" dirty="0"/>
              <a:t>, focusing on the following domains: risk perception, perception of access/availability, attitude toward use, patterns of use, motivation for use, and consequences of use. </a:t>
            </a:r>
          </a:p>
          <a:p>
            <a:pPr lvl="1"/>
            <a:r>
              <a:rPr lang="en-US" sz="3600" dirty="0"/>
              <a:t>This data was used to take a data-driven approach to inform the work of the Safe Med LA Action Teams, in particular the Community Education Action Team. </a:t>
            </a:r>
          </a:p>
          <a:p>
            <a:pPr lvl="1"/>
            <a:endParaRPr lang="en-US" sz="1800" dirty="0"/>
          </a:p>
          <a:p>
            <a:pPr lvl="0"/>
            <a:r>
              <a:rPr lang="en-US" sz="3600" dirty="0"/>
              <a:t>Safe Med LA’s Community Education Action Team </a:t>
            </a:r>
            <a:r>
              <a:rPr lang="en-US" sz="3600" b="1" dirty="0"/>
              <a:t>engaged over 40 substance use prevention providers to develop regional strategies to provide community education and engagement on the opioid epidemic and prescription drug abuse </a:t>
            </a:r>
            <a:r>
              <a:rPr lang="en-US" sz="3600" dirty="0"/>
              <a:t>that is tailored to their unique communities.</a:t>
            </a:r>
          </a:p>
          <a:p>
            <a:pPr lvl="0"/>
            <a:endParaRPr lang="en-US" sz="1600" dirty="0"/>
          </a:p>
          <a:p>
            <a:pPr lvl="0"/>
            <a:r>
              <a:rPr lang="en-US" sz="3600" dirty="0"/>
              <a:t>Safe Med LA’s Safe Drug Disposal Action Team worked with the Community Education Action Team to </a:t>
            </a:r>
            <a:r>
              <a:rPr lang="en-US" sz="3600" b="1" dirty="0"/>
              <a:t>expand the number of annual safe drug disposal take-back events throughout LA County. Sheriff stations and DEA Offices now organize drug take-back events on a monthly basis, in addition to the national drug take-back days</a:t>
            </a:r>
            <a:r>
              <a:rPr lang="en-US" sz="3600" dirty="0"/>
              <a:t>.</a:t>
            </a:r>
          </a:p>
          <a:p>
            <a:pPr lvl="0"/>
            <a:endParaRPr lang="en-US" sz="1800" dirty="0"/>
          </a:p>
          <a:p>
            <a:pPr lvl="0"/>
            <a:r>
              <a:rPr lang="en-US" sz="3600" b="1" dirty="0"/>
              <a:t>Distributed 5,300 fentanyl test strips </a:t>
            </a:r>
            <a:r>
              <a:rPr lang="en-US" sz="3600" dirty="0"/>
              <a:t>to support fentanyl-related education and the distribution in the community, particularly in the high-risk populations served by the LGBT Center and their partner agency, the Community Health Project of Los Angeles (CHPLA).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44327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69876"/>
            <a:ext cx="9144000" cy="6188123"/>
          </a:xfrm>
          <a:prstGeom prst="rect">
            <a:avLst/>
          </a:prstGeom>
          <a:solidFill>
            <a:srgbClr val="2D7E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153400" y="6356350"/>
            <a:ext cx="533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tx1"/>
                </a:solidFill>
                <a:latin typeface="Calibri" charset="0"/>
                <a:ea typeface="MS PGothic" charset="0"/>
                <a:cs typeface="Geneva" charset="0"/>
              </a:defRPr>
            </a:lvl1pPr>
            <a:lvl2pPr marL="457200" algn="l" defTabSz="457200" rtl="0" eaLnBrk="1" latinLnBrk="0" hangingPunct="1">
              <a:defRPr sz="26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r"/>
            <a:fld id="{404AEC2C-5A78-4248-838A-EAABA631F69C}" type="slidenum">
              <a:rPr lang="en-US" sz="1000" smtClean="0">
                <a:solidFill>
                  <a:srgbClr val="000000"/>
                </a:solidFill>
              </a:rPr>
              <a:pPr algn="r"/>
              <a:t>25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891" y="804397"/>
            <a:ext cx="6311909" cy="5861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14" y="1137534"/>
            <a:ext cx="3929554" cy="1701973"/>
          </a:xfrm>
          <a:solidFill>
            <a:schemeClr val="accent5">
              <a:lumMod val="50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Looking 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Ahead</a:t>
            </a:r>
          </a:p>
        </p:txBody>
      </p:sp>
    </p:spTree>
    <p:extLst>
      <p:ext uri="{BB962C8B-B14F-4D97-AF65-F5344CB8AC3E}">
        <p14:creationId xmlns:p14="http://schemas.microsoft.com/office/powerpoint/2010/main" val="2848511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71369" y="2247531"/>
            <a:ext cx="4872631" cy="3881957"/>
          </a:xfrm>
        </p:spPr>
        <p:txBody>
          <a:bodyPr>
            <a:normAutofit/>
          </a:bodyPr>
          <a:lstStyle/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Cheap, high-potency synthetic opioids (e.g., fentanyl, </a:t>
            </a:r>
            <a:r>
              <a:rPr lang="en-US" sz="2200" b="1" dirty="0" err="1"/>
              <a:t>carfentanil</a:t>
            </a:r>
            <a:r>
              <a:rPr lang="en-US" sz="2200" b="1" dirty="0"/>
              <a:t>)</a:t>
            </a:r>
          </a:p>
          <a:p>
            <a:pPr marL="558927" lvl="1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Increasing # of overdoses related to illegally manufactured fentanyl being found in illicit drugs </a:t>
            </a:r>
            <a:r>
              <a:rPr lang="en-US" sz="2200" dirty="0">
                <a:sym typeface="Wingdings"/>
              </a:rPr>
              <a:t> N</a:t>
            </a:r>
            <a:r>
              <a:rPr lang="en-US" sz="2200" dirty="0"/>
              <a:t>eed to address both supply and demand aspects of these synthetic opioids, while also maximizing treatment options.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153400" y="6486744"/>
            <a:ext cx="5334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tx1"/>
                </a:solidFill>
                <a:latin typeface="Calibri" charset="0"/>
                <a:ea typeface="MS PGothic" charset="0"/>
                <a:cs typeface="Geneva" charset="0"/>
              </a:defRPr>
            </a:lvl1pPr>
            <a:lvl2pPr marL="457200" algn="l" defTabSz="457200" rtl="0" eaLnBrk="1" latinLnBrk="0" hangingPunct="1">
              <a:defRPr sz="26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r"/>
            <a:fld id="{404AEC2C-5A78-4248-838A-EAABA631F69C}" type="slidenum">
              <a:rPr lang="en-US" sz="900">
                <a:solidFill>
                  <a:srgbClr val="000000"/>
                </a:solidFill>
              </a:rPr>
              <a:pPr algn="r"/>
              <a:t>26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43079"/>
            <a:ext cx="9144000" cy="581694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+mn-lt"/>
              </a:rPr>
              <a:t>Emerging Priorities &amp; Future Considerations</a:t>
            </a:r>
            <a:endParaRPr lang="en-US" sz="2400" b="0" dirty="0">
              <a:latin typeface="+mn-lt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6582A702-72FA-4E61-87C8-2D29FF1C2B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1871" y="1716701"/>
          <a:ext cx="4409440" cy="4080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520679C-BD7E-4DE5-B05E-471A7C1F562D}"/>
              </a:ext>
            </a:extLst>
          </p:cNvPr>
          <p:cNvSpPr txBox="1"/>
          <p:nvPr/>
        </p:nvSpPr>
        <p:spPr>
          <a:xfrm>
            <a:off x="264216" y="6500821"/>
            <a:ext cx="4687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Los Angeles County Medical Examiner’s Coroner Data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B3FC4C05-561A-49B7-AFF4-3A2098D71E89}"/>
              </a:ext>
            </a:extLst>
          </p:cNvPr>
          <p:cNvSpPr txBox="1">
            <a:spLocks/>
          </p:cNvSpPr>
          <p:nvPr/>
        </p:nvSpPr>
        <p:spPr>
          <a:xfrm>
            <a:off x="36817" y="5594712"/>
            <a:ext cx="440944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Fentanyl Deaths by Year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7030" y="1997537"/>
            <a:ext cx="228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 routine screening for fentanyl until mid-2016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847576" y="2551617"/>
            <a:ext cx="572683" cy="585118"/>
          </a:xfrm>
          <a:prstGeom prst="line">
            <a:avLst/>
          </a:prstGeom>
          <a:ln w="38100">
            <a:solidFill>
              <a:srgbClr val="FF0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917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3545" y="1982109"/>
            <a:ext cx="6018827" cy="4317005"/>
          </a:xfrm>
        </p:spPr>
        <p:txBody>
          <a:bodyPr>
            <a:normAutofit/>
          </a:bodyPr>
          <a:lstStyle/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Opioid overdose surveillance and tracking</a:t>
            </a:r>
          </a:p>
          <a:p>
            <a:pPr marL="558927" lvl="1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Need more real-time method of tracking outbreaks before (through predictive modeling) and during the outbreaks to inform preventative and immediate interventions, and minimize harms.</a:t>
            </a:r>
          </a:p>
          <a:p>
            <a:pPr marL="1144143" lvl="2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 process of implementing ODMAP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http://www.hidta.org/odmap/</a:t>
            </a:r>
            <a:r>
              <a:rPr lang="en-US" dirty="0"/>
              <a:t>) 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153400" y="6486744"/>
            <a:ext cx="5334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tx1"/>
                </a:solidFill>
                <a:latin typeface="Calibri" charset="0"/>
                <a:ea typeface="MS PGothic" charset="0"/>
                <a:cs typeface="Geneva" charset="0"/>
              </a:defRPr>
            </a:lvl1pPr>
            <a:lvl2pPr marL="457200" algn="l" defTabSz="457200" rtl="0" eaLnBrk="1" latinLnBrk="0" hangingPunct="1">
              <a:defRPr sz="26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r"/>
            <a:fld id="{404AEC2C-5A78-4248-838A-EAABA631F69C}" type="slidenum">
              <a:rPr lang="en-US" sz="900">
                <a:solidFill>
                  <a:srgbClr val="000000"/>
                </a:solidFill>
              </a:rPr>
              <a:pPr algn="r"/>
              <a:t>27</a:t>
            </a:fld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221" y="1768809"/>
            <a:ext cx="2272579" cy="453030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807590"/>
            <a:ext cx="9144000" cy="581694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+mn-lt"/>
              </a:rPr>
              <a:t>Emerging Priorities &amp; Future Considerations </a:t>
            </a:r>
            <a:r>
              <a:rPr lang="en-US" sz="2400" b="0" dirty="0">
                <a:latin typeface="+mn-lt"/>
              </a:rPr>
              <a:t>(cont’d)</a:t>
            </a:r>
          </a:p>
        </p:txBody>
      </p:sp>
    </p:spTree>
    <p:extLst>
      <p:ext uri="{BB962C8B-B14F-4D97-AF65-F5344CB8AC3E}">
        <p14:creationId xmlns:p14="http://schemas.microsoft.com/office/powerpoint/2010/main" val="1741489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48852"/>
            <a:ext cx="9144000" cy="14391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2694" y="1498600"/>
            <a:ext cx="8871506" cy="5261988"/>
          </a:xfrm>
        </p:spPr>
        <p:txBody>
          <a:bodyPr>
            <a:normAutofit/>
          </a:bodyPr>
          <a:lstStyle/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Workforce enhancement across health systems</a:t>
            </a:r>
          </a:p>
          <a:p>
            <a:pPr marL="558927" lvl="1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More health care professionals trained on MAT and naloxone.</a:t>
            </a:r>
          </a:p>
          <a:p>
            <a:pPr marL="558927" lvl="1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Enhanced integration of medical interventions for addiction in specialty substance use disorder treatment systems.</a:t>
            </a:r>
          </a:p>
          <a:p>
            <a:pPr marL="558927" lvl="1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Enhanced integration of addiction treatment in primary care and specialty mental health settings.</a:t>
            </a:r>
          </a:p>
          <a:p>
            <a:pPr marL="558927" lvl="1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With the resources being funneled toward the opioid epidemic, there will be an increasing need to ensure strategic focus and coordination of efforts to maximally benefit from those resources </a:t>
            </a:r>
            <a:r>
              <a:rPr lang="en-US" sz="2200" b="1" dirty="0"/>
              <a:t>and avoid inefficiencies resulting from incoordination.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153400" y="6486744"/>
            <a:ext cx="5334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tx1"/>
                </a:solidFill>
                <a:latin typeface="Calibri" charset="0"/>
                <a:ea typeface="MS PGothic" charset="0"/>
                <a:cs typeface="Geneva" charset="0"/>
              </a:defRPr>
            </a:lvl1pPr>
            <a:lvl2pPr marL="457200" algn="l" defTabSz="457200" rtl="0" eaLnBrk="1" latinLnBrk="0" hangingPunct="1">
              <a:defRPr sz="26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r"/>
            <a:fld id="{404AEC2C-5A78-4248-838A-EAABA631F69C}" type="slidenum">
              <a:rPr lang="en-US" sz="900">
                <a:solidFill>
                  <a:srgbClr val="000000"/>
                </a:solidFill>
              </a:rPr>
              <a:pPr algn="r"/>
              <a:t>28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52375"/>
            <a:ext cx="9144000" cy="581694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+mn-lt"/>
              </a:rPr>
              <a:t>Emerging Priorities &amp; Future Considerations </a:t>
            </a:r>
            <a:r>
              <a:rPr lang="en-US" sz="2400" b="0" dirty="0">
                <a:latin typeface="+mn-lt"/>
              </a:rPr>
              <a:t>(cont’d)</a:t>
            </a:r>
          </a:p>
        </p:txBody>
      </p:sp>
    </p:spTree>
    <p:extLst>
      <p:ext uri="{BB962C8B-B14F-4D97-AF65-F5344CB8AC3E}">
        <p14:creationId xmlns:p14="http://schemas.microsoft.com/office/powerpoint/2010/main" val="404437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belee\Desktop\Prescripti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842" y="1738178"/>
            <a:ext cx="6375681" cy="49940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9457"/>
            <a:ext cx="9144000" cy="6349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dirty="0"/>
              <a:t>Framing the Issue: The Opioid Epidemic from the Past to Present, in LA and Beyond 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153400" y="6356350"/>
            <a:ext cx="533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tx1"/>
                </a:solidFill>
                <a:latin typeface="Calibri" charset="0"/>
                <a:ea typeface="MS PGothic" charset="0"/>
                <a:cs typeface="Geneva" charset="0"/>
              </a:defRPr>
            </a:lvl1pPr>
            <a:lvl2pPr marL="457200" algn="l" defTabSz="457200" rtl="0" eaLnBrk="1" latinLnBrk="0" hangingPunct="1">
              <a:defRPr sz="26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r"/>
            <a:fld id="{404AEC2C-5A78-4248-838A-EAABA631F69C}" type="slidenum">
              <a:rPr lang="en-US" sz="1000" smtClean="0">
                <a:solidFill>
                  <a:srgbClr val="000000"/>
                </a:solidFill>
              </a:rPr>
              <a:pPr algn="r"/>
              <a:t>2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959"/>
            <a:ext cx="7284051" cy="523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The “WHAT”</a:t>
            </a:r>
            <a:endParaRPr lang="en-US" sz="24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6922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6689"/>
            <a:ext cx="8229600" cy="634985"/>
          </a:xfrm>
        </p:spPr>
        <p:txBody>
          <a:bodyPr/>
          <a:lstStyle/>
          <a:p>
            <a:pPr algn="ctr"/>
            <a:r>
              <a:rPr lang="en-US" dirty="0"/>
              <a:t>SUD-Related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B6BF-8D73-482C-802E-A8B7468F3D8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6201" y="1363646"/>
            <a:ext cx="8862643" cy="50871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/>
              <a:t>Substance Abuse Prevention and Control (SAPC) website </a:t>
            </a:r>
            <a:r>
              <a:rPr lang="mr-IN" sz="2800" dirty="0"/>
              <a:t>–</a:t>
            </a:r>
            <a:r>
              <a:rPr lang="en-US" sz="2800" dirty="0"/>
              <a:t> </a:t>
            </a:r>
            <a:r>
              <a:rPr lang="en-US" sz="2800" dirty="0">
                <a:hlinkClick r:id="rId2"/>
              </a:rPr>
              <a:t>http://publichealth.lacounty.gov/sapc/index.htm</a:t>
            </a:r>
            <a:r>
              <a:rPr lang="en-US" sz="2800" dirty="0"/>
              <a:t>  </a:t>
            </a:r>
          </a:p>
          <a:p>
            <a:pPr lvl="1">
              <a:spcBef>
                <a:spcPts val="0"/>
              </a:spcBef>
            </a:pPr>
            <a:r>
              <a:rPr lang="en-US" sz="2800" b="1" dirty="0"/>
              <a:t>Substance Abuse Service Helpline (SASH) for SUD treatment referrals</a:t>
            </a:r>
            <a:r>
              <a:rPr lang="en-US" sz="2800" dirty="0"/>
              <a:t> </a:t>
            </a:r>
            <a:r>
              <a:rPr lang="mr-IN" sz="2800" dirty="0"/>
              <a:t>–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00FF"/>
                </a:solidFill>
              </a:rPr>
              <a:t>844-804-7500 </a:t>
            </a:r>
          </a:p>
          <a:p>
            <a:pPr lvl="1">
              <a:spcBef>
                <a:spcPts val="0"/>
              </a:spcBef>
            </a:pPr>
            <a:r>
              <a:rPr lang="en-US" sz="2800" b="1" dirty="0"/>
              <a:t>Service and Bed Availability Tool (SBAT) to find a SUD treatment provider in LA County</a:t>
            </a:r>
            <a:r>
              <a:rPr lang="en-US" sz="2800" dirty="0"/>
              <a:t> </a:t>
            </a:r>
            <a:r>
              <a:rPr lang="mr-IN" sz="2800" dirty="0"/>
              <a:t>–</a:t>
            </a:r>
            <a:r>
              <a:rPr lang="en-US" sz="2800" dirty="0"/>
              <a:t> </a:t>
            </a:r>
            <a:r>
              <a:rPr lang="en-US" sz="2800" dirty="0">
                <a:hlinkClick r:id="rId3"/>
              </a:rPr>
              <a:t>http://sapccis.ph.lacounty.gov/sbat/</a:t>
            </a:r>
            <a:endParaRPr lang="en-US" sz="2800" dirty="0"/>
          </a:p>
          <a:p>
            <a:pPr lvl="1">
              <a:spcBef>
                <a:spcPts val="0"/>
              </a:spcBef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1100" b="1" dirty="0"/>
          </a:p>
          <a:p>
            <a:pPr>
              <a:spcBef>
                <a:spcPts val="0"/>
              </a:spcBef>
            </a:pPr>
            <a:r>
              <a:rPr lang="en-US" sz="2800" b="1" dirty="0"/>
              <a:t>Safe Med LA </a:t>
            </a:r>
            <a:r>
              <a:rPr lang="mr-IN" sz="2800" b="1" dirty="0"/>
              <a:t>–</a:t>
            </a:r>
            <a:r>
              <a:rPr lang="en-US" sz="2800" b="1" dirty="0"/>
              <a:t> Resources to address the opioid crisis and prescription drug abuse (</a:t>
            </a:r>
            <a:r>
              <a:rPr lang="en-US" sz="2800" dirty="0">
                <a:hlinkClick r:id="rId4"/>
              </a:rPr>
              <a:t>www.SafeMedLA.org</a:t>
            </a:r>
            <a:r>
              <a:rPr lang="en-US" sz="2800" dirty="0"/>
              <a:t>)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153400" y="6356350"/>
            <a:ext cx="5334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algn="l" defTabSz="4572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algn="l" defTabSz="4572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algn="l" defTabSz="4572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algn="l" defTabSz="4572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BEF6F10-F086-6D45-BBD6-65FE89090C67}" type="slidenum">
              <a:rPr lang="en-US" smtClean="0">
                <a:latin typeface="Calibri" charset="0"/>
              </a:rPr>
              <a:pPr/>
              <a:t>29</a:t>
            </a:fld>
            <a:endParaRPr lang="en-US" dirty="0">
              <a:latin typeface="Calibri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4777491"/>
            <a:ext cx="82295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255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0"/>
            <a:ext cx="916070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936498"/>
            <a:ext cx="9143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“The opposite of addiction is not sobriety; the opposite of addiction is social connection.”</a:t>
            </a:r>
          </a:p>
          <a:p>
            <a:r>
              <a:rPr lang="en-US" sz="2800" i="1" dirty="0"/>
              <a:t>                                                                         </a:t>
            </a:r>
            <a:r>
              <a:rPr lang="en-US" sz="2400" i="1" dirty="0"/>
              <a:t> - Johann </a:t>
            </a:r>
            <a:r>
              <a:rPr lang="en-US" sz="2400" i="1" dirty="0" err="1"/>
              <a:t>Hari</a:t>
            </a:r>
            <a:endParaRPr lang="en-US" sz="2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83293"/>
            <a:ext cx="533400" cy="365125"/>
          </a:xfrm>
        </p:spPr>
        <p:txBody>
          <a:bodyPr/>
          <a:lstStyle/>
          <a:p>
            <a:fld id="{C3111FA1-5AF9-0647-B31D-D6250D4530A3}" type="slidenum">
              <a:rPr lang="en-US" smtClean="0">
                <a:solidFill>
                  <a:srgbClr val="000000"/>
                </a:solidFill>
              </a:r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62" y="1322590"/>
            <a:ext cx="8209247" cy="35030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303328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Q&amp;A / Discussion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301044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908999"/>
              </p:ext>
            </p:extLst>
          </p:nvPr>
        </p:nvGraphicFramePr>
        <p:xfrm>
          <a:off x="0" y="3707065"/>
          <a:ext cx="39123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274682"/>
              </p:ext>
            </p:extLst>
          </p:nvPr>
        </p:nvGraphicFramePr>
        <p:xfrm>
          <a:off x="2133600" y="1502133"/>
          <a:ext cx="4876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0266" y="6489036"/>
            <a:ext cx="8365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Manchikanti</a:t>
            </a:r>
            <a:r>
              <a:rPr lang="en-US" sz="1200" dirty="0"/>
              <a:t>, L (2010). Therapeutic Use, Abuse, Nonmedical use of Opioids: A Ten-Year Perspective, Pain Physician, 13, 401-435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03486"/>
              </p:ext>
            </p:extLst>
          </p:nvPr>
        </p:nvGraphicFramePr>
        <p:xfrm>
          <a:off x="4572000" y="370706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Slide Number Placeholder 1"/>
          <p:cNvSpPr txBox="1">
            <a:spLocks/>
          </p:cNvSpPr>
          <p:nvPr/>
        </p:nvSpPr>
        <p:spPr>
          <a:xfrm>
            <a:off x="8153400" y="6356350"/>
            <a:ext cx="533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tx1"/>
                </a:solidFill>
                <a:latin typeface="Calibri" charset="0"/>
                <a:ea typeface="MS PGothic" charset="0"/>
                <a:cs typeface="Geneva" charset="0"/>
              </a:defRPr>
            </a:lvl1pPr>
            <a:lvl2pPr marL="457200" algn="l" defTabSz="457200" rtl="0" eaLnBrk="1" latinLnBrk="0" hangingPunct="1">
              <a:defRPr sz="26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r"/>
            <a:fld id="{404AEC2C-5A78-4248-838A-EAABA631F69C}" type="slidenum">
              <a:rPr lang="en-US" sz="1000" smtClean="0">
                <a:solidFill>
                  <a:srgbClr val="000000"/>
                </a:solidFill>
              </a:rPr>
              <a:pPr algn="r"/>
              <a:t>3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0266" y="702316"/>
            <a:ext cx="8229600" cy="63498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Opioid Use on a Global Scale </a:t>
            </a:r>
            <a:r>
              <a:rPr lang="en-US" b="0" dirty="0"/>
              <a:t>(2010)</a:t>
            </a:r>
          </a:p>
        </p:txBody>
      </p:sp>
    </p:spTree>
    <p:extLst>
      <p:ext uri="{BB962C8B-B14F-4D97-AF65-F5344CB8AC3E}">
        <p14:creationId xmlns:p14="http://schemas.microsoft.com/office/powerpoint/2010/main" val="359532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09886E40-73F2-493F-AA0D-AA371A16EA87}"/>
              </a:ext>
            </a:extLst>
          </p:cNvPr>
          <p:cNvSpPr txBox="1">
            <a:spLocks/>
          </p:cNvSpPr>
          <p:nvPr/>
        </p:nvSpPr>
        <p:spPr>
          <a:xfrm>
            <a:off x="0" y="676738"/>
            <a:ext cx="91440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Overdose Deaths, US and LAC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003675DB-7577-4E34-92B1-35D4B3BE1B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316907"/>
              </p:ext>
            </p:extLst>
          </p:nvPr>
        </p:nvGraphicFramePr>
        <p:xfrm>
          <a:off x="4591538" y="1259496"/>
          <a:ext cx="4552462" cy="386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377431"/>
              </p:ext>
            </p:extLst>
          </p:nvPr>
        </p:nvGraphicFramePr>
        <p:xfrm>
          <a:off x="159920" y="1031199"/>
          <a:ext cx="4431618" cy="3757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35B861DA-B41D-4292-94FD-405C8EA966AD}"/>
              </a:ext>
            </a:extLst>
          </p:cNvPr>
          <p:cNvSpPr txBox="1"/>
          <p:nvPr/>
        </p:nvSpPr>
        <p:spPr>
          <a:xfrm>
            <a:off x="6261744" y="1425141"/>
            <a:ext cx="1220792" cy="9403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Los Angeles County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="" xmlns:a16="http://schemas.microsoft.com/office/drawing/2014/main" id="{8A9CC1B7-E85A-46DA-945B-44404F44665C}"/>
              </a:ext>
            </a:extLst>
          </p:cNvPr>
          <p:cNvSpPr txBox="1"/>
          <p:nvPr/>
        </p:nvSpPr>
        <p:spPr>
          <a:xfrm>
            <a:off x="1484738" y="1425141"/>
            <a:ext cx="852599" cy="2068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United States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628530" y="1644770"/>
            <a:ext cx="0" cy="440367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212014" y="2910073"/>
            <a:ext cx="592014" cy="48846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210403" y="3477265"/>
            <a:ext cx="592014" cy="34661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25542" y="4929108"/>
            <a:ext cx="4040484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b="1" dirty="0"/>
              <a:t>Rx Opioids </a:t>
            </a:r>
            <a:r>
              <a:rPr lang="mr-IN" sz="1200" b="1" dirty="0"/>
              <a:t>–</a:t>
            </a:r>
            <a:r>
              <a:rPr lang="en-US" sz="1200" b="1" dirty="0"/>
              <a:t> 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Stable Trend</a:t>
            </a:r>
          </a:p>
          <a:p>
            <a:pPr marL="285750" indent="-285750">
              <a:buFont typeface="Arial"/>
              <a:buChar char="•"/>
            </a:pPr>
            <a:r>
              <a:rPr lang="en-US" sz="1200" b="1" dirty="0"/>
              <a:t>Heroin </a:t>
            </a:r>
            <a:r>
              <a:rPr lang="mr-IN" sz="1200" b="1" dirty="0"/>
              <a:t>–</a:t>
            </a:r>
            <a:r>
              <a:rPr lang="en-US" sz="1200" b="1" dirty="0"/>
              <a:t> </a:t>
            </a:r>
            <a:r>
              <a:rPr lang="en-US" sz="1200" b="1" dirty="0">
                <a:solidFill>
                  <a:srgbClr val="558ED5"/>
                </a:solidFill>
              </a:rPr>
              <a:t>Stable Trend</a:t>
            </a:r>
          </a:p>
          <a:p>
            <a:pPr marL="285750" indent="-285750">
              <a:buFont typeface="Arial"/>
              <a:buChar char="•"/>
            </a:pPr>
            <a:r>
              <a:rPr lang="en-US" sz="1200" b="1" dirty="0"/>
              <a:t>Fentanyl </a:t>
            </a:r>
            <a:r>
              <a:rPr lang="mr-IN" sz="1200" b="1" dirty="0"/>
              <a:t>–</a:t>
            </a:r>
            <a:r>
              <a:rPr lang="en-US" sz="1200" b="1" dirty="0"/>
              <a:t> </a:t>
            </a:r>
            <a:r>
              <a:rPr lang="en-US" sz="1200" b="1" dirty="0">
                <a:solidFill>
                  <a:srgbClr val="FF0000"/>
                </a:solidFill>
              </a:rPr>
              <a:t>Likely Upward Trend</a:t>
            </a:r>
          </a:p>
          <a:p>
            <a:pPr marL="285750" indent="-285750">
              <a:buFont typeface="Arial"/>
              <a:buChar char="•"/>
            </a:pP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More than 1 person died every day 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from opioid overdose in 2016</a:t>
            </a:r>
          </a:p>
          <a:p>
            <a:pPr marL="285750" indent="-285750">
              <a:buFont typeface="Arial"/>
              <a:buChar char="•"/>
            </a:pP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Nearly 7,700 people 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died from opioid overdose from 1999-2016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9253" y="4929108"/>
            <a:ext cx="3735653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b="1" dirty="0"/>
              <a:t>Rx Opioids </a:t>
            </a:r>
            <a:r>
              <a:rPr lang="mr-IN" sz="1200" b="1" dirty="0"/>
              <a:t>–</a:t>
            </a:r>
            <a:r>
              <a:rPr lang="en-US" sz="1200" b="1" dirty="0"/>
              <a:t> </a:t>
            </a:r>
            <a:r>
              <a:rPr lang="en-US" sz="1200" b="1" dirty="0">
                <a:solidFill>
                  <a:srgbClr val="FF0000"/>
                </a:solidFill>
              </a:rPr>
              <a:t>Upward Trend</a:t>
            </a:r>
          </a:p>
          <a:p>
            <a:pPr marL="285750" indent="-285750">
              <a:buFont typeface="Arial"/>
              <a:buChar char="•"/>
            </a:pPr>
            <a:r>
              <a:rPr lang="en-US" sz="1200" b="1" dirty="0"/>
              <a:t>Heroin </a:t>
            </a:r>
            <a:r>
              <a:rPr lang="mr-IN" sz="1200" b="1" dirty="0"/>
              <a:t>–</a:t>
            </a:r>
            <a:r>
              <a:rPr lang="en-US" sz="1200" b="1" dirty="0"/>
              <a:t> </a:t>
            </a:r>
            <a:r>
              <a:rPr lang="en-US" sz="1200" b="1" dirty="0">
                <a:solidFill>
                  <a:srgbClr val="FF0000"/>
                </a:solidFill>
              </a:rPr>
              <a:t>Upward Trend</a:t>
            </a:r>
          </a:p>
          <a:p>
            <a:pPr marL="285750" indent="-285750">
              <a:buFont typeface="Arial"/>
              <a:buChar char="•"/>
            </a:pPr>
            <a:r>
              <a:rPr lang="en-US" sz="1200" b="1" dirty="0"/>
              <a:t>Fentanyl </a:t>
            </a:r>
            <a:r>
              <a:rPr lang="mr-IN" sz="1200" b="1" dirty="0"/>
              <a:t>–</a:t>
            </a:r>
            <a:r>
              <a:rPr lang="en-US" sz="1200" b="1" dirty="0"/>
              <a:t> </a:t>
            </a:r>
            <a:r>
              <a:rPr lang="en-US" sz="1200" b="1" dirty="0">
                <a:solidFill>
                  <a:srgbClr val="FF0000"/>
                </a:solidFill>
              </a:rPr>
              <a:t>Upward Trend</a:t>
            </a:r>
          </a:p>
          <a:p>
            <a:pPr marL="285750" indent="-285750">
              <a:buFont typeface="Arial"/>
              <a:buChar char="•"/>
            </a:pP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~131 Americans died every day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from opioid overdose in 2016</a:t>
            </a:r>
          </a:p>
          <a:p>
            <a:pPr marL="285750" indent="-285750">
              <a:buFont typeface="Arial"/>
              <a:buChar char="•"/>
            </a:pP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Nearly 424,000 people 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died from opioid overdoses from 1999</a:t>
            </a:r>
            <a:r>
              <a:rPr lang="mr-IN" sz="1200" dirty="0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2016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787CC3-34DE-4BD0-AE34-A2B59E376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4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84216" y="6419727"/>
            <a:ext cx="5288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Source: Centers for Disease Control and Prevention, National Center for Health Statistics. </a:t>
            </a:r>
          </a:p>
          <a:p>
            <a:r>
              <a:rPr lang="en-US" sz="1100" dirty="0"/>
              <a:t>Multiple Cause of Death 1999-2014 on CDC WONDER Online Database, released 2015. </a:t>
            </a:r>
          </a:p>
        </p:txBody>
      </p:sp>
    </p:spTree>
    <p:extLst>
      <p:ext uri="{BB962C8B-B14F-4D97-AF65-F5344CB8AC3E}">
        <p14:creationId xmlns:p14="http://schemas.microsoft.com/office/powerpoint/2010/main" val="328058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/>
        </p:nvSpPr>
        <p:spPr>
          <a:xfrm>
            <a:off x="8153400" y="6486744"/>
            <a:ext cx="5334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tx1"/>
                </a:solidFill>
                <a:latin typeface="Calibri" charset="0"/>
                <a:ea typeface="MS PGothic" charset="0"/>
                <a:cs typeface="Geneva" charset="0"/>
              </a:defRPr>
            </a:lvl1pPr>
            <a:lvl2pPr marL="457200" algn="l" defTabSz="457200" rtl="0" eaLnBrk="1" latinLnBrk="0" hangingPunct="1">
              <a:defRPr sz="26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r"/>
            <a:fld id="{404AEC2C-5A78-4248-838A-EAABA631F69C}" type="slidenum">
              <a:rPr lang="en-US" sz="900">
                <a:solidFill>
                  <a:srgbClr val="000000"/>
                </a:solidFill>
              </a:rPr>
              <a:pPr algn="r"/>
              <a:t>5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" y="23959"/>
            <a:ext cx="6640718" cy="523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The Impact of the Opioid Epidemic by State</a:t>
            </a:r>
            <a:endParaRPr lang="en-US" sz="24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48" y="862491"/>
            <a:ext cx="7263601" cy="54807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222" y="6340716"/>
            <a:ext cx="8772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Centers for Disease Control and Prevention (CDC); via </a:t>
            </a:r>
            <a:r>
              <a:rPr lang="en-US" sz="1400" dirty="0" err="1"/>
              <a:t>Vox</a:t>
            </a:r>
            <a:r>
              <a:rPr lang="en-US" sz="1400" dirty="0"/>
              <a:t> article at: </a:t>
            </a:r>
            <a:r>
              <a:rPr lang="en-US" sz="1400" dirty="0">
                <a:hlinkClick r:id="rId3"/>
              </a:rPr>
              <a:t>https://www.vox.com/science-and-health/2017/3/23/14987892/opioid-heroin-epidemic-charts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960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 txBox="1">
            <a:spLocks/>
          </p:cNvSpPr>
          <p:nvPr/>
        </p:nvSpPr>
        <p:spPr>
          <a:xfrm>
            <a:off x="8153400" y="6356350"/>
            <a:ext cx="533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tx1"/>
                </a:solidFill>
                <a:latin typeface="Calibri" charset="0"/>
                <a:ea typeface="MS PGothic" charset="0"/>
                <a:cs typeface="Geneva" charset="0"/>
              </a:defRPr>
            </a:lvl1pPr>
            <a:lvl2pPr marL="457200" algn="l" defTabSz="457200" rtl="0" eaLnBrk="1" latinLnBrk="0" hangingPunct="1">
              <a:defRPr sz="26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r"/>
            <a:fld id="{404AEC2C-5A78-4248-838A-EAABA631F69C}" type="slidenum">
              <a:rPr lang="en-US" sz="1000" smtClean="0">
                <a:solidFill>
                  <a:srgbClr val="000000"/>
                </a:solidFill>
              </a:rPr>
              <a:pPr algn="r"/>
              <a:t>6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82" y="681978"/>
            <a:ext cx="8481928" cy="617602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132031" y="4762491"/>
            <a:ext cx="396871" cy="71685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4921" y="4762491"/>
            <a:ext cx="396871" cy="71685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64661" y="4762491"/>
            <a:ext cx="396871" cy="71685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36442" y="6465151"/>
            <a:ext cx="403487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Source: National Vital Statistics System Mortality File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9886E40-73F2-493F-AA0D-AA371A16EA87}"/>
              </a:ext>
            </a:extLst>
          </p:cNvPr>
          <p:cNvSpPr txBox="1">
            <a:spLocks/>
          </p:cNvSpPr>
          <p:nvPr/>
        </p:nvSpPr>
        <p:spPr>
          <a:xfrm>
            <a:off x="0" y="681978"/>
            <a:ext cx="9144000" cy="6349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Waves of the Rise in Opioid Overdose Deaths</a:t>
            </a:r>
          </a:p>
        </p:txBody>
      </p:sp>
    </p:spTree>
    <p:extLst>
      <p:ext uri="{BB962C8B-B14F-4D97-AF65-F5344CB8AC3E}">
        <p14:creationId xmlns:p14="http://schemas.microsoft.com/office/powerpoint/2010/main" val="236548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994E957-F02D-4DE7-80C4-2221527A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B6BF-8D73-482C-802E-A8B7468F3D8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354043B5-B3DD-4B23-950B-D3D77E93AB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995544"/>
              </p:ext>
            </p:extLst>
          </p:nvPr>
        </p:nvGraphicFramePr>
        <p:xfrm>
          <a:off x="299257" y="1489869"/>
          <a:ext cx="3649287" cy="3040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="" xmlns:a16="http://schemas.microsoft.com/office/drawing/2014/main" id="{F22D13BE-EAEC-4DC9-BA8F-A5B2BE48B8A3}"/>
              </a:ext>
            </a:extLst>
          </p:cNvPr>
          <p:cNvSpPr txBox="1">
            <a:spLocks/>
          </p:cNvSpPr>
          <p:nvPr/>
        </p:nvSpPr>
        <p:spPr>
          <a:xfrm>
            <a:off x="0" y="681978"/>
            <a:ext cx="9144000" cy="6349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 of Opioid Overdose Deaths in the U.S. vs. LA County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9CED57B-1A07-4643-B13A-D9582B10D67F}"/>
              </a:ext>
            </a:extLst>
          </p:cNvPr>
          <p:cNvSpPr txBox="1"/>
          <p:nvPr/>
        </p:nvSpPr>
        <p:spPr>
          <a:xfrm>
            <a:off x="119943" y="6147335"/>
            <a:ext cx="89041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Centers for Disease Control and Prevention, National Center for Health Statistics. </a:t>
            </a:r>
          </a:p>
          <a:p>
            <a:r>
              <a:rPr lang="en-US" sz="1400" dirty="0"/>
              <a:t>Multiple Cause of Death 1999-2014 on CDC WONDER Online Database, released 2015. </a:t>
            </a:r>
          </a:p>
          <a:p>
            <a:r>
              <a:rPr lang="en-US" sz="1400" dirty="0"/>
              <a:t>*Small numbers were suppressed.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09922549-90B6-41E6-8592-F8385249D0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517546"/>
              </p:ext>
            </p:extLst>
          </p:nvPr>
        </p:nvGraphicFramePr>
        <p:xfrm>
          <a:off x="4536921" y="4133056"/>
          <a:ext cx="4307822" cy="2042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7D6399-CE20-4978-880B-8545134A871D}"/>
              </a:ext>
            </a:extLst>
          </p:cNvPr>
          <p:cNvSpPr txBox="1"/>
          <p:nvPr/>
        </p:nvSpPr>
        <p:spPr>
          <a:xfrm>
            <a:off x="5850080" y="53259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3C62227-1BE0-483A-9B02-A73F08C86DB7}"/>
              </a:ext>
            </a:extLst>
          </p:cNvPr>
          <p:cNvSpPr txBox="1"/>
          <p:nvPr/>
        </p:nvSpPr>
        <p:spPr>
          <a:xfrm>
            <a:off x="6885708" y="53226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DA35FAF-1A3D-4778-96DF-3E562C921B72}"/>
              </a:ext>
            </a:extLst>
          </p:cNvPr>
          <p:cNvGrpSpPr/>
          <p:nvPr/>
        </p:nvGrpSpPr>
        <p:grpSpPr>
          <a:xfrm>
            <a:off x="420207" y="4841928"/>
            <a:ext cx="3369425" cy="974262"/>
            <a:chOff x="299258" y="5326570"/>
            <a:chExt cx="4229128" cy="974262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12842F84-69F2-400E-90B6-7EA2F5934278}"/>
                </a:ext>
              </a:extLst>
            </p:cNvPr>
            <p:cNvGrpSpPr/>
            <p:nvPr/>
          </p:nvGrpSpPr>
          <p:grpSpPr>
            <a:xfrm>
              <a:off x="411645" y="5326570"/>
              <a:ext cx="3975271" cy="954107"/>
              <a:chOff x="3319397" y="5423770"/>
              <a:chExt cx="3975271" cy="954107"/>
            </a:xfrm>
          </p:grpSpPr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3F71F99-94BD-4F60-B996-B6D99B5B49AE}"/>
                  </a:ext>
                </a:extLst>
              </p:cNvPr>
              <p:cNvSpPr txBox="1"/>
              <p:nvPr/>
            </p:nvSpPr>
            <p:spPr>
              <a:xfrm>
                <a:off x="3795386" y="5423770"/>
                <a:ext cx="349928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Synthetic opioids </a:t>
                </a:r>
                <a:r>
                  <a:rPr lang="en-US" sz="1400" dirty="0"/>
                  <a:t>(e.g., fentanyl)</a:t>
                </a:r>
              </a:p>
              <a:p>
                <a:r>
                  <a:rPr lang="en-US" sz="1400" b="1" dirty="0"/>
                  <a:t>Heroin</a:t>
                </a:r>
              </a:p>
              <a:p>
                <a:r>
                  <a:rPr lang="en-US" sz="1400" b="1" dirty="0"/>
                  <a:t>Natural and semi-synthetic opioids </a:t>
                </a:r>
              </a:p>
              <a:p>
                <a:r>
                  <a:rPr lang="en-US" sz="1400" dirty="0"/>
                  <a:t>(e.g., oxycodone)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00546FBC-5224-465F-A11E-FC2903D44722}"/>
                  </a:ext>
                </a:extLst>
              </p:cNvPr>
              <p:cNvCxnSpPr/>
              <p:nvPr/>
            </p:nvCxnSpPr>
            <p:spPr>
              <a:xfrm>
                <a:off x="3319397" y="5599134"/>
                <a:ext cx="400833" cy="0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43C372EA-4C0A-4E23-BD58-805C188DE2FC}"/>
                  </a:ext>
                </a:extLst>
              </p:cNvPr>
              <p:cNvCxnSpPr/>
              <p:nvPr/>
            </p:nvCxnSpPr>
            <p:spPr>
              <a:xfrm>
                <a:off x="3319397" y="5805628"/>
                <a:ext cx="400833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1A256A7E-C5A7-4A61-AE06-C775AA28A279}"/>
                  </a:ext>
                </a:extLst>
              </p:cNvPr>
              <p:cNvCxnSpPr/>
              <p:nvPr/>
            </p:nvCxnSpPr>
            <p:spPr>
              <a:xfrm>
                <a:off x="3319397" y="5995606"/>
                <a:ext cx="400833" cy="0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A86085EE-53BB-484E-9CD7-631C1681929E}"/>
                </a:ext>
              </a:extLst>
            </p:cNvPr>
            <p:cNvSpPr/>
            <p:nvPr/>
          </p:nvSpPr>
          <p:spPr>
            <a:xfrm>
              <a:off x="299258" y="5346725"/>
              <a:ext cx="4229128" cy="954107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Arrow: Circular 24">
            <a:extLst>
              <a:ext uri="{FF2B5EF4-FFF2-40B4-BE49-F238E27FC236}">
                <a16:creationId xmlns="" xmlns:a16="http://schemas.microsoft.com/office/drawing/2014/main" id="{4CF29BF1-3C7E-4DF3-8DDC-47A34507D705}"/>
              </a:ext>
            </a:extLst>
          </p:cNvPr>
          <p:cNvSpPr/>
          <p:nvPr/>
        </p:nvSpPr>
        <p:spPr>
          <a:xfrm rot="6698837">
            <a:off x="7235573" y="3777701"/>
            <a:ext cx="2269228" cy="898452"/>
          </a:xfrm>
          <a:prstGeom prst="circularArrow">
            <a:avLst>
              <a:gd name="adj1" fmla="val 3223"/>
              <a:gd name="adj2" fmla="val 1142319"/>
              <a:gd name="adj3" fmla="val 14829477"/>
              <a:gd name="adj4" fmla="val 10800000"/>
              <a:gd name="adj5" fmla="val 15985"/>
            </a:avLst>
          </a:prstGeom>
          <a:solidFill>
            <a:srgbClr val="FF0000"/>
          </a:solidFill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="" xmlns:a16="http://schemas.microsoft.com/office/drawing/2014/main" id="{9C7ABAFB-6063-42B6-BB43-DACA44ABA7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673848"/>
              </p:ext>
            </p:extLst>
          </p:nvPr>
        </p:nvGraphicFramePr>
        <p:xfrm>
          <a:off x="4449320" y="1242536"/>
          <a:ext cx="4545964" cy="289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ED38C57-29DC-4222-A54D-91EA332BA265}"/>
              </a:ext>
            </a:extLst>
          </p:cNvPr>
          <p:cNvSpPr txBox="1"/>
          <p:nvPr/>
        </p:nvSpPr>
        <p:spPr>
          <a:xfrm>
            <a:off x="5807260" y="33220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4213941-BFE5-4834-9CDD-F3E908227963}"/>
              </a:ext>
            </a:extLst>
          </p:cNvPr>
          <p:cNvSpPr txBox="1"/>
          <p:nvPr/>
        </p:nvSpPr>
        <p:spPr>
          <a:xfrm>
            <a:off x="6842888" y="33187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018BE23F-AC25-48C4-9B3D-8A726B25A8B3}"/>
              </a:ext>
            </a:extLst>
          </p:cNvPr>
          <p:cNvCxnSpPr/>
          <p:nvPr/>
        </p:nvCxnSpPr>
        <p:spPr>
          <a:xfrm>
            <a:off x="4164963" y="1486201"/>
            <a:ext cx="0" cy="440367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80183" y="3217928"/>
            <a:ext cx="0" cy="369331"/>
          </a:xfrm>
          <a:prstGeom prst="line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04089" y="3213397"/>
            <a:ext cx="0" cy="369331"/>
          </a:xfrm>
          <a:prstGeom prst="line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138696" y="3731669"/>
            <a:ext cx="0" cy="359179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8919" y="2922656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Wave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24060" y="3054900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baseline="30000" dirty="0"/>
              <a:t>nd</a:t>
            </a:r>
            <a:r>
              <a:rPr lang="en-US" sz="1400" dirty="0"/>
              <a:t> Wave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52960" y="3595232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  <a:r>
              <a:rPr lang="en-US" sz="1400" baseline="30000" dirty="0"/>
              <a:t>rd</a:t>
            </a:r>
            <a:r>
              <a:rPr lang="en-US" sz="1400" dirty="0"/>
              <a:t> Wave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8565852" y="3440175"/>
            <a:ext cx="0" cy="359179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349521" y="3733983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Wave</a:t>
            </a:r>
          </a:p>
        </p:txBody>
      </p:sp>
    </p:spTree>
    <p:extLst>
      <p:ext uri="{BB962C8B-B14F-4D97-AF65-F5344CB8AC3E}">
        <p14:creationId xmlns:p14="http://schemas.microsoft.com/office/powerpoint/2010/main" val="123878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0073"/>
            <a:ext cx="9144000" cy="63498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Opioid-Related Deaths in LAC, 2006-2013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332" y="6356350"/>
            <a:ext cx="7289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Los Angeles County Medical Examiner’s Coroner Data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8153400" y="6356350"/>
            <a:ext cx="533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tx1"/>
                </a:solidFill>
                <a:latin typeface="Calibri" charset="0"/>
                <a:ea typeface="MS PGothic" charset="0"/>
                <a:cs typeface="Geneva" charset="0"/>
              </a:defRPr>
            </a:lvl1pPr>
            <a:lvl2pPr marL="457200" algn="l" defTabSz="457200" rtl="0" eaLnBrk="1" latinLnBrk="0" hangingPunct="1">
              <a:defRPr sz="26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eaLnBrk="1" latinLnBrk="0" hangingPunct="1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0" latinLnBrk="0" hangingPunct="0">
              <a:defRPr sz="20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r"/>
            <a:fld id="{404AEC2C-5A78-4248-838A-EAABA631F69C}" type="slidenum">
              <a:rPr lang="en-US" sz="1000" smtClean="0">
                <a:solidFill>
                  <a:srgbClr val="000000"/>
                </a:solidFill>
              </a:rPr>
              <a:pPr algn="r"/>
              <a:t>8</a:t>
            </a:fld>
            <a:endParaRPr lang="en-US" sz="1000" dirty="0">
              <a:solidFill>
                <a:srgbClr val="00000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FDD5EA0B-88EA-4AE0-BB0A-809A1FD716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04196"/>
              </p:ext>
            </p:extLst>
          </p:nvPr>
        </p:nvGraphicFramePr>
        <p:xfrm>
          <a:off x="461913" y="1206992"/>
          <a:ext cx="8305015" cy="490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7085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DPH-Presentation-Faces-SealAndLogo [Read-Only]" id="{567B84C5-932E-4BA0-A65C-C790C7DFEDE8}" vid="{C5EE8749-353E-44EC-885E-60E05FB2F2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DPH-Presentation-Faces-SealAndLogo</Template>
  <TotalTime>21232</TotalTime>
  <Words>2504</Words>
  <Application>Microsoft Macintosh PowerPoint</Application>
  <PresentationFormat>On-screen Show (4:3)</PresentationFormat>
  <Paragraphs>259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The Opioid Crisis in Los Angeles County</vt:lpstr>
      <vt:lpstr>Outline</vt:lpstr>
      <vt:lpstr>Framing the Issue: The Opioid Epidemic from the Past to Present, in LA and Beyond </vt:lpstr>
      <vt:lpstr>Opioid Use on a Global Scale (2010)</vt:lpstr>
      <vt:lpstr>PowerPoint Presentation</vt:lpstr>
      <vt:lpstr>PowerPoint Presentation</vt:lpstr>
      <vt:lpstr>PowerPoint Presentation</vt:lpstr>
      <vt:lpstr>PowerPoint Presentation</vt:lpstr>
      <vt:lpstr>Opioid-Related Deaths in LAC, 2006-2013</vt:lpstr>
      <vt:lpstr>PowerPoint Presentation</vt:lpstr>
      <vt:lpstr>Key Factors in the Evolution of the Opioid Epidemic</vt:lpstr>
      <vt:lpstr>PowerPoint Presentation</vt:lpstr>
      <vt:lpstr>Targeting the Key Drivers of the Opioid Crisis: A Community Coalition Approach</vt:lpstr>
      <vt:lpstr>PowerPoint Presentation</vt:lpstr>
      <vt:lpstr>The “Balloon Phenomenon”</vt:lpstr>
      <vt:lpstr>The “Blanket Approach”</vt:lpstr>
      <vt:lpstr>Poll Question</vt:lpstr>
      <vt:lpstr>Safe Med LA</vt:lpstr>
      <vt:lpstr>Coalition Members</vt:lpstr>
      <vt:lpstr>PowerPoint Presentation</vt:lpstr>
      <vt:lpstr>Progress in Los Angeles – Safe Med LA and Beyond</vt:lpstr>
      <vt:lpstr>Safe Prescribing – Successes </vt:lpstr>
      <vt:lpstr>Medications for Addiction Treatment (MAT) – Successes </vt:lpstr>
      <vt:lpstr>Naloxone – Successes </vt:lpstr>
      <vt:lpstr>PROGRESS – Other Opioid-Related Efforts</vt:lpstr>
      <vt:lpstr>Looking  Ahead</vt:lpstr>
      <vt:lpstr>Emerging Priorities &amp; Future Considerations</vt:lpstr>
      <vt:lpstr>Emerging Priorities &amp; Future Considerations (cont’d)</vt:lpstr>
      <vt:lpstr>Emerging Priorities &amp; Future Considerations (cont’d)</vt:lpstr>
      <vt:lpstr>SUD-Related Resources</vt:lpstr>
      <vt:lpstr>PowerPoint Presentation</vt:lpstr>
    </vt:vector>
  </TitlesOfParts>
  <Company>County of Los Angeles Public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Gibson</dc:creator>
  <cp:lastModifiedBy>Gary Tsai</cp:lastModifiedBy>
  <cp:revision>284</cp:revision>
  <cp:lastPrinted>2017-04-10T17:10:38Z</cp:lastPrinted>
  <dcterms:created xsi:type="dcterms:W3CDTF">2015-12-02T00:16:50Z</dcterms:created>
  <dcterms:modified xsi:type="dcterms:W3CDTF">2018-09-19T04:34:53Z</dcterms:modified>
</cp:coreProperties>
</file>