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 id="2147483896" r:id="rId2"/>
    <p:sldMasterId id="2147483924" r:id="rId3"/>
    <p:sldMasterId id="2147483936" r:id="rId4"/>
    <p:sldMasterId id="2147483948" r:id="rId5"/>
    <p:sldMasterId id="2147483960" r:id="rId6"/>
    <p:sldMasterId id="2147484010" r:id="rId7"/>
    <p:sldMasterId id="2147484029" r:id="rId8"/>
    <p:sldMasterId id="2147484041" r:id="rId9"/>
    <p:sldMasterId id="2147484066" r:id="rId10"/>
    <p:sldMasterId id="2147484078" r:id="rId11"/>
    <p:sldMasterId id="2147484090" r:id="rId12"/>
  </p:sldMasterIdLst>
  <p:notesMasterIdLst>
    <p:notesMasterId r:id="rId84"/>
  </p:notesMasterIdLst>
  <p:handoutMasterIdLst>
    <p:handoutMasterId r:id="rId85"/>
  </p:handoutMasterIdLst>
  <p:sldIdLst>
    <p:sldId id="649" r:id="rId13"/>
    <p:sldId id="1069" r:id="rId14"/>
    <p:sldId id="1138" r:id="rId15"/>
    <p:sldId id="1021" r:id="rId16"/>
    <p:sldId id="1091" r:id="rId17"/>
    <p:sldId id="1092" r:id="rId18"/>
    <p:sldId id="1094" r:id="rId19"/>
    <p:sldId id="1095" r:id="rId20"/>
    <p:sldId id="1099" r:id="rId21"/>
    <p:sldId id="1101" r:id="rId22"/>
    <p:sldId id="1098" r:id="rId23"/>
    <p:sldId id="1100" r:id="rId24"/>
    <p:sldId id="1097" r:id="rId25"/>
    <p:sldId id="1096" r:id="rId26"/>
    <p:sldId id="1102" r:id="rId27"/>
    <p:sldId id="1139" r:id="rId28"/>
    <p:sldId id="1140" r:id="rId29"/>
    <p:sldId id="1141" r:id="rId30"/>
    <p:sldId id="1142" r:id="rId31"/>
    <p:sldId id="1172" r:id="rId32"/>
    <p:sldId id="1173" r:id="rId33"/>
    <p:sldId id="1143" r:id="rId34"/>
    <p:sldId id="1190" r:id="rId35"/>
    <p:sldId id="1191" r:id="rId36"/>
    <p:sldId id="1192" r:id="rId37"/>
    <p:sldId id="1193" r:id="rId38"/>
    <p:sldId id="1194" r:id="rId39"/>
    <p:sldId id="1144" r:id="rId40"/>
    <p:sldId id="1145" r:id="rId41"/>
    <p:sldId id="1146" r:id="rId42"/>
    <p:sldId id="1147" r:id="rId43"/>
    <p:sldId id="1148" r:id="rId44"/>
    <p:sldId id="1149" r:id="rId45"/>
    <p:sldId id="1174" r:id="rId46"/>
    <p:sldId id="1175" r:id="rId47"/>
    <p:sldId id="1176" r:id="rId48"/>
    <p:sldId id="1186" r:id="rId49"/>
    <p:sldId id="1177" r:id="rId50"/>
    <p:sldId id="1178" r:id="rId51"/>
    <p:sldId id="1184" r:id="rId52"/>
    <p:sldId id="1187" r:id="rId53"/>
    <p:sldId id="1188" r:id="rId54"/>
    <p:sldId id="1189" r:id="rId55"/>
    <p:sldId id="1198" r:id="rId56"/>
    <p:sldId id="1199" r:id="rId57"/>
    <p:sldId id="1200" r:id="rId58"/>
    <p:sldId id="1201" r:id="rId59"/>
    <p:sldId id="1202" r:id="rId60"/>
    <p:sldId id="1155" r:id="rId61"/>
    <p:sldId id="1156" r:id="rId62"/>
    <p:sldId id="1157" r:id="rId63"/>
    <p:sldId id="1158" r:id="rId64"/>
    <p:sldId id="1159" r:id="rId65"/>
    <p:sldId id="1160" r:id="rId66"/>
    <p:sldId id="1161" r:id="rId67"/>
    <p:sldId id="1162" r:id="rId68"/>
    <p:sldId id="1163" r:id="rId69"/>
    <p:sldId id="1164" r:id="rId70"/>
    <p:sldId id="1105" r:id="rId71"/>
    <p:sldId id="1107" r:id="rId72"/>
    <p:sldId id="1108" r:id="rId73"/>
    <p:sldId id="1129" r:id="rId74"/>
    <p:sldId id="1130" r:id="rId75"/>
    <p:sldId id="1127" r:id="rId76"/>
    <p:sldId id="1103" r:id="rId77"/>
    <p:sldId id="1124" r:id="rId78"/>
    <p:sldId id="1104" r:id="rId79"/>
    <p:sldId id="1137" r:id="rId80"/>
    <p:sldId id="1195" r:id="rId81"/>
    <p:sldId id="1196" r:id="rId82"/>
    <p:sldId id="1197" r:id="rId83"/>
  </p:sldIdLst>
  <p:sldSz cx="9144000" cy="6858000" type="overhead"/>
  <p:notesSz cx="7004050" cy="9223375"/>
  <p:defaultTextStyle>
    <a:defPPr>
      <a:defRPr lang="en-US"/>
    </a:defPPr>
    <a:lvl1pPr algn="l" rtl="0" fontAlgn="base">
      <a:spcBef>
        <a:spcPct val="0"/>
      </a:spcBef>
      <a:spcAft>
        <a:spcPct val="0"/>
      </a:spcAft>
      <a:defRPr sz="2400" kern="1200">
        <a:solidFill>
          <a:schemeClr val="tx1"/>
        </a:solidFill>
        <a:latin typeface="Garamond"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Garamond"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Garamond"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Garamond"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Garamond" pitchFamily="18" charset="0"/>
        <a:ea typeface="MS PGothic" pitchFamily="34" charset="-128"/>
        <a:cs typeface="+mn-cs"/>
      </a:defRPr>
    </a:lvl5pPr>
    <a:lvl6pPr marL="2286000" algn="l" defTabSz="914400" rtl="0" eaLnBrk="1" latinLnBrk="0" hangingPunct="1">
      <a:defRPr sz="2400" kern="1200">
        <a:solidFill>
          <a:schemeClr val="tx1"/>
        </a:solidFill>
        <a:latin typeface="Garamond" pitchFamily="18" charset="0"/>
        <a:ea typeface="MS PGothic" pitchFamily="34" charset="-128"/>
        <a:cs typeface="+mn-cs"/>
      </a:defRPr>
    </a:lvl6pPr>
    <a:lvl7pPr marL="2743200" algn="l" defTabSz="914400" rtl="0" eaLnBrk="1" latinLnBrk="0" hangingPunct="1">
      <a:defRPr sz="2400" kern="1200">
        <a:solidFill>
          <a:schemeClr val="tx1"/>
        </a:solidFill>
        <a:latin typeface="Garamond" pitchFamily="18" charset="0"/>
        <a:ea typeface="MS PGothic" pitchFamily="34" charset="-128"/>
        <a:cs typeface="+mn-cs"/>
      </a:defRPr>
    </a:lvl7pPr>
    <a:lvl8pPr marL="3200400" algn="l" defTabSz="914400" rtl="0" eaLnBrk="1" latinLnBrk="0" hangingPunct="1">
      <a:defRPr sz="2400" kern="1200">
        <a:solidFill>
          <a:schemeClr val="tx1"/>
        </a:solidFill>
        <a:latin typeface="Garamond" pitchFamily="18" charset="0"/>
        <a:ea typeface="MS PGothic" pitchFamily="34" charset="-128"/>
        <a:cs typeface="+mn-cs"/>
      </a:defRPr>
    </a:lvl8pPr>
    <a:lvl9pPr marL="3657600" algn="l" defTabSz="914400" rtl="0" eaLnBrk="1" latinLnBrk="0" hangingPunct="1">
      <a:defRPr sz="2400" kern="1200">
        <a:solidFill>
          <a:schemeClr val="tx1"/>
        </a:solidFill>
        <a:latin typeface="Garamond"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00"/>
    <a:srgbClr val="FF0000"/>
    <a:srgbClr val="FFFFFF"/>
    <a:srgbClr val="003399"/>
    <a:srgbClr val="336699"/>
    <a:srgbClr val="FFCC99"/>
    <a:srgbClr val="FF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57" autoAdjust="0"/>
    <p:restoredTop sz="99151" autoAdjust="0"/>
  </p:normalViewPr>
  <p:slideViewPr>
    <p:cSldViewPr snapToGrid="0">
      <p:cViewPr varScale="1">
        <p:scale>
          <a:sx n="115" d="100"/>
          <a:sy n="115" d="100"/>
        </p:scale>
        <p:origin x="1410" y="108"/>
      </p:cViewPr>
      <p:guideLst>
        <p:guide orient="horz" pos="2160"/>
        <p:guide pos="2880"/>
      </p:guideLst>
    </p:cSldViewPr>
  </p:slideViewPr>
  <p:outlineViewPr>
    <p:cViewPr>
      <p:scale>
        <a:sx n="33" d="100"/>
        <a:sy n="33" d="100"/>
      </p:scale>
      <p:origin x="0" y="8992"/>
    </p:cViewPr>
  </p:outlineViewPr>
  <p:notesTextViewPr>
    <p:cViewPr>
      <p:scale>
        <a:sx n="100" d="100"/>
        <a:sy n="100" d="100"/>
      </p:scale>
      <p:origin x="0" y="0"/>
    </p:cViewPr>
  </p:notesTextViewPr>
  <p:sorterViewPr>
    <p:cViewPr>
      <p:scale>
        <a:sx n="100" d="100"/>
        <a:sy n="100" d="100"/>
      </p:scale>
      <p:origin x="0" y="-220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86313-AFD6-0D45-87E7-5048EB27A5A4}" type="doc">
      <dgm:prSet loTypeId="urn:microsoft.com/office/officeart/2005/8/layout/hProcess6" loCatId="process" qsTypeId="urn:microsoft.com/office/officeart/2005/8/quickstyle/simple4" qsCatId="simple" csTypeId="urn:microsoft.com/office/officeart/2005/8/colors/accent2_2" csCatId="accent2" phldr="1"/>
      <dgm:spPr/>
      <dgm:t>
        <a:bodyPr/>
        <a:lstStyle/>
        <a:p>
          <a:endParaRPr lang="en-US"/>
        </a:p>
      </dgm:t>
    </dgm:pt>
    <dgm:pt modelId="{3DD2292C-5079-AB4D-B6B6-643950EF7C9B}">
      <dgm:prSet phldrT="[Text]"/>
      <dgm:spPr/>
      <dgm:t>
        <a:bodyPr/>
        <a:lstStyle/>
        <a:p>
          <a:r>
            <a:rPr lang="en-US" dirty="0" smtClean="0"/>
            <a:t>1</a:t>
          </a:r>
          <a:endParaRPr lang="en-US" dirty="0"/>
        </a:p>
      </dgm:t>
    </dgm:pt>
    <dgm:pt modelId="{09C65B8F-133A-D642-A8EF-C9EDD917F300}" type="parTrans" cxnId="{88683BE1-361E-F64E-9B52-6C0ECCCE6AE6}">
      <dgm:prSet/>
      <dgm:spPr/>
      <dgm:t>
        <a:bodyPr/>
        <a:lstStyle/>
        <a:p>
          <a:endParaRPr lang="en-US"/>
        </a:p>
      </dgm:t>
    </dgm:pt>
    <dgm:pt modelId="{2D4B6D7E-CC93-A340-8402-1FE8A360C1F9}" type="sibTrans" cxnId="{88683BE1-361E-F64E-9B52-6C0ECCCE6AE6}">
      <dgm:prSet/>
      <dgm:spPr/>
      <dgm:t>
        <a:bodyPr/>
        <a:lstStyle/>
        <a:p>
          <a:endParaRPr lang="en-US"/>
        </a:p>
      </dgm:t>
    </dgm:pt>
    <dgm:pt modelId="{4C8189DE-3309-794A-A874-3391E489A5C2}">
      <dgm:prSet phldrT="[Text]" custT="1"/>
      <dgm:spPr/>
      <dgm:t>
        <a:bodyPr/>
        <a:lstStyle/>
        <a:p>
          <a:r>
            <a:rPr lang="en-US" sz="1100" dirty="0" smtClean="0"/>
            <a:t>Formative Research</a:t>
          </a:r>
          <a:endParaRPr lang="en-US" sz="1100" dirty="0"/>
        </a:p>
      </dgm:t>
    </dgm:pt>
    <dgm:pt modelId="{FCC3A684-ADF9-544E-AE2B-BB1D1C1D577B}" type="parTrans" cxnId="{B625F8E5-77BC-AC43-BAF6-C2EE0E6954D3}">
      <dgm:prSet/>
      <dgm:spPr/>
      <dgm:t>
        <a:bodyPr/>
        <a:lstStyle/>
        <a:p>
          <a:endParaRPr lang="en-US"/>
        </a:p>
      </dgm:t>
    </dgm:pt>
    <dgm:pt modelId="{965BAA89-4280-9945-891A-DBA5A024E48C}" type="sibTrans" cxnId="{B625F8E5-77BC-AC43-BAF6-C2EE0E6954D3}">
      <dgm:prSet/>
      <dgm:spPr/>
      <dgm:t>
        <a:bodyPr/>
        <a:lstStyle/>
        <a:p>
          <a:endParaRPr lang="en-US"/>
        </a:p>
      </dgm:t>
    </dgm:pt>
    <dgm:pt modelId="{123EE86D-7707-5140-A827-1B2F38879FAB}">
      <dgm:prSet phldrT="[Text]"/>
      <dgm:spPr/>
      <dgm:t>
        <a:bodyPr/>
        <a:lstStyle/>
        <a:p>
          <a:r>
            <a:rPr lang="en-US" dirty="0" smtClean="0"/>
            <a:t>2</a:t>
          </a:r>
          <a:endParaRPr lang="en-US" dirty="0"/>
        </a:p>
      </dgm:t>
    </dgm:pt>
    <dgm:pt modelId="{7D6108FD-64CA-6049-BA78-BCA2B7CD1532}" type="parTrans" cxnId="{38804284-C33D-684E-B64E-CD615BE072F4}">
      <dgm:prSet/>
      <dgm:spPr/>
      <dgm:t>
        <a:bodyPr/>
        <a:lstStyle/>
        <a:p>
          <a:endParaRPr lang="en-US"/>
        </a:p>
      </dgm:t>
    </dgm:pt>
    <dgm:pt modelId="{C97F9585-624F-084E-B961-EBC88B42A989}" type="sibTrans" cxnId="{38804284-C33D-684E-B64E-CD615BE072F4}">
      <dgm:prSet/>
      <dgm:spPr/>
      <dgm:t>
        <a:bodyPr/>
        <a:lstStyle/>
        <a:p>
          <a:endParaRPr lang="en-US"/>
        </a:p>
      </dgm:t>
    </dgm:pt>
    <dgm:pt modelId="{2A15D51C-4AD3-F94D-AC59-344E83D40C59}">
      <dgm:prSet phldrT="[Text]" custT="1"/>
      <dgm:spPr/>
      <dgm:t>
        <a:bodyPr/>
        <a:lstStyle/>
        <a:p>
          <a:r>
            <a:rPr lang="en-US" sz="1100" dirty="0" smtClean="0"/>
            <a:t>Message Development</a:t>
          </a:r>
          <a:endParaRPr lang="en-US" sz="1100" dirty="0"/>
        </a:p>
      </dgm:t>
    </dgm:pt>
    <dgm:pt modelId="{1F5F8A3F-35B1-B24B-AA81-64B61BA60837}" type="parTrans" cxnId="{23C08470-C8D1-FD44-B67D-9E0D4B5430C4}">
      <dgm:prSet/>
      <dgm:spPr/>
      <dgm:t>
        <a:bodyPr/>
        <a:lstStyle/>
        <a:p>
          <a:endParaRPr lang="en-US"/>
        </a:p>
      </dgm:t>
    </dgm:pt>
    <dgm:pt modelId="{D42466DB-4FFC-C049-9733-A297B3BAB4AD}" type="sibTrans" cxnId="{23C08470-C8D1-FD44-B67D-9E0D4B5430C4}">
      <dgm:prSet/>
      <dgm:spPr/>
      <dgm:t>
        <a:bodyPr/>
        <a:lstStyle/>
        <a:p>
          <a:endParaRPr lang="en-US"/>
        </a:p>
      </dgm:t>
    </dgm:pt>
    <dgm:pt modelId="{0F6FD212-33B3-B14B-839F-92F66CF29864}">
      <dgm:prSet phldrT="[Text]"/>
      <dgm:spPr/>
      <dgm:t>
        <a:bodyPr/>
        <a:lstStyle/>
        <a:p>
          <a:r>
            <a:rPr lang="en-US" dirty="0" smtClean="0"/>
            <a:t>3</a:t>
          </a:r>
          <a:endParaRPr lang="en-US" dirty="0"/>
        </a:p>
      </dgm:t>
    </dgm:pt>
    <dgm:pt modelId="{3E544502-6C9F-5848-B20D-996B554B45D7}" type="parTrans" cxnId="{6B01A6F0-8139-4A4C-A3B7-957ABD88DE65}">
      <dgm:prSet/>
      <dgm:spPr/>
      <dgm:t>
        <a:bodyPr/>
        <a:lstStyle/>
        <a:p>
          <a:endParaRPr lang="en-US"/>
        </a:p>
      </dgm:t>
    </dgm:pt>
    <dgm:pt modelId="{66010B14-7B6E-D24D-ABE5-FFBD2F90F765}" type="sibTrans" cxnId="{6B01A6F0-8139-4A4C-A3B7-957ABD88DE65}">
      <dgm:prSet/>
      <dgm:spPr/>
      <dgm:t>
        <a:bodyPr/>
        <a:lstStyle/>
        <a:p>
          <a:endParaRPr lang="en-US"/>
        </a:p>
      </dgm:t>
    </dgm:pt>
    <dgm:pt modelId="{C68E7FE6-D735-6040-B921-0B795716E31F}">
      <dgm:prSet phldrT="[Text]"/>
      <dgm:spPr/>
      <dgm:t>
        <a:bodyPr/>
        <a:lstStyle/>
        <a:p>
          <a:r>
            <a:rPr lang="en-US" dirty="0" smtClean="0"/>
            <a:t>4</a:t>
          </a:r>
          <a:endParaRPr lang="en-US" dirty="0"/>
        </a:p>
      </dgm:t>
    </dgm:pt>
    <dgm:pt modelId="{CC5A516B-1202-2C4D-8856-8B7569830619}" type="parTrans" cxnId="{BF5672C6-20D3-7B43-A979-BEE08FD957EB}">
      <dgm:prSet/>
      <dgm:spPr/>
      <dgm:t>
        <a:bodyPr/>
        <a:lstStyle/>
        <a:p>
          <a:endParaRPr lang="en-US"/>
        </a:p>
      </dgm:t>
    </dgm:pt>
    <dgm:pt modelId="{73F51020-E6C6-C24E-B947-8D40932E2297}" type="sibTrans" cxnId="{BF5672C6-20D3-7B43-A979-BEE08FD957EB}">
      <dgm:prSet/>
      <dgm:spPr/>
      <dgm:t>
        <a:bodyPr/>
        <a:lstStyle/>
        <a:p>
          <a:endParaRPr lang="en-US"/>
        </a:p>
      </dgm:t>
    </dgm:pt>
    <dgm:pt modelId="{88626A55-6E53-9D42-9068-1990B8F953FB}">
      <dgm:prSet phldrT="[Text]" custT="1"/>
      <dgm:spPr/>
      <dgm:t>
        <a:bodyPr/>
        <a:lstStyle/>
        <a:p>
          <a:r>
            <a:rPr lang="en-US" sz="1050" dirty="0" smtClean="0"/>
            <a:t>Dissemination of Findings</a:t>
          </a:r>
          <a:endParaRPr lang="en-US" sz="1050" dirty="0"/>
        </a:p>
      </dgm:t>
    </dgm:pt>
    <dgm:pt modelId="{BB425130-C3DD-7B48-8749-896DF31C9730}" type="parTrans" cxnId="{7A97BE23-3C12-2548-8B72-FF7961A9A1A8}">
      <dgm:prSet/>
      <dgm:spPr/>
      <dgm:t>
        <a:bodyPr/>
        <a:lstStyle/>
        <a:p>
          <a:endParaRPr lang="en-US"/>
        </a:p>
      </dgm:t>
    </dgm:pt>
    <dgm:pt modelId="{262806F9-B8F8-9143-AA4B-CB2E25B97070}" type="sibTrans" cxnId="{7A97BE23-3C12-2548-8B72-FF7961A9A1A8}">
      <dgm:prSet/>
      <dgm:spPr/>
      <dgm:t>
        <a:bodyPr/>
        <a:lstStyle/>
        <a:p>
          <a:endParaRPr lang="en-US"/>
        </a:p>
      </dgm:t>
    </dgm:pt>
    <dgm:pt modelId="{7F1DD20C-2F70-7C42-B7B9-DD0F61336ADF}">
      <dgm:prSet phldrT="[Text]" custT="1"/>
      <dgm:spPr/>
      <dgm:t>
        <a:bodyPr/>
        <a:lstStyle/>
        <a:p>
          <a:pPr algn="ctr"/>
          <a:r>
            <a:rPr lang="en-US" sz="1100" dirty="0" smtClean="0"/>
            <a:t>Message Piloting and Evaluation</a:t>
          </a:r>
          <a:endParaRPr lang="en-US" sz="1100" dirty="0"/>
        </a:p>
      </dgm:t>
    </dgm:pt>
    <dgm:pt modelId="{47536AF7-0191-384B-9B82-E32B3A369BAD}" type="parTrans" cxnId="{882ECDD7-219F-5144-A3CD-43219BC29CEF}">
      <dgm:prSet/>
      <dgm:spPr/>
      <dgm:t>
        <a:bodyPr/>
        <a:lstStyle/>
        <a:p>
          <a:endParaRPr lang="en-US"/>
        </a:p>
      </dgm:t>
    </dgm:pt>
    <dgm:pt modelId="{BC36908B-F406-EF41-ACF6-7C1A6DB2F92B}" type="sibTrans" cxnId="{882ECDD7-219F-5144-A3CD-43219BC29CEF}">
      <dgm:prSet/>
      <dgm:spPr/>
      <dgm:t>
        <a:bodyPr/>
        <a:lstStyle/>
        <a:p>
          <a:endParaRPr lang="en-US"/>
        </a:p>
      </dgm:t>
    </dgm:pt>
    <dgm:pt modelId="{C52DB713-07FA-194C-B010-C6EFB91D0D89}" type="pres">
      <dgm:prSet presAssocID="{26086313-AFD6-0D45-87E7-5048EB27A5A4}" presName="theList" presStyleCnt="0">
        <dgm:presLayoutVars>
          <dgm:dir/>
          <dgm:animLvl val="lvl"/>
          <dgm:resizeHandles val="exact"/>
        </dgm:presLayoutVars>
      </dgm:prSet>
      <dgm:spPr/>
      <dgm:t>
        <a:bodyPr/>
        <a:lstStyle/>
        <a:p>
          <a:endParaRPr lang="en-US"/>
        </a:p>
      </dgm:t>
    </dgm:pt>
    <dgm:pt modelId="{2379C455-D697-8847-BFEC-C77E5CC0EAA9}" type="pres">
      <dgm:prSet presAssocID="{3DD2292C-5079-AB4D-B6B6-643950EF7C9B}" presName="compNode" presStyleCnt="0"/>
      <dgm:spPr/>
      <dgm:t>
        <a:bodyPr/>
        <a:lstStyle/>
        <a:p>
          <a:endParaRPr lang="en-US"/>
        </a:p>
      </dgm:t>
    </dgm:pt>
    <dgm:pt modelId="{681AFEF7-C676-C54F-8E96-F1E6F3FE32BA}" type="pres">
      <dgm:prSet presAssocID="{3DD2292C-5079-AB4D-B6B6-643950EF7C9B}" presName="noGeometry" presStyleCnt="0"/>
      <dgm:spPr/>
      <dgm:t>
        <a:bodyPr/>
        <a:lstStyle/>
        <a:p>
          <a:endParaRPr lang="en-US"/>
        </a:p>
      </dgm:t>
    </dgm:pt>
    <dgm:pt modelId="{4632E2AD-3250-444B-B452-FD5AE19CB4C6}" type="pres">
      <dgm:prSet presAssocID="{3DD2292C-5079-AB4D-B6B6-643950EF7C9B}" presName="childTextVisible" presStyleLbl="bgAccFollowNode1" presStyleIdx="0" presStyleCnt="4" custScaleX="119629">
        <dgm:presLayoutVars>
          <dgm:bulletEnabled val="1"/>
        </dgm:presLayoutVars>
      </dgm:prSet>
      <dgm:spPr/>
      <dgm:t>
        <a:bodyPr/>
        <a:lstStyle/>
        <a:p>
          <a:endParaRPr lang="en-US"/>
        </a:p>
      </dgm:t>
    </dgm:pt>
    <dgm:pt modelId="{CFFD0960-B9D5-CB49-AD19-E5EA4F760CA0}" type="pres">
      <dgm:prSet presAssocID="{3DD2292C-5079-AB4D-B6B6-643950EF7C9B}" presName="childTextHidden" presStyleLbl="bgAccFollowNode1" presStyleIdx="0" presStyleCnt="4"/>
      <dgm:spPr/>
      <dgm:t>
        <a:bodyPr/>
        <a:lstStyle/>
        <a:p>
          <a:endParaRPr lang="en-US"/>
        </a:p>
      </dgm:t>
    </dgm:pt>
    <dgm:pt modelId="{E263B355-D775-8F4F-BD70-DF51EF768F84}" type="pres">
      <dgm:prSet presAssocID="{3DD2292C-5079-AB4D-B6B6-643950EF7C9B}" presName="parentText" presStyleLbl="node1" presStyleIdx="0" presStyleCnt="4">
        <dgm:presLayoutVars>
          <dgm:chMax val="1"/>
          <dgm:bulletEnabled val="1"/>
        </dgm:presLayoutVars>
      </dgm:prSet>
      <dgm:spPr/>
      <dgm:t>
        <a:bodyPr/>
        <a:lstStyle/>
        <a:p>
          <a:endParaRPr lang="en-US"/>
        </a:p>
      </dgm:t>
    </dgm:pt>
    <dgm:pt modelId="{6D74D767-4D0B-5F4C-966E-AF02A5671796}" type="pres">
      <dgm:prSet presAssocID="{3DD2292C-5079-AB4D-B6B6-643950EF7C9B}" presName="aSpace" presStyleCnt="0"/>
      <dgm:spPr/>
      <dgm:t>
        <a:bodyPr/>
        <a:lstStyle/>
        <a:p>
          <a:endParaRPr lang="en-US"/>
        </a:p>
      </dgm:t>
    </dgm:pt>
    <dgm:pt modelId="{79E530AD-65CF-4347-A4CC-34C344E71BED}" type="pres">
      <dgm:prSet presAssocID="{123EE86D-7707-5140-A827-1B2F38879FAB}" presName="compNode" presStyleCnt="0"/>
      <dgm:spPr/>
      <dgm:t>
        <a:bodyPr/>
        <a:lstStyle/>
        <a:p>
          <a:endParaRPr lang="en-US"/>
        </a:p>
      </dgm:t>
    </dgm:pt>
    <dgm:pt modelId="{93255E65-ADAE-094C-8BC2-4BDE846FACC8}" type="pres">
      <dgm:prSet presAssocID="{123EE86D-7707-5140-A827-1B2F38879FAB}" presName="noGeometry" presStyleCnt="0"/>
      <dgm:spPr/>
      <dgm:t>
        <a:bodyPr/>
        <a:lstStyle/>
        <a:p>
          <a:endParaRPr lang="en-US"/>
        </a:p>
      </dgm:t>
    </dgm:pt>
    <dgm:pt modelId="{256192DB-B750-D248-95FC-F4606051540B}" type="pres">
      <dgm:prSet presAssocID="{123EE86D-7707-5140-A827-1B2F38879FAB}" presName="childTextVisible" presStyleLbl="bgAccFollowNode1" presStyleIdx="1" presStyleCnt="4" custScaleX="129648" custLinFactNeighborX="453">
        <dgm:presLayoutVars>
          <dgm:bulletEnabled val="1"/>
        </dgm:presLayoutVars>
      </dgm:prSet>
      <dgm:spPr/>
      <dgm:t>
        <a:bodyPr/>
        <a:lstStyle/>
        <a:p>
          <a:endParaRPr lang="en-US"/>
        </a:p>
      </dgm:t>
    </dgm:pt>
    <dgm:pt modelId="{3401EB9B-CAAA-9148-9B8F-22B8C4C43418}" type="pres">
      <dgm:prSet presAssocID="{123EE86D-7707-5140-A827-1B2F38879FAB}" presName="childTextHidden" presStyleLbl="bgAccFollowNode1" presStyleIdx="1" presStyleCnt="4"/>
      <dgm:spPr/>
      <dgm:t>
        <a:bodyPr/>
        <a:lstStyle/>
        <a:p>
          <a:endParaRPr lang="en-US"/>
        </a:p>
      </dgm:t>
    </dgm:pt>
    <dgm:pt modelId="{0BC4A052-B0CE-354E-AD8F-54B85700C26A}" type="pres">
      <dgm:prSet presAssocID="{123EE86D-7707-5140-A827-1B2F38879FAB}" presName="parentText" presStyleLbl="node1" presStyleIdx="1" presStyleCnt="4" custLinFactNeighborX="-25763">
        <dgm:presLayoutVars>
          <dgm:chMax val="1"/>
          <dgm:bulletEnabled val="1"/>
        </dgm:presLayoutVars>
      </dgm:prSet>
      <dgm:spPr/>
      <dgm:t>
        <a:bodyPr/>
        <a:lstStyle/>
        <a:p>
          <a:endParaRPr lang="en-US"/>
        </a:p>
      </dgm:t>
    </dgm:pt>
    <dgm:pt modelId="{2AAEBDF0-F48C-0F46-A592-6A391A034BBC}" type="pres">
      <dgm:prSet presAssocID="{123EE86D-7707-5140-A827-1B2F38879FAB}" presName="aSpace" presStyleCnt="0"/>
      <dgm:spPr/>
      <dgm:t>
        <a:bodyPr/>
        <a:lstStyle/>
        <a:p>
          <a:endParaRPr lang="en-US"/>
        </a:p>
      </dgm:t>
    </dgm:pt>
    <dgm:pt modelId="{C75548B7-2573-014C-81C1-DA9E7DABAF0E}" type="pres">
      <dgm:prSet presAssocID="{0F6FD212-33B3-B14B-839F-92F66CF29864}" presName="compNode" presStyleCnt="0"/>
      <dgm:spPr/>
      <dgm:t>
        <a:bodyPr/>
        <a:lstStyle/>
        <a:p>
          <a:endParaRPr lang="en-US"/>
        </a:p>
      </dgm:t>
    </dgm:pt>
    <dgm:pt modelId="{CD6E1790-A3E5-3842-BDBC-9D78BFF2DF22}" type="pres">
      <dgm:prSet presAssocID="{0F6FD212-33B3-B14B-839F-92F66CF29864}" presName="noGeometry" presStyleCnt="0"/>
      <dgm:spPr/>
      <dgm:t>
        <a:bodyPr/>
        <a:lstStyle/>
        <a:p>
          <a:endParaRPr lang="en-US"/>
        </a:p>
      </dgm:t>
    </dgm:pt>
    <dgm:pt modelId="{A817A536-6FFA-DB4E-88A6-2E0F255A98C7}" type="pres">
      <dgm:prSet presAssocID="{0F6FD212-33B3-B14B-839F-92F66CF29864}" presName="childTextVisible" presStyleLbl="bgAccFollowNode1" presStyleIdx="2" presStyleCnt="4" custScaleX="129690" custLinFactNeighborX="167">
        <dgm:presLayoutVars>
          <dgm:bulletEnabled val="1"/>
        </dgm:presLayoutVars>
      </dgm:prSet>
      <dgm:spPr/>
      <dgm:t>
        <a:bodyPr/>
        <a:lstStyle/>
        <a:p>
          <a:endParaRPr lang="en-US"/>
        </a:p>
      </dgm:t>
    </dgm:pt>
    <dgm:pt modelId="{279C7E56-CA84-8645-9B96-F7B15772F5F8}" type="pres">
      <dgm:prSet presAssocID="{0F6FD212-33B3-B14B-839F-92F66CF29864}" presName="childTextHidden" presStyleLbl="bgAccFollowNode1" presStyleIdx="2" presStyleCnt="4"/>
      <dgm:spPr/>
      <dgm:t>
        <a:bodyPr/>
        <a:lstStyle/>
        <a:p>
          <a:endParaRPr lang="en-US"/>
        </a:p>
      </dgm:t>
    </dgm:pt>
    <dgm:pt modelId="{03F3E7C1-0992-0A43-B987-3E5BA1173557}" type="pres">
      <dgm:prSet presAssocID="{0F6FD212-33B3-B14B-839F-92F66CF29864}" presName="parentText" presStyleLbl="node1" presStyleIdx="2" presStyleCnt="4" custLinFactNeighborX="-12812" custLinFactNeighborY="-1610">
        <dgm:presLayoutVars>
          <dgm:chMax val="1"/>
          <dgm:bulletEnabled val="1"/>
        </dgm:presLayoutVars>
      </dgm:prSet>
      <dgm:spPr/>
      <dgm:t>
        <a:bodyPr/>
        <a:lstStyle/>
        <a:p>
          <a:endParaRPr lang="en-US"/>
        </a:p>
      </dgm:t>
    </dgm:pt>
    <dgm:pt modelId="{AEAC5645-D6B9-144D-86A7-2D3E3807587B}" type="pres">
      <dgm:prSet presAssocID="{0F6FD212-33B3-B14B-839F-92F66CF29864}" presName="aSpace" presStyleCnt="0"/>
      <dgm:spPr/>
      <dgm:t>
        <a:bodyPr/>
        <a:lstStyle/>
        <a:p>
          <a:endParaRPr lang="en-US"/>
        </a:p>
      </dgm:t>
    </dgm:pt>
    <dgm:pt modelId="{FAD4C647-A334-CB47-A01D-60C8DF73BB3D}" type="pres">
      <dgm:prSet presAssocID="{C68E7FE6-D735-6040-B921-0B795716E31F}" presName="compNode" presStyleCnt="0"/>
      <dgm:spPr/>
      <dgm:t>
        <a:bodyPr/>
        <a:lstStyle/>
        <a:p>
          <a:endParaRPr lang="en-US"/>
        </a:p>
      </dgm:t>
    </dgm:pt>
    <dgm:pt modelId="{3261F20D-64F2-FD44-A18A-16364F0B0D86}" type="pres">
      <dgm:prSet presAssocID="{C68E7FE6-D735-6040-B921-0B795716E31F}" presName="noGeometry" presStyleCnt="0"/>
      <dgm:spPr/>
      <dgm:t>
        <a:bodyPr/>
        <a:lstStyle/>
        <a:p>
          <a:endParaRPr lang="en-US"/>
        </a:p>
      </dgm:t>
    </dgm:pt>
    <dgm:pt modelId="{05B945FF-C70D-F14B-8302-432AC2B04DD5}" type="pres">
      <dgm:prSet presAssocID="{C68E7FE6-D735-6040-B921-0B795716E31F}" presName="childTextVisible" presStyleLbl="bgAccFollowNode1" presStyleIdx="3" presStyleCnt="4" custScaleX="131010" custLinFactNeighborX="-5244">
        <dgm:presLayoutVars>
          <dgm:bulletEnabled val="1"/>
        </dgm:presLayoutVars>
      </dgm:prSet>
      <dgm:spPr/>
      <dgm:t>
        <a:bodyPr/>
        <a:lstStyle/>
        <a:p>
          <a:endParaRPr lang="en-US"/>
        </a:p>
      </dgm:t>
    </dgm:pt>
    <dgm:pt modelId="{A81D156D-E8A5-6F4F-8A2B-83F7473BB350}" type="pres">
      <dgm:prSet presAssocID="{C68E7FE6-D735-6040-B921-0B795716E31F}" presName="childTextHidden" presStyleLbl="bgAccFollowNode1" presStyleIdx="3" presStyleCnt="4"/>
      <dgm:spPr/>
      <dgm:t>
        <a:bodyPr/>
        <a:lstStyle/>
        <a:p>
          <a:endParaRPr lang="en-US"/>
        </a:p>
      </dgm:t>
    </dgm:pt>
    <dgm:pt modelId="{03A66A95-A301-0D49-A551-944BE5742B7B}" type="pres">
      <dgm:prSet presAssocID="{C68E7FE6-D735-6040-B921-0B795716E31F}" presName="parentText" presStyleLbl="node1" presStyleIdx="3" presStyleCnt="4" custLinFactNeighborX="-25154" custLinFactNeighborY="1635">
        <dgm:presLayoutVars>
          <dgm:chMax val="1"/>
          <dgm:bulletEnabled val="1"/>
        </dgm:presLayoutVars>
      </dgm:prSet>
      <dgm:spPr/>
      <dgm:t>
        <a:bodyPr/>
        <a:lstStyle/>
        <a:p>
          <a:endParaRPr lang="en-US"/>
        </a:p>
      </dgm:t>
    </dgm:pt>
  </dgm:ptLst>
  <dgm:cxnLst>
    <dgm:cxn modelId="{5C34B6A1-067A-4F06-8579-69954EB61725}" type="presOf" srcId="{88626A55-6E53-9D42-9068-1990B8F953FB}" destId="{A81D156D-E8A5-6F4F-8A2B-83F7473BB350}" srcOrd="1" destOrd="0" presId="urn:microsoft.com/office/officeart/2005/8/layout/hProcess6"/>
    <dgm:cxn modelId="{6B01A6F0-8139-4A4C-A3B7-957ABD88DE65}" srcId="{26086313-AFD6-0D45-87E7-5048EB27A5A4}" destId="{0F6FD212-33B3-B14B-839F-92F66CF29864}" srcOrd="2" destOrd="0" parTransId="{3E544502-6C9F-5848-B20D-996B554B45D7}" sibTransId="{66010B14-7B6E-D24D-ABE5-FFBD2F90F765}"/>
    <dgm:cxn modelId="{D5790FDE-475A-4B97-B915-B38779AD5A18}" type="presOf" srcId="{7F1DD20C-2F70-7C42-B7B9-DD0F61336ADF}" destId="{A817A536-6FFA-DB4E-88A6-2E0F255A98C7}" srcOrd="0" destOrd="0" presId="urn:microsoft.com/office/officeart/2005/8/layout/hProcess6"/>
    <dgm:cxn modelId="{3831F410-6C31-4C08-82E8-2F1F4E04FF96}" type="presOf" srcId="{123EE86D-7707-5140-A827-1B2F38879FAB}" destId="{0BC4A052-B0CE-354E-AD8F-54B85700C26A}" srcOrd="0" destOrd="0" presId="urn:microsoft.com/office/officeart/2005/8/layout/hProcess6"/>
    <dgm:cxn modelId="{7A97BE23-3C12-2548-8B72-FF7961A9A1A8}" srcId="{C68E7FE6-D735-6040-B921-0B795716E31F}" destId="{88626A55-6E53-9D42-9068-1990B8F953FB}" srcOrd="0" destOrd="0" parTransId="{BB425130-C3DD-7B48-8749-896DF31C9730}" sibTransId="{262806F9-B8F8-9143-AA4B-CB2E25B97070}"/>
    <dgm:cxn modelId="{B625F8E5-77BC-AC43-BAF6-C2EE0E6954D3}" srcId="{3DD2292C-5079-AB4D-B6B6-643950EF7C9B}" destId="{4C8189DE-3309-794A-A874-3391E489A5C2}" srcOrd="0" destOrd="0" parTransId="{FCC3A684-ADF9-544E-AE2B-BB1D1C1D577B}" sibTransId="{965BAA89-4280-9945-891A-DBA5A024E48C}"/>
    <dgm:cxn modelId="{882ECDD7-219F-5144-A3CD-43219BC29CEF}" srcId="{0F6FD212-33B3-B14B-839F-92F66CF29864}" destId="{7F1DD20C-2F70-7C42-B7B9-DD0F61336ADF}" srcOrd="0" destOrd="0" parTransId="{47536AF7-0191-384B-9B82-E32B3A369BAD}" sibTransId="{BC36908B-F406-EF41-ACF6-7C1A6DB2F92B}"/>
    <dgm:cxn modelId="{11C7B6C5-8057-4346-BC68-31AE27FE4111}" type="presOf" srcId="{2A15D51C-4AD3-F94D-AC59-344E83D40C59}" destId="{256192DB-B750-D248-95FC-F4606051540B}" srcOrd="0" destOrd="0" presId="urn:microsoft.com/office/officeart/2005/8/layout/hProcess6"/>
    <dgm:cxn modelId="{38804284-C33D-684E-B64E-CD615BE072F4}" srcId="{26086313-AFD6-0D45-87E7-5048EB27A5A4}" destId="{123EE86D-7707-5140-A827-1B2F38879FAB}" srcOrd="1" destOrd="0" parTransId="{7D6108FD-64CA-6049-BA78-BCA2B7CD1532}" sibTransId="{C97F9585-624F-084E-B961-EBC88B42A989}"/>
    <dgm:cxn modelId="{3B0C4C2A-7D91-45F2-A703-5231C94AF9E7}" type="presOf" srcId="{0F6FD212-33B3-B14B-839F-92F66CF29864}" destId="{03F3E7C1-0992-0A43-B987-3E5BA1173557}" srcOrd="0" destOrd="0" presId="urn:microsoft.com/office/officeart/2005/8/layout/hProcess6"/>
    <dgm:cxn modelId="{8688646D-1AB3-407C-BF01-0C17908275F3}" type="presOf" srcId="{4C8189DE-3309-794A-A874-3391E489A5C2}" destId="{CFFD0960-B9D5-CB49-AD19-E5EA4F760CA0}" srcOrd="1" destOrd="0" presId="urn:microsoft.com/office/officeart/2005/8/layout/hProcess6"/>
    <dgm:cxn modelId="{B758AF4B-06B2-49E9-AE59-EBB8FB007706}" type="presOf" srcId="{3DD2292C-5079-AB4D-B6B6-643950EF7C9B}" destId="{E263B355-D775-8F4F-BD70-DF51EF768F84}" srcOrd="0" destOrd="0" presId="urn:microsoft.com/office/officeart/2005/8/layout/hProcess6"/>
    <dgm:cxn modelId="{20BAC064-C956-4B84-BBA5-E2E89373632B}" type="presOf" srcId="{26086313-AFD6-0D45-87E7-5048EB27A5A4}" destId="{C52DB713-07FA-194C-B010-C6EFB91D0D89}" srcOrd="0" destOrd="0" presId="urn:microsoft.com/office/officeart/2005/8/layout/hProcess6"/>
    <dgm:cxn modelId="{BF5672C6-20D3-7B43-A979-BEE08FD957EB}" srcId="{26086313-AFD6-0D45-87E7-5048EB27A5A4}" destId="{C68E7FE6-D735-6040-B921-0B795716E31F}" srcOrd="3" destOrd="0" parTransId="{CC5A516B-1202-2C4D-8856-8B7569830619}" sibTransId="{73F51020-E6C6-C24E-B947-8D40932E2297}"/>
    <dgm:cxn modelId="{66FC5BC5-9A7C-4207-856B-B9254D77D02C}" type="presOf" srcId="{7F1DD20C-2F70-7C42-B7B9-DD0F61336ADF}" destId="{279C7E56-CA84-8645-9B96-F7B15772F5F8}" srcOrd="1" destOrd="0" presId="urn:microsoft.com/office/officeart/2005/8/layout/hProcess6"/>
    <dgm:cxn modelId="{23C08470-C8D1-FD44-B67D-9E0D4B5430C4}" srcId="{123EE86D-7707-5140-A827-1B2F38879FAB}" destId="{2A15D51C-4AD3-F94D-AC59-344E83D40C59}" srcOrd="0" destOrd="0" parTransId="{1F5F8A3F-35B1-B24B-AA81-64B61BA60837}" sibTransId="{D42466DB-4FFC-C049-9733-A297B3BAB4AD}"/>
    <dgm:cxn modelId="{D24128CB-FD09-4CD7-8865-1EC5028F29A2}" type="presOf" srcId="{C68E7FE6-D735-6040-B921-0B795716E31F}" destId="{03A66A95-A301-0D49-A551-944BE5742B7B}" srcOrd="0" destOrd="0" presId="urn:microsoft.com/office/officeart/2005/8/layout/hProcess6"/>
    <dgm:cxn modelId="{88683BE1-361E-F64E-9B52-6C0ECCCE6AE6}" srcId="{26086313-AFD6-0D45-87E7-5048EB27A5A4}" destId="{3DD2292C-5079-AB4D-B6B6-643950EF7C9B}" srcOrd="0" destOrd="0" parTransId="{09C65B8F-133A-D642-A8EF-C9EDD917F300}" sibTransId="{2D4B6D7E-CC93-A340-8402-1FE8A360C1F9}"/>
    <dgm:cxn modelId="{E842FCC8-67A0-4016-87E9-407FC212B3DA}" type="presOf" srcId="{88626A55-6E53-9D42-9068-1990B8F953FB}" destId="{05B945FF-C70D-F14B-8302-432AC2B04DD5}" srcOrd="0" destOrd="0" presId="urn:microsoft.com/office/officeart/2005/8/layout/hProcess6"/>
    <dgm:cxn modelId="{57C7A207-D462-4B89-83C9-75A2FDB496E0}" type="presOf" srcId="{2A15D51C-4AD3-F94D-AC59-344E83D40C59}" destId="{3401EB9B-CAAA-9148-9B8F-22B8C4C43418}" srcOrd="1" destOrd="0" presId="urn:microsoft.com/office/officeart/2005/8/layout/hProcess6"/>
    <dgm:cxn modelId="{A20EB6E3-6897-4BD0-9E37-EB65B6C36B54}" type="presOf" srcId="{4C8189DE-3309-794A-A874-3391E489A5C2}" destId="{4632E2AD-3250-444B-B452-FD5AE19CB4C6}" srcOrd="0" destOrd="0" presId="urn:microsoft.com/office/officeart/2005/8/layout/hProcess6"/>
    <dgm:cxn modelId="{9E4BF3A2-E68C-4E07-8742-EF6F5115F8B7}" type="presParOf" srcId="{C52DB713-07FA-194C-B010-C6EFB91D0D89}" destId="{2379C455-D697-8847-BFEC-C77E5CC0EAA9}" srcOrd="0" destOrd="0" presId="urn:microsoft.com/office/officeart/2005/8/layout/hProcess6"/>
    <dgm:cxn modelId="{09A93AAE-27B2-4797-B1FD-A1D38F7302FA}" type="presParOf" srcId="{2379C455-D697-8847-BFEC-C77E5CC0EAA9}" destId="{681AFEF7-C676-C54F-8E96-F1E6F3FE32BA}" srcOrd="0" destOrd="0" presId="urn:microsoft.com/office/officeart/2005/8/layout/hProcess6"/>
    <dgm:cxn modelId="{75796B1F-3D63-45F3-873E-C65EFB66B462}" type="presParOf" srcId="{2379C455-D697-8847-BFEC-C77E5CC0EAA9}" destId="{4632E2AD-3250-444B-B452-FD5AE19CB4C6}" srcOrd="1" destOrd="0" presId="urn:microsoft.com/office/officeart/2005/8/layout/hProcess6"/>
    <dgm:cxn modelId="{64FDCD77-C48A-44AB-A35B-A9A5BAA4B833}" type="presParOf" srcId="{2379C455-D697-8847-BFEC-C77E5CC0EAA9}" destId="{CFFD0960-B9D5-CB49-AD19-E5EA4F760CA0}" srcOrd="2" destOrd="0" presId="urn:microsoft.com/office/officeart/2005/8/layout/hProcess6"/>
    <dgm:cxn modelId="{9D77A75B-B786-4E16-B3AE-E524659937E1}" type="presParOf" srcId="{2379C455-D697-8847-BFEC-C77E5CC0EAA9}" destId="{E263B355-D775-8F4F-BD70-DF51EF768F84}" srcOrd="3" destOrd="0" presId="urn:microsoft.com/office/officeart/2005/8/layout/hProcess6"/>
    <dgm:cxn modelId="{25940BAA-619E-4274-8D2B-555C21B26706}" type="presParOf" srcId="{C52DB713-07FA-194C-B010-C6EFB91D0D89}" destId="{6D74D767-4D0B-5F4C-966E-AF02A5671796}" srcOrd="1" destOrd="0" presId="urn:microsoft.com/office/officeart/2005/8/layout/hProcess6"/>
    <dgm:cxn modelId="{8C91457B-BE6C-47C1-BB83-6F6397A4367C}" type="presParOf" srcId="{C52DB713-07FA-194C-B010-C6EFB91D0D89}" destId="{79E530AD-65CF-4347-A4CC-34C344E71BED}" srcOrd="2" destOrd="0" presId="urn:microsoft.com/office/officeart/2005/8/layout/hProcess6"/>
    <dgm:cxn modelId="{E84EC4CB-7438-487A-A8B4-D9DC2C805C8B}" type="presParOf" srcId="{79E530AD-65CF-4347-A4CC-34C344E71BED}" destId="{93255E65-ADAE-094C-8BC2-4BDE846FACC8}" srcOrd="0" destOrd="0" presId="urn:microsoft.com/office/officeart/2005/8/layout/hProcess6"/>
    <dgm:cxn modelId="{0F5936E4-1151-48F8-B682-6A1E82CA0436}" type="presParOf" srcId="{79E530AD-65CF-4347-A4CC-34C344E71BED}" destId="{256192DB-B750-D248-95FC-F4606051540B}" srcOrd="1" destOrd="0" presId="urn:microsoft.com/office/officeart/2005/8/layout/hProcess6"/>
    <dgm:cxn modelId="{86C55EDF-19A7-43DA-B307-72EFEC95D6A4}" type="presParOf" srcId="{79E530AD-65CF-4347-A4CC-34C344E71BED}" destId="{3401EB9B-CAAA-9148-9B8F-22B8C4C43418}" srcOrd="2" destOrd="0" presId="urn:microsoft.com/office/officeart/2005/8/layout/hProcess6"/>
    <dgm:cxn modelId="{B1EAD6DA-08D7-482D-AABB-6E98D9635B72}" type="presParOf" srcId="{79E530AD-65CF-4347-A4CC-34C344E71BED}" destId="{0BC4A052-B0CE-354E-AD8F-54B85700C26A}" srcOrd="3" destOrd="0" presId="urn:microsoft.com/office/officeart/2005/8/layout/hProcess6"/>
    <dgm:cxn modelId="{9C7155B7-E94C-4D4A-A8B0-5A4E1EA2EC77}" type="presParOf" srcId="{C52DB713-07FA-194C-B010-C6EFB91D0D89}" destId="{2AAEBDF0-F48C-0F46-A592-6A391A034BBC}" srcOrd="3" destOrd="0" presId="urn:microsoft.com/office/officeart/2005/8/layout/hProcess6"/>
    <dgm:cxn modelId="{F9CCD30D-E920-405E-AD4A-8140FA9B327A}" type="presParOf" srcId="{C52DB713-07FA-194C-B010-C6EFB91D0D89}" destId="{C75548B7-2573-014C-81C1-DA9E7DABAF0E}" srcOrd="4" destOrd="0" presId="urn:microsoft.com/office/officeart/2005/8/layout/hProcess6"/>
    <dgm:cxn modelId="{D4EC173C-2512-4404-A02D-0569F970C5B1}" type="presParOf" srcId="{C75548B7-2573-014C-81C1-DA9E7DABAF0E}" destId="{CD6E1790-A3E5-3842-BDBC-9D78BFF2DF22}" srcOrd="0" destOrd="0" presId="urn:microsoft.com/office/officeart/2005/8/layout/hProcess6"/>
    <dgm:cxn modelId="{F7EC07F4-446F-47C6-BE88-6EA35F442DF9}" type="presParOf" srcId="{C75548B7-2573-014C-81C1-DA9E7DABAF0E}" destId="{A817A536-6FFA-DB4E-88A6-2E0F255A98C7}" srcOrd="1" destOrd="0" presId="urn:microsoft.com/office/officeart/2005/8/layout/hProcess6"/>
    <dgm:cxn modelId="{BF1E561A-3F39-410A-89BC-14FF00E11DDD}" type="presParOf" srcId="{C75548B7-2573-014C-81C1-DA9E7DABAF0E}" destId="{279C7E56-CA84-8645-9B96-F7B15772F5F8}" srcOrd="2" destOrd="0" presId="urn:microsoft.com/office/officeart/2005/8/layout/hProcess6"/>
    <dgm:cxn modelId="{474D2BEE-937E-4A8F-BAE6-B701DCA7FCC6}" type="presParOf" srcId="{C75548B7-2573-014C-81C1-DA9E7DABAF0E}" destId="{03F3E7C1-0992-0A43-B987-3E5BA1173557}" srcOrd="3" destOrd="0" presId="urn:microsoft.com/office/officeart/2005/8/layout/hProcess6"/>
    <dgm:cxn modelId="{55C1749A-7BF7-4807-A002-1301A5F73AA9}" type="presParOf" srcId="{C52DB713-07FA-194C-B010-C6EFB91D0D89}" destId="{AEAC5645-D6B9-144D-86A7-2D3E3807587B}" srcOrd="5" destOrd="0" presId="urn:microsoft.com/office/officeart/2005/8/layout/hProcess6"/>
    <dgm:cxn modelId="{64928F30-6195-4C46-8807-36420709C6CF}" type="presParOf" srcId="{C52DB713-07FA-194C-B010-C6EFB91D0D89}" destId="{FAD4C647-A334-CB47-A01D-60C8DF73BB3D}" srcOrd="6" destOrd="0" presId="urn:microsoft.com/office/officeart/2005/8/layout/hProcess6"/>
    <dgm:cxn modelId="{F1A23F79-3083-4BE2-A404-43C1976B135C}" type="presParOf" srcId="{FAD4C647-A334-CB47-A01D-60C8DF73BB3D}" destId="{3261F20D-64F2-FD44-A18A-16364F0B0D86}" srcOrd="0" destOrd="0" presId="urn:microsoft.com/office/officeart/2005/8/layout/hProcess6"/>
    <dgm:cxn modelId="{3455251F-7053-4D6D-A12D-017F4EDD1FD8}" type="presParOf" srcId="{FAD4C647-A334-CB47-A01D-60C8DF73BB3D}" destId="{05B945FF-C70D-F14B-8302-432AC2B04DD5}" srcOrd="1" destOrd="0" presId="urn:microsoft.com/office/officeart/2005/8/layout/hProcess6"/>
    <dgm:cxn modelId="{61903DFE-B488-43B6-AD45-FD8BE250AB7D}" type="presParOf" srcId="{FAD4C647-A334-CB47-A01D-60C8DF73BB3D}" destId="{A81D156D-E8A5-6F4F-8A2B-83F7473BB350}" srcOrd="2" destOrd="0" presId="urn:microsoft.com/office/officeart/2005/8/layout/hProcess6"/>
    <dgm:cxn modelId="{E36A2986-A9F0-4958-AB08-CA8389F4B646}" type="presParOf" srcId="{FAD4C647-A334-CB47-A01D-60C8DF73BB3D}" destId="{03A66A95-A301-0D49-A551-944BE5742B7B}"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2E2AD-3250-444B-B452-FD5AE19CB4C6}">
      <dsp:nvSpPr>
        <dsp:cNvPr id="0" name=""/>
        <dsp:cNvSpPr/>
      </dsp:nvSpPr>
      <dsp:spPr>
        <a:xfrm>
          <a:off x="202618" y="755139"/>
          <a:ext cx="1583035" cy="1156720"/>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lvl="0" algn="ctr" defTabSz="488950">
            <a:lnSpc>
              <a:spcPct val="90000"/>
            </a:lnSpc>
            <a:spcBef>
              <a:spcPct val="0"/>
            </a:spcBef>
            <a:spcAft>
              <a:spcPct val="35000"/>
            </a:spcAft>
          </a:pPr>
          <a:r>
            <a:rPr lang="en-US" sz="1100" kern="1200" dirty="0" smtClean="0"/>
            <a:t>Formative Research</a:t>
          </a:r>
          <a:endParaRPr lang="en-US" sz="1100" kern="1200" dirty="0"/>
        </a:p>
      </dsp:txBody>
      <dsp:txXfrm>
        <a:off x="598377" y="928647"/>
        <a:ext cx="782424" cy="809704"/>
      </dsp:txXfrm>
    </dsp:sp>
    <dsp:sp modelId="{E263B355-D775-8F4F-BD70-DF51EF768F84}">
      <dsp:nvSpPr>
        <dsp:cNvPr id="0" name=""/>
        <dsp:cNvSpPr/>
      </dsp:nvSpPr>
      <dsp:spPr>
        <a:xfrm>
          <a:off x="1670" y="1002678"/>
          <a:ext cx="661643" cy="661643"/>
        </a:xfrm>
        <a:prstGeom prst="ellipse">
          <a:avLst/>
        </a:prstGeom>
        <a:gradFill rotWithShape="0">
          <a:gsLst>
            <a:gs pos="0">
              <a:schemeClr val="accent2">
                <a:hueOff val="0"/>
                <a:satOff val="0"/>
                <a:lumOff val="0"/>
                <a:alphaOff val="0"/>
              </a:schemeClr>
            </a:gs>
            <a:gs pos="100000">
              <a:schemeClr val="accent2">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1</a:t>
          </a:r>
          <a:endParaRPr lang="en-US" sz="3200" kern="1200" dirty="0"/>
        </a:p>
      </dsp:txBody>
      <dsp:txXfrm>
        <a:off x="98565" y="1099573"/>
        <a:ext cx="467853" cy="467853"/>
      </dsp:txXfrm>
    </dsp:sp>
    <dsp:sp modelId="{256192DB-B750-D248-95FC-F4606051540B}">
      <dsp:nvSpPr>
        <dsp:cNvPr id="0" name=""/>
        <dsp:cNvSpPr/>
      </dsp:nvSpPr>
      <dsp:spPr>
        <a:xfrm>
          <a:off x="2009012" y="755139"/>
          <a:ext cx="1715616" cy="1156720"/>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lvl="0" algn="ctr" defTabSz="488950">
            <a:lnSpc>
              <a:spcPct val="90000"/>
            </a:lnSpc>
            <a:spcBef>
              <a:spcPct val="0"/>
            </a:spcBef>
            <a:spcAft>
              <a:spcPct val="35000"/>
            </a:spcAft>
          </a:pPr>
          <a:r>
            <a:rPr lang="en-US" sz="1100" kern="1200" dirty="0" smtClean="0"/>
            <a:t>Message Development</a:t>
          </a:r>
          <a:endParaRPr lang="en-US" sz="1100" kern="1200" dirty="0"/>
        </a:p>
      </dsp:txBody>
      <dsp:txXfrm>
        <a:off x="2437916" y="928647"/>
        <a:ext cx="881860" cy="809704"/>
      </dsp:txXfrm>
    </dsp:sp>
    <dsp:sp modelId="{0BC4A052-B0CE-354E-AD8F-54B85700C26A}">
      <dsp:nvSpPr>
        <dsp:cNvPr id="0" name=""/>
        <dsp:cNvSpPr/>
      </dsp:nvSpPr>
      <dsp:spPr>
        <a:xfrm>
          <a:off x="1697900" y="1002678"/>
          <a:ext cx="661643" cy="661643"/>
        </a:xfrm>
        <a:prstGeom prst="ellipse">
          <a:avLst/>
        </a:prstGeom>
        <a:gradFill rotWithShape="0">
          <a:gsLst>
            <a:gs pos="0">
              <a:schemeClr val="accent2">
                <a:hueOff val="0"/>
                <a:satOff val="0"/>
                <a:lumOff val="0"/>
                <a:alphaOff val="0"/>
              </a:schemeClr>
            </a:gs>
            <a:gs pos="100000">
              <a:schemeClr val="accent2">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2</a:t>
          </a:r>
          <a:endParaRPr lang="en-US" sz="3200" kern="1200" dirty="0"/>
        </a:p>
      </dsp:txBody>
      <dsp:txXfrm>
        <a:off x="1794795" y="1099573"/>
        <a:ext cx="467853" cy="467853"/>
      </dsp:txXfrm>
    </dsp:sp>
    <dsp:sp modelId="{A817A536-6FFA-DB4E-88A6-2E0F255A98C7}">
      <dsp:nvSpPr>
        <dsp:cNvPr id="0" name=""/>
        <dsp:cNvSpPr/>
      </dsp:nvSpPr>
      <dsp:spPr>
        <a:xfrm>
          <a:off x="3937929" y="755139"/>
          <a:ext cx="1716171" cy="1156720"/>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lvl="0" algn="ctr" defTabSz="488950">
            <a:lnSpc>
              <a:spcPct val="90000"/>
            </a:lnSpc>
            <a:spcBef>
              <a:spcPct val="0"/>
            </a:spcBef>
            <a:spcAft>
              <a:spcPct val="35000"/>
            </a:spcAft>
          </a:pPr>
          <a:r>
            <a:rPr lang="en-US" sz="1100" kern="1200" dirty="0" smtClean="0"/>
            <a:t>Message Piloting and Evaluation</a:t>
          </a:r>
          <a:endParaRPr lang="en-US" sz="1100" kern="1200" dirty="0"/>
        </a:p>
      </dsp:txBody>
      <dsp:txXfrm>
        <a:off x="4366972" y="928647"/>
        <a:ext cx="882276" cy="809704"/>
      </dsp:txXfrm>
    </dsp:sp>
    <dsp:sp modelId="{03F3E7C1-0992-0A43-B987-3E5BA1173557}">
      <dsp:nvSpPr>
        <dsp:cNvPr id="0" name=""/>
        <dsp:cNvSpPr/>
      </dsp:nvSpPr>
      <dsp:spPr>
        <a:xfrm>
          <a:off x="3716569" y="992025"/>
          <a:ext cx="661643" cy="661643"/>
        </a:xfrm>
        <a:prstGeom prst="ellipse">
          <a:avLst/>
        </a:prstGeom>
        <a:gradFill rotWithShape="0">
          <a:gsLst>
            <a:gs pos="0">
              <a:schemeClr val="accent2">
                <a:hueOff val="0"/>
                <a:satOff val="0"/>
                <a:lumOff val="0"/>
                <a:alphaOff val="0"/>
              </a:schemeClr>
            </a:gs>
            <a:gs pos="100000">
              <a:schemeClr val="accent2">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3</a:t>
          </a:r>
          <a:endParaRPr lang="en-US" sz="3200" kern="1200" dirty="0"/>
        </a:p>
      </dsp:txBody>
      <dsp:txXfrm>
        <a:off x="3813464" y="1088920"/>
        <a:ext cx="467853" cy="467853"/>
      </dsp:txXfrm>
    </dsp:sp>
    <dsp:sp modelId="{05B945FF-C70D-F14B-8302-432AC2B04DD5}">
      <dsp:nvSpPr>
        <dsp:cNvPr id="0" name=""/>
        <dsp:cNvSpPr/>
      </dsp:nvSpPr>
      <dsp:spPr>
        <a:xfrm>
          <a:off x="5790849" y="755139"/>
          <a:ext cx="1733639" cy="1156720"/>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lvl="0" algn="ctr" defTabSz="466725">
            <a:lnSpc>
              <a:spcPct val="90000"/>
            </a:lnSpc>
            <a:spcBef>
              <a:spcPct val="0"/>
            </a:spcBef>
            <a:spcAft>
              <a:spcPct val="35000"/>
            </a:spcAft>
          </a:pPr>
          <a:r>
            <a:rPr lang="en-US" sz="1050" kern="1200" dirty="0" smtClean="0"/>
            <a:t>Dissemination of Findings</a:t>
          </a:r>
          <a:endParaRPr lang="en-US" sz="1050" kern="1200" dirty="0"/>
        </a:p>
      </dsp:txBody>
      <dsp:txXfrm>
        <a:off x="6224259" y="928647"/>
        <a:ext cx="895377" cy="809704"/>
      </dsp:txXfrm>
    </dsp:sp>
    <dsp:sp modelId="{03A66A95-A301-0D49-A551-944BE5742B7B}">
      <dsp:nvSpPr>
        <dsp:cNvPr id="0" name=""/>
        <dsp:cNvSpPr/>
      </dsp:nvSpPr>
      <dsp:spPr>
        <a:xfrm>
          <a:off x="5568166" y="1013495"/>
          <a:ext cx="661643" cy="661643"/>
        </a:xfrm>
        <a:prstGeom prst="ellipse">
          <a:avLst/>
        </a:prstGeom>
        <a:gradFill rotWithShape="0">
          <a:gsLst>
            <a:gs pos="0">
              <a:schemeClr val="accent2">
                <a:hueOff val="0"/>
                <a:satOff val="0"/>
                <a:lumOff val="0"/>
                <a:alphaOff val="0"/>
              </a:schemeClr>
            </a:gs>
            <a:gs pos="100000">
              <a:schemeClr val="accent2">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4</a:t>
          </a:r>
          <a:endParaRPr lang="en-US" sz="3200" kern="1200" dirty="0"/>
        </a:p>
      </dsp:txBody>
      <dsp:txXfrm>
        <a:off x="5665061" y="1110390"/>
        <a:ext cx="467853" cy="4678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52227"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defRPr>
            </a:lvl1pPr>
          </a:lstStyle>
          <a:p>
            <a:pPr>
              <a:defRPr/>
            </a:pPr>
            <a:endParaRPr lang="en-US"/>
          </a:p>
        </p:txBody>
      </p:sp>
      <p:sp>
        <p:nvSpPr>
          <p:cNvPr id="52228" name="Rectangle 4"/>
          <p:cNvSpPr>
            <a:spLocks noGrp="1" noChangeArrowheads="1"/>
          </p:cNvSpPr>
          <p:nvPr>
            <p:ph type="ftr" sz="quarter" idx="2"/>
          </p:nvPr>
        </p:nvSpPr>
        <p:spPr bwMode="auto">
          <a:xfrm>
            <a:off x="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52229" name="Rectangle 5"/>
          <p:cNvSpPr>
            <a:spLocks noGrp="1" noChangeArrowheads="1"/>
          </p:cNvSpPr>
          <p:nvPr>
            <p:ph type="sldNum" sz="quarter" idx="3"/>
          </p:nvPr>
        </p:nvSpPr>
        <p:spPr bwMode="auto">
          <a:xfrm>
            <a:off x="396240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5C3448C-42FF-4387-8D0F-DF641BB3E3AB}" type="slidenum">
              <a:rPr lang="en-US" altLang="en-US"/>
              <a:pPr/>
              <a:t>‹#›</a:t>
            </a:fld>
            <a:endParaRPr lang="en-US" altLang="en-US"/>
          </a:p>
        </p:txBody>
      </p:sp>
    </p:spTree>
    <p:extLst>
      <p:ext uri="{BB962C8B-B14F-4D97-AF65-F5344CB8AC3E}">
        <p14:creationId xmlns:p14="http://schemas.microsoft.com/office/powerpoint/2010/main" val="1903157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50179"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2192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81" name="Rectangle 5"/>
          <p:cNvSpPr>
            <a:spLocks noGrp="1" noChangeArrowheads="1"/>
          </p:cNvSpPr>
          <p:nvPr>
            <p:ph type="body" sz="quarter" idx="3"/>
          </p:nvPr>
        </p:nvSpPr>
        <p:spPr bwMode="auto">
          <a:xfrm>
            <a:off x="914400" y="4419600"/>
            <a:ext cx="5181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0182" name="Rectangle 6"/>
          <p:cNvSpPr>
            <a:spLocks noGrp="1" noChangeArrowheads="1"/>
          </p:cNvSpPr>
          <p:nvPr>
            <p:ph type="ftr" sz="quarter" idx="4"/>
          </p:nvPr>
        </p:nvSpPr>
        <p:spPr bwMode="auto">
          <a:xfrm>
            <a:off x="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50183" name="Rectangle 7"/>
          <p:cNvSpPr>
            <a:spLocks noGrp="1" noChangeArrowheads="1"/>
          </p:cNvSpPr>
          <p:nvPr>
            <p:ph type="sldNum" sz="quarter" idx="5"/>
          </p:nvPr>
        </p:nvSpPr>
        <p:spPr bwMode="auto">
          <a:xfrm>
            <a:off x="396240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D2AA38A0-EBE2-4EBE-8EE9-7BF454D8E914}" type="slidenum">
              <a:rPr lang="en-US" altLang="en-US"/>
              <a:pPr/>
              <a:t>‹#›</a:t>
            </a:fld>
            <a:endParaRPr lang="en-US" altLang="en-US"/>
          </a:p>
        </p:txBody>
      </p:sp>
    </p:spTree>
    <p:extLst>
      <p:ext uri="{BB962C8B-B14F-4D97-AF65-F5344CB8AC3E}">
        <p14:creationId xmlns:p14="http://schemas.microsoft.com/office/powerpoint/2010/main" val="1842376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967163" y="8759825"/>
            <a:ext cx="30353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720" tIns="46360" rIns="92720" bIns="46360" anchor="b"/>
          <a:lstStyle>
            <a:lvl1pPr defTabSz="927100" eaLnBrk="0" hangingPunct="0">
              <a:defRPr sz="2400">
                <a:solidFill>
                  <a:schemeClr val="tx1"/>
                </a:solidFill>
                <a:latin typeface="Garamond" pitchFamily="18" charset="0"/>
                <a:ea typeface="MS PGothic" pitchFamily="34" charset="-128"/>
              </a:defRPr>
            </a:lvl1pPr>
            <a:lvl2pPr marL="742950" indent="-285750" defTabSz="927100" eaLnBrk="0" hangingPunct="0">
              <a:defRPr sz="2400">
                <a:solidFill>
                  <a:schemeClr val="tx1"/>
                </a:solidFill>
                <a:latin typeface="Garamond" pitchFamily="18" charset="0"/>
                <a:ea typeface="MS PGothic" pitchFamily="34" charset="-128"/>
              </a:defRPr>
            </a:lvl2pPr>
            <a:lvl3pPr marL="1143000" indent="-228600" defTabSz="927100" eaLnBrk="0" hangingPunct="0">
              <a:defRPr sz="2400">
                <a:solidFill>
                  <a:schemeClr val="tx1"/>
                </a:solidFill>
                <a:latin typeface="Garamond" pitchFamily="18" charset="0"/>
                <a:ea typeface="MS PGothic" pitchFamily="34" charset="-128"/>
              </a:defRPr>
            </a:lvl3pPr>
            <a:lvl4pPr marL="1600200" indent="-228600" defTabSz="927100" eaLnBrk="0" hangingPunct="0">
              <a:defRPr sz="2400">
                <a:solidFill>
                  <a:schemeClr val="tx1"/>
                </a:solidFill>
                <a:latin typeface="Garamond" pitchFamily="18" charset="0"/>
                <a:ea typeface="MS PGothic" pitchFamily="34" charset="-128"/>
              </a:defRPr>
            </a:lvl4pPr>
            <a:lvl5pPr marL="2057400" indent="-228600" defTabSz="927100" eaLnBrk="0" hangingPunct="0">
              <a:defRPr sz="2400">
                <a:solidFill>
                  <a:schemeClr val="tx1"/>
                </a:solidFill>
                <a:latin typeface="Garamond" pitchFamily="18" charset="0"/>
                <a:ea typeface="MS PGothic" pitchFamily="34" charset="-128"/>
              </a:defRPr>
            </a:lvl5pPr>
            <a:lvl6pPr marL="2514600" indent="-228600" defTabSz="9271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defTabSz="9271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defTabSz="9271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defTabSz="9271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fld id="{594068E4-8273-43AC-9131-440C03CC873A}" type="slidenum">
              <a:rPr lang="en-US" altLang="en-US" sz="1200">
                <a:latin typeface="Arial" pitchFamily="34" charset="0"/>
                <a:cs typeface="Arial" pitchFamily="34" charset="0"/>
              </a:rPr>
              <a:pPr algn="r" eaLnBrk="1" hangingPunct="1"/>
              <a:t>1</a:t>
            </a:fld>
            <a:endParaRPr lang="en-US" altLang="en-US" sz="1200">
              <a:latin typeface="Arial" pitchFamily="34" charset="0"/>
              <a:cs typeface="Arial" pitchFamily="34" charset="0"/>
            </a:endParaRPr>
          </a:p>
        </p:txBody>
      </p:sp>
      <p:sp>
        <p:nvSpPr>
          <p:cNvPr id="27650" name="Rectangle 2"/>
          <p:cNvSpPr>
            <a:spLocks noGrp="1" noRot="1" noChangeAspect="1" noChangeArrowheads="1" noTextEdit="1"/>
          </p:cNvSpPr>
          <p:nvPr>
            <p:ph type="sldImg"/>
          </p:nvPr>
        </p:nvSpPr>
        <p:spPr>
          <a:xfrm>
            <a:off x="1195388" y="692150"/>
            <a:ext cx="4613275" cy="3459163"/>
          </a:xfrm>
          <a:ln/>
        </p:spPr>
      </p:sp>
      <p:sp>
        <p:nvSpPr>
          <p:cNvPr id="27651" name="Rectangle 3"/>
          <p:cNvSpPr>
            <a:spLocks noGrp="1" noChangeArrowheads="1"/>
          </p:cNvSpPr>
          <p:nvPr>
            <p:ph type="body" idx="1"/>
          </p:nvPr>
        </p:nvSpPr>
        <p:spPr>
          <a:xfrm>
            <a:off x="700088" y="4381500"/>
            <a:ext cx="5603875" cy="41497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720" tIns="46360" rIns="92720" bIns="46360"/>
          <a:lstStyle/>
          <a:p>
            <a:pPr eaLnBrk="1" hangingPunct="1"/>
            <a:r>
              <a:rPr lang="en-US" altLang="en-US" smtClean="0">
                <a:latin typeface="Arial" pitchFamily="34" charset="0"/>
              </a:rPr>
              <a:t>3-year NIMH-funded project (2008-11) to address depression and HIV medication adherence in HIV+ Latino men and women receiving care on the U.S.-Mexico border</a:t>
            </a:r>
          </a:p>
          <a:p>
            <a:pPr eaLnBrk="1" hangingPunct="1"/>
            <a:endParaRPr lang="en-US" altLang="en-US" smtClean="0">
              <a:latin typeface="Arial" pitchFamily="34" charset="0"/>
            </a:endParaRPr>
          </a:p>
        </p:txBody>
      </p:sp>
    </p:spTree>
    <p:extLst>
      <p:ext uri="{BB962C8B-B14F-4D97-AF65-F5344CB8AC3E}">
        <p14:creationId xmlns:p14="http://schemas.microsoft.com/office/powerpoint/2010/main" val="314941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12</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07170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13</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701936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14</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681807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018C4385-81C2-4DC9-8B66-10CB148B3025}" type="slidenum">
              <a:rPr lang="en-US" altLang="en-US" sz="1200" b="0" smtClean="0">
                <a:solidFill>
                  <a:srgbClr val="000000"/>
                </a:solidFill>
                <a:latin typeface="Arial" pitchFamily="34" charset="0"/>
              </a:rPr>
              <a:pPr eaLnBrk="1" hangingPunct="1"/>
              <a:t>16</a:t>
            </a:fld>
            <a:endParaRPr lang="en-US" altLang="en-US" sz="1200" b="0" smtClean="0">
              <a:solidFill>
                <a:srgbClr val="000000"/>
              </a:solidFill>
              <a:latin typeface="Arial" pitchFamily="34" charset="0"/>
            </a:endParaRPr>
          </a:p>
        </p:txBody>
      </p:sp>
      <p:sp>
        <p:nvSpPr>
          <p:cNvPr id="164867" name="Rectangle 7"/>
          <p:cNvSpPr txBox="1">
            <a:spLocks noGrp="1" noChangeArrowheads="1"/>
          </p:cNvSpPr>
          <p:nvPr/>
        </p:nvSpPr>
        <p:spPr bwMode="auto">
          <a:xfrm>
            <a:off x="3879850" y="8686800"/>
            <a:ext cx="2984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nchor="b"/>
          <a:lstStyle>
            <a:lvl1pPr defTabSz="901700" eaLnBrk="0" hangingPunct="0">
              <a:defRPr sz="6000" b="1">
                <a:solidFill>
                  <a:schemeClr val="tx1"/>
                </a:solidFill>
                <a:latin typeface="Garamond" pitchFamily="18" charset="0"/>
              </a:defRPr>
            </a:lvl1pPr>
            <a:lvl2pPr marL="742950" indent="-285750" defTabSz="901700" eaLnBrk="0" hangingPunct="0">
              <a:defRPr sz="6000" b="1">
                <a:solidFill>
                  <a:schemeClr val="tx1"/>
                </a:solidFill>
                <a:latin typeface="Garamond" pitchFamily="18" charset="0"/>
              </a:defRPr>
            </a:lvl2pPr>
            <a:lvl3pPr marL="1143000" indent="-228600" defTabSz="901700" eaLnBrk="0" hangingPunct="0">
              <a:defRPr sz="6000" b="1">
                <a:solidFill>
                  <a:schemeClr val="tx1"/>
                </a:solidFill>
                <a:latin typeface="Garamond" pitchFamily="18" charset="0"/>
              </a:defRPr>
            </a:lvl3pPr>
            <a:lvl4pPr marL="1600200" indent="-228600" defTabSz="901700" eaLnBrk="0" hangingPunct="0">
              <a:defRPr sz="6000" b="1">
                <a:solidFill>
                  <a:schemeClr val="tx1"/>
                </a:solidFill>
                <a:latin typeface="Garamond" pitchFamily="18" charset="0"/>
              </a:defRPr>
            </a:lvl4pPr>
            <a:lvl5pPr marL="2057400" indent="-228600" defTabSz="901700" eaLnBrk="0" hangingPunct="0">
              <a:defRPr sz="6000" b="1">
                <a:solidFill>
                  <a:schemeClr val="tx1"/>
                </a:solidFill>
                <a:latin typeface="Garamond" pitchFamily="18" charset="0"/>
              </a:defRPr>
            </a:lvl5pPr>
            <a:lvl6pPr marL="2514600" indent="-228600" defTabSz="901700" eaLnBrk="0" fontAlgn="base" hangingPunct="0">
              <a:spcBef>
                <a:spcPct val="0"/>
              </a:spcBef>
              <a:spcAft>
                <a:spcPct val="0"/>
              </a:spcAft>
              <a:defRPr sz="6000" b="1">
                <a:solidFill>
                  <a:schemeClr val="tx1"/>
                </a:solidFill>
                <a:latin typeface="Garamond" pitchFamily="18" charset="0"/>
              </a:defRPr>
            </a:lvl6pPr>
            <a:lvl7pPr marL="2971800" indent="-228600" defTabSz="901700" eaLnBrk="0" fontAlgn="base" hangingPunct="0">
              <a:spcBef>
                <a:spcPct val="0"/>
              </a:spcBef>
              <a:spcAft>
                <a:spcPct val="0"/>
              </a:spcAft>
              <a:defRPr sz="6000" b="1">
                <a:solidFill>
                  <a:schemeClr val="tx1"/>
                </a:solidFill>
                <a:latin typeface="Garamond" pitchFamily="18" charset="0"/>
              </a:defRPr>
            </a:lvl7pPr>
            <a:lvl8pPr marL="3429000" indent="-228600" defTabSz="901700" eaLnBrk="0" fontAlgn="base" hangingPunct="0">
              <a:spcBef>
                <a:spcPct val="0"/>
              </a:spcBef>
              <a:spcAft>
                <a:spcPct val="0"/>
              </a:spcAft>
              <a:defRPr sz="6000" b="1">
                <a:solidFill>
                  <a:schemeClr val="tx1"/>
                </a:solidFill>
                <a:latin typeface="Garamond" pitchFamily="18" charset="0"/>
              </a:defRPr>
            </a:lvl8pPr>
            <a:lvl9pPr marL="3886200" indent="-228600" defTabSz="901700" eaLnBrk="0" fontAlgn="base" hangingPunct="0">
              <a:spcBef>
                <a:spcPct val="0"/>
              </a:spcBef>
              <a:spcAft>
                <a:spcPct val="0"/>
              </a:spcAft>
              <a:defRPr sz="6000" b="1">
                <a:solidFill>
                  <a:schemeClr val="tx1"/>
                </a:solidFill>
                <a:latin typeface="Garamond" pitchFamily="18" charset="0"/>
              </a:defRPr>
            </a:lvl9pPr>
          </a:lstStyle>
          <a:p>
            <a:pPr algn="r" eaLnBrk="1" hangingPunct="1"/>
            <a:fld id="{59E998B5-F365-42AB-89D8-51AEF74518E5}" type="slidenum">
              <a:rPr lang="en-US" altLang="en-US" sz="1200" b="0">
                <a:solidFill>
                  <a:srgbClr val="000000"/>
                </a:solidFill>
                <a:latin typeface="Times New Roman" pitchFamily="18" charset="0"/>
                <a:ea typeface="+mn-ea"/>
                <a:cs typeface="Arial" pitchFamily="34" charset="0"/>
              </a:rPr>
              <a:pPr algn="r" eaLnBrk="1" hangingPunct="1"/>
              <a:t>16</a:t>
            </a:fld>
            <a:endParaRPr lang="en-US" altLang="en-US" sz="1200" b="0">
              <a:solidFill>
                <a:srgbClr val="000000"/>
              </a:solidFill>
              <a:latin typeface="Times New Roman" pitchFamily="18" charset="0"/>
              <a:ea typeface="+mn-ea"/>
              <a:cs typeface="Arial" pitchFamily="34" charset="0"/>
            </a:endParaRP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44596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8F184C65-9EA2-4EC7-BC17-9EB19F096328}" type="slidenum">
              <a:rPr lang="en-US" altLang="en-US" sz="1200" b="0" smtClean="0">
                <a:solidFill>
                  <a:srgbClr val="000000"/>
                </a:solidFill>
                <a:latin typeface="Arial" pitchFamily="34" charset="0"/>
              </a:rPr>
              <a:pPr eaLnBrk="1" hangingPunct="1"/>
              <a:t>17</a:t>
            </a:fld>
            <a:endParaRPr lang="en-US" altLang="en-US" sz="1200" b="0" smtClean="0">
              <a:solidFill>
                <a:srgbClr val="000000"/>
              </a:solidFill>
              <a:latin typeface="Arial" pitchFamily="34" charset="0"/>
            </a:endParaRPr>
          </a:p>
        </p:txBody>
      </p:sp>
      <p:sp>
        <p:nvSpPr>
          <p:cNvPr id="166915" name="Rectangle 2"/>
          <p:cNvSpPr>
            <a:spLocks noGrp="1" noRot="1" noChangeAspect="1" noChangeArrowheads="1" noTextEdit="1"/>
          </p:cNvSpPr>
          <p:nvPr>
            <p:ph type="sldImg"/>
          </p:nvPr>
        </p:nvSpPr>
        <p:spPr>
          <a:xfrm>
            <a:off x="1165225" y="679450"/>
            <a:ext cx="4533900" cy="3400425"/>
          </a:xfrm>
          <a:ln/>
        </p:spPr>
      </p:sp>
      <p:sp>
        <p:nvSpPr>
          <p:cNvPr id="166916"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016992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BD4814DF-3C07-49D6-AF96-9B6DF7A7BB4E}" type="slidenum">
              <a:rPr lang="en-US" altLang="en-US" sz="1200" b="0" smtClean="0">
                <a:solidFill>
                  <a:srgbClr val="000000"/>
                </a:solidFill>
                <a:latin typeface="Arial" pitchFamily="34" charset="0"/>
              </a:rPr>
              <a:pPr eaLnBrk="1" hangingPunct="1"/>
              <a:t>18</a:t>
            </a:fld>
            <a:endParaRPr lang="en-US" altLang="en-US" sz="1200" b="0" smtClean="0">
              <a:solidFill>
                <a:srgbClr val="000000"/>
              </a:solidFill>
              <a:latin typeface="Arial" pitchFamily="34" charset="0"/>
            </a:endParaRPr>
          </a:p>
        </p:txBody>
      </p:sp>
      <p:sp>
        <p:nvSpPr>
          <p:cNvPr id="169987" name="Rectangle 7"/>
          <p:cNvSpPr txBox="1">
            <a:spLocks noGrp="1" noChangeArrowheads="1"/>
          </p:cNvSpPr>
          <p:nvPr/>
        </p:nvSpPr>
        <p:spPr bwMode="auto">
          <a:xfrm>
            <a:off x="3879850" y="8686800"/>
            <a:ext cx="2984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nchor="b"/>
          <a:lstStyle>
            <a:lvl1pPr defTabSz="901700" eaLnBrk="0" hangingPunct="0">
              <a:defRPr sz="6000" b="1">
                <a:solidFill>
                  <a:schemeClr val="tx1"/>
                </a:solidFill>
                <a:latin typeface="Garamond" pitchFamily="18" charset="0"/>
              </a:defRPr>
            </a:lvl1pPr>
            <a:lvl2pPr marL="742950" indent="-285750" defTabSz="901700" eaLnBrk="0" hangingPunct="0">
              <a:defRPr sz="6000" b="1">
                <a:solidFill>
                  <a:schemeClr val="tx1"/>
                </a:solidFill>
                <a:latin typeface="Garamond" pitchFamily="18" charset="0"/>
              </a:defRPr>
            </a:lvl2pPr>
            <a:lvl3pPr marL="1143000" indent="-228600" defTabSz="901700" eaLnBrk="0" hangingPunct="0">
              <a:defRPr sz="6000" b="1">
                <a:solidFill>
                  <a:schemeClr val="tx1"/>
                </a:solidFill>
                <a:latin typeface="Garamond" pitchFamily="18" charset="0"/>
              </a:defRPr>
            </a:lvl3pPr>
            <a:lvl4pPr marL="1600200" indent="-228600" defTabSz="901700" eaLnBrk="0" hangingPunct="0">
              <a:defRPr sz="6000" b="1">
                <a:solidFill>
                  <a:schemeClr val="tx1"/>
                </a:solidFill>
                <a:latin typeface="Garamond" pitchFamily="18" charset="0"/>
              </a:defRPr>
            </a:lvl4pPr>
            <a:lvl5pPr marL="2057400" indent="-228600" defTabSz="901700" eaLnBrk="0" hangingPunct="0">
              <a:defRPr sz="6000" b="1">
                <a:solidFill>
                  <a:schemeClr val="tx1"/>
                </a:solidFill>
                <a:latin typeface="Garamond" pitchFamily="18" charset="0"/>
              </a:defRPr>
            </a:lvl5pPr>
            <a:lvl6pPr marL="2514600" indent="-228600" defTabSz="901700" eaLnBrk="0" fontAlgn="base" hangingPunct="0">
              <a:spcBef>
                <a:spcPct val="0"/>
              </a:spcBef>
              <a:spcAft>
                <a:spcPct val="0"/>
              </a:spcAft>
              <a:defRPr sz="6000" b="1">
                <a:solidFill>
                  <a:schemeClr val="tx1"/>
                </a:solidFill>
                <a:latin typeface="Garamond" pitchFamily="18" charset="0"/>
              </a:defRPr>
            </a:lvl6pPr>
            <a:lvl7pPr marL="2971800" indent="-228600" defTabSz="901700" eaLnBrk="0" fontAlgn="base" hangingPunct="0">
              <a:spcBef>
                <a:spcPct val="0"/>
              </a:spcBef>
              <a:spcAft>
                <a:spcPct val="0"/>
              </a:spcAft>
              <a:defRPr sz="6000" b="1">
                <a:solidFill>
                  <a:schemeClr val="tx1"/>
                </a:solidFill>
                <a:latin typeface="Garamond" pitchFamily="18" charset="0"/>
              </a:defRPr>
            </a:lvl7pPr>
            <a:lvl8pPr marL="3429000" indent="-228600" defTabSz="901700" eaLnBrk="0" fontAlgn="base" hangingPunct="0">
              <a:spcBef>
                <a:spcPct val="0"/>
              </a:spcBef>
              <a:spcAft>
                <a:spcPct val="0"/>
              </a:spcAft>
              <a:defRPr sz="6000" b="1">
                <a:solidFill>
                  <a:schemeClr val="tx1"/>
                </a:solidFill>
                <a:latin typeface="Garamond" pitchFamily="18" charset="0"/>
              </a:defRPr>
            </a:lvl8pPr>
            <a:lvl9pPr marL="3886200" indent="-228600" defTabSz="901700" eaLnBrk="0" fontAlgn="base" hangingPunct="0">
              <a:spcBef>
                <a:spcPct val="0"/>
              </a:spcBef>
              <a:spcAft>
                <a:spcPct val="0"/>
              </a:spcAft>
              <a:defRPr sz="6000" b="1">
                <a:solidFill>
                  <a:schemeClr val="tx1"/>
                </a:solidFill>
                <a:latin typeface="Garamond" pitchFamily="18" charset="0"/>
              </a:defRPr>
            </a:lvl9pPr>
          </a:lstStyle>
          <a:p>
            <a:pPr algn="r" eaLnBrk="1" hangingPunct="1"/>
            <a:fld id="{51FC608B-08A5-4EDC-8577-9A8B29A54A16}" type="slidenum">
              <a:rPr lang="en-US" altLang="en-US" sz="1200" b="0">
                <a:solidFill>
                  <a:srgbClr val="000000"/>
                </a:solidFill>
                <a:latin typeface="Times New Roman" pitchFamily="18" charset="0"/>
                <a:ea typeface="+mn-ea"/>
                <a:cs typeface="Arial" pitchFamily="34" charset="0"/>
              </a:rPr>
              <a:pPr algn="r" eaLnBrk="1" hangingPunct="1"/>
              <a:t>18</a:t>
            </a:fld>
            <a:endParaRPr lang="en-US" altLang="en-US" sz="1200" b="0">
              <a:solidFill>
                <a:srgbClr val="000000"/>
              </a:solidFill>
              <a:latin typeface="Times New Roman" pitchFamily="18" charset="0"/>
              <a:ea typeface="+mn-ea"/>
              <a:cs typeface="Arial" pitchFamily="34" charset="0"/>
            </a:endParaRPr>
          </a:p>
        </p:txBody>
      </p:sp>
      <p:sp>
        <p:nvSpPr>
          <p:cNvPr id="169988" name="Rectangle 2"/>
          <p:cNvSpPr>
            <a:spLocks noGrp="1" noRot="1" noChangeAspect="1" noChangeArrowheads="1" noTextEdit="1"/>
          </p:cNvSpPr>
          <p:nvPr>
            <p:ph type="sldImg"/>
          </p:nvPr>
        </p:nvSpPr>
        <p:spPr>
          <a:ln/>
        </p:spPr>
      </p:sp>
      <p:sp>
        <p:nvSpPr>
          <p:cNvPr id="169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96042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1165225" y="679450"/>
            <a:ext cx="4533900" cy="3400425"/>
          </a:xfrm>
          <a:ln/>
        </p:spPr>
      </p:sp>
      <p:sp>
        <p:nvSpPr>
          <p:cNvPr id="171011"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380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DE6FE5B4-319A-4E97-BA6B-4F3A2DEC533B}" type="slidenum">
              <a:rPr lang="en-US" altLang="en-US" sz="1200" b="0" smtClean="0">
                <a:solidFill>
                  <a:srgbClr val="000000"/>
                </a:solidFill>
                <a:latin typeface="Arial" pitchFamily="34" charset="0"/>
              </a:rPr>
              <a:pPr eaLnBrk="1" hangingPunct="1"/>
              <a:t>22</a:t>
            </a:fld>
            <a:endParaRPr lang="en-US" altLang="en-US" sz="1200" b="0" smtClean="0">
              <a:solidFill>
                <a:srgbClr val="000000"/>
              </a:solidFill>
              <a:latin typeface="Arial" pitchFamily="34" charset="0"/>
            </a:endParaRPr>
          </a:p>
        </p:txBody>
      </p:sp>
      <p:sp>
        <p:nvSpPr>
          <p:cNvPr id="180227" name="Rectangle 7"/>
          <p:cNvSpPr txBox="1">
            <a:spLocks noGrp="1" noChangeArrowheads="1"/>
          </p:cNvSpPr>
          <p:nvPr/>
        </p:nvSpPr>
        <p:spPr bwMode="auto">
          <a:xfrm>
            <a:off x="3879850" y="8686800"/>
            <a:ext cx="2984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nchor="b"/>
          <a:lstStyle>
            <a:lvl1pPr defTabSz="901700" eaLnBrk="0" hangingPunct="0">
              <a:defRPr sz="6000" b="1">
                <a:solidFill>
                  <a:schemeClr val="tx1"/>
                </a:solidFill>
                <a:latin typeface="Garamond" pitchFamily="18" charset="0"/>
              </a:defRPr>
            </a:lvl1pPr>
            <a:lvl2pPr marL="742950" indent="-285750" defTabSz="901700" eaLnBrk="0" hangingPunct="0">
              <a:defRPr sz="6000" b="1">
                <a:solidFill>
                  <a:schemeClr val="tx1"/>
                </a:solidFill>
                <a:latin typeface="Garamond" pitchFamily="18" charset="0"/>
              </a:defRPr>
            </a:lvl2pPr>
            <a:lvl3pPr marL="1143000" indent="-228600" defTabSz="901700" eaLnBrk="0" hangingPunct="0">
              <a:defRPr sz="6000" b="1">
                <a:solidFill>
                  <a:schemeClr val="tx1"/>
                </a:solidFill>
                <a:latin typeface="Garamond" pitchFamily="18" charset="0"/>
              </a:defRPr>
            </a:lvl3pPr>
            <a:lvl4pPr marL="1600200" indent="-228600" defTabSz="901700" eaLnBrk="0" hangingPunct="0">
              <a:defRPr sz="6000" b="1">
                <a:solidFill>
                  <a:schemeClr val="tx1"/>
                </a:solidFill>
                <a:latin typeface="Garamond" pitchFamily="18" charset="0"/>
              </a:defRPr>
            </a:lvl4pPr>
            <a:lvl5pPr marL="2057400" indent="-228600" defTabSz="901700" eaLnBrk="0" hangingPunct="0">
              <a:defRPr sz="6000" b="1">
                <a:solidFill>
                  <a:schemeClr val="tx1"/>
                </a:solidFill>
                <a:latin typeface="Garamond" pitchFamily="18" charset="0"/>
              </a:defRPr>
            </a:lvl5pPr>
            <a:lvl6pPr marL="2514600" indent="-228600" defTabSz="901700" eaLnBrk="0" fontAlgn="base" hangingPunct="0">
              <a:spcBef>
                <a:spcPct val="0"/>
              </a:spcBef>
              <a:spcAft>
                <a:spcPct val="0"/>
              </a:spcAft>
              <a:defRPr sz="6000" b="1">
                <a:solidFill>
                  <a:schemeClr val="tx1"/>
                </a:solidFill>
                <a:latin typeface="Garamond" pitchFamily="18" charset="0"/>
              </a:defRPr>
            </a:lvl6pPr>
            <a:lvl7pPr marL="2971800" indent="-228600" defTabSz="901700" eaLnBrk="0" fontAlgn="base" hangingPunct="0">
              <a:spcBef>
                <a:spcPct val="0"/>
              </a:spcBef>
              <a:spcAft>
                <a:spcPct val="0"/>
              </a:spcAft>
              <a:defRPr sz="6000" b="1">
                <a:solidFill>
                  <a:schemeClr val="tx1"/>
                </a:solidFill>
                <a:latin typeface="Garamond" pitchFamily="18" charset="0"/>
              </a:defRPr>
            </a:lvl7pPr>
            <a:lvl8pPr marL="3429000" indent="-228600" defTabSz="901700" eaLnBrk="0" fontAlgn="base" hangingPunct="0">
              <a:spcBef>
                <a:spcPct val="0"/>
              </a:spcBef>
              <a:spcAft>
                <a:spcPct val="0"/>
              </a:spcAft>
              <a:defRPr sz="6000" b="1">
                <a:solidFill>
                  <a:schemeClr val="tx1"/>
                </a:solidFill>
                <a:latin typeface="Garamond" pitchFamily="18" charset="0"/>
              </a:defRPr>
            </a:lvl8pPr>
            <a:lvl9pPr marL="3886200" indent="-228600" defTabSz="901700" eaLnBrk="0" fontAlgn="base" hangingPunct="0">
              <a:spcBef>
                <a:spcPct val="0"/>
              </a:spcBef>
              <a:spcAft>
                <a:spcPct val="0"/>
              </a:spcAft>
              <a:defRPr sz="6000" b="1">
                <a:solidFill>
                  <a:schemeClr val="tx1"/>
                </a:solidFill>
                <a:latin typeface="Garamond" pitchFamily="18" charset="0"/>
              </a:defRPr>
            </a:lvl9pPr>
          </a:lstStyle>
          <a:p>
            <a:pPr algn="r" eaLnBrk="1" hangingPunct="1"/>
            <a:fld id="{8B1958C9-D542-4232-A5C3-355DF9937FA4}" type="slidenum">
              <a:rPr lang="en-US" altLang="en-US" sz="1200" b="0">
                <a:solidFill>
                  <a:srgbClr val="000000"/>
                </a:solidFill>
                <a:latin typeface="Times New Roman" pitchFamily="18" charset="0"/>
                <a:ea typeface="+mn-ea"/>
                <a:cs typeface="Arial" pitchFamily="34" charset="0"/>
              </a:rPr>
              <a:pPr algn="r" eaLnBrk="1" hangingPunct="1"/>
              <a:t>22</a:t>
            </a:fld>
            <a:endParaRPr lang="en-US" altLang="en-US" sz="1200" b="0">
              <a:solidFill>
                <a:srgbClr val="000000"/>
              </a:solidFill>
              <a:latin typeface="Times New Roman" pitchFamily="18" charset="0"/>
              <a:ea typeface="+mn-ea"/>
              <a:cs typeface="Arial" pitchFamily="34" charset="0"/>
            </a:endParaRPr>
          </a:p>
        </p:txBody>
      </p:sp>
      <p:sp>
        <p:nvSpPr>
          <p:cNvPr id="180228" name="Rectangle 2"/>
          <p:cNvSpPr>
            <a:spLocks noGrp="1" noRot="1" noChangeAspect="1" noChangeArrowheads="1" noTextEdit="1"/>
          </p:cNvSpPr>
          <p:nvPr>
            <p:ph type="sldImg"/>
          </p:nvPr>
        </p:nvSpPr>
        <p:spPr>
          <a:xfrm>
            <a:off x="1144588" y="685800"/>
            <a:ext cx="4572000" cy="3429000"/>
          </a:xfrm>
          <a:ln/>
        </p:spPr>
      </p:sp>
      <p:sp>
        <p:nvSpPr>
          <p:cNvPr id="180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01792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73F1FAF0-C74E-4BA8-8541-3268D07148C6}" type="slidenum">
              <a:rPr lang="en-US" altLang="en-US" sz="1200" b="0" smtClean="0">
                <a:solidFill>
                  <a:srgbClr val="000000"/>
                </a:solidFill>
                <a:latin typeface="Arial" pitchFamily="34" charset="0"/>
              </a:rPr>
              <a:pPr eaLnBrk="1" hangingPunct="1"/>
              <a:t>24</a:t>
            </a:fld>
            <a:endParaRPr lang="en-US" altLang="en-US" sz="1200" b="0" smtClean="0">
              <a:solidFill>
                <a:srgbClr val="000000"/>
              </a:solidFill>
              <a:latin typeface="Arial" pitchFamily="34" charset="0"/>
            </a:endParaRPr>
          </a:p>
        </p:txBody>
      </p:sp>
      <p:sp>
        <p:nvSpPr>
          <p:cNvPr id="207875" name="Rectangle 2"/>
          <p:cNvSpPr>
            <a:spLocks noGrp="1" noRot="1" noChangeAspect="1" noChangeArrowheads="1" noTextEdit="1"/>
          </p:cNvSpPr>
          <p:nvPr>
            <p:ph type="sldImg"/>
          </p:nvPr>
        </p:nvSpPr>
        <p:spPr>
          <a:xfrm>
            <a:off x="1165225" y="679450"/>
            <a:ext cx="4533900" cy="3400425"/>
          </a:xfrm>
          <a:ln/>
        </p:spPr>
      </p:sp>
      <p:sp>
        <p:nvSpPr>
          <p:cNvPr id="207876"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797906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CBB467E4-390A-490D-80AE-AAF9C400C45F}" type="slidenum">
              <a:rPr lang="en-US" altLang="en-US" sz="1200" b="0" smtClean="0">
                <a:solidFill>
                  <a:srgbClr val="000000"/>
                </a:solidFill>
                <a:latin typeface="Arial" pitchFamily="34" charset="0"/>
              </a:rPr>
              <a:pPr eaLnBrk="1" hangingPunct="1"/>
              <a:t>25</a:t>
            </a:fld>
            <a:endParaRPr lang="en-US" altLang="en-US" sz="1200" b="0" smtClean="0">
              <a:solidFill>
                <a:srgbClr val="000000"/>
              </a:solidFill>
              <a:latin typeface="Arial" pitchFamily="34" charset="0"/>
            </a:endParaRPr>
          </a:p>
        </p:txBody>
      </p:sp>
      <p:sp>
        <p:nvSpPr>
          <p:cNvPr id="208899" name="Rectangle 2"/>
          <p:cNvSpPr>
            <a:spLocks noGrp="1" noRot="1" noChangeAspect="1" noChangeArrowheads="1" noTextEdit="1"/>
          </p:cNvSpPr>
          <p:nvPr>
            <p:ph type="sldImg"/>
          </p:nvPr>
        </p:nvSpPr>
        <p:spPr>
          <a:xfrm>
            <a:off x="1165225" y="679450"/>
            <a:ext cx="4533900" cy="3400425"/>
          </a:xfrm>
          <a:ln/>
        </p:spPr>
      </p:sp>
      <p:sp>
        <p:nvSpPr>
          <p:cNvPr id="208900"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422126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4</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812430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47176F39-7769-4095-8CA6-55A10EEAD8EF}" type="slidenum">
              <a:rPr lang="en-US" altLang="en-US" sz="1200" b="0" smtClean="0">
                <a:solidFill>
                  <a:srgbClr val="000000"/>
                </a:solidFill>
                <a:latin typeface="Arial" pitchFamily="34" charset="0"/>
              </a:rPr>
              <a:pPr eaLnBrk="1" hangingPunct="1"/>
              <a:t>27</a:t>
            </a:fld>
            <a:endParaRPr lang="en-US" altLang="en-US" sz="1200" b="0" smtClean="0">
              <a:solidFill>
                <a:srgbClr val="000000"/>
              </a:solidFill>
              <a:latin typeface="Arial" pitchFamily="34" charset="0"/>
            </a:endParaRPr>
          </a:p>
        </p:txBody>
      </p:sp>
      <p:sp>
        <p:nvSpPr>
          <p:cNvPr id="214019" name="Rectangle 2"/>
          <p:cNvSpPr>
            <a:spLocks noGrp="1" noRot="1" noChangeAspect="1" noChangeArrowheads="1" noTextEdit="1"/>
          </p:cNvSpPr>
          <p:nvPr>
            <p:ph type="sldImg"/>
          </p:nvPr>
        </p:nvSpPr>
        <p:spPr>
          <a:xfrm>
            <a:off x="1165225" y="679450"/>
            <a:ext cx="4533900" cy="3400425"/>
          </a:xfrm>
          <a:ln/>
        </p:spPr>
      </p:sp>
      <p:sp>
        <p:nvSpPr>
          <p:cNvPr id="214020"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719286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06382E88-EB50-4F36-B80B-9848FFEE44DC}" type="slidenum">
              <a:rPr lang="en-US" altLang="en-US" sz="1200" b="0" smtClean="0">
                <a:solidFill>
                  <a:srgbClr val="000000"/>
                </a:solidFill>
                <a:latin typeface="Arial" pitchFamily="34" charset="0"/>
              </a:rPr>
              <a:pPr eaLnBrk="1" hangingPunct="1"/>
              <a:t>29</a:t>
            </a:fld>
            <a:endParaRPr lang="en-US" altLang="en-US" sz="1200" b="0" smtClean="0">
              <a:solidFill>
                <a:srgbClr val="000000"/>
              </a:solidFill>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1410247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1845CA93-D08C-431F-B243-8926A8FAA692}" type="slidenum">
              <a:rPr lang="en-US" altLang="en-US" sz="1200" b="0" smtClean="0">
                <a:solidFill>
                  <a:srgbClr val="000000"/>
                </a:solidFill>
                <a:latin typeface="Arial" pitchFamily="34" charset="0"/>
              </a:rPr>
              <a:pPr eaLnBrk="1" hangingPunct="1"/>
              <a:t>30</a:t>
            </a:fld>
            <a:endParaRPr lang="en-US" altLang="en-US" sz="1200" b="0" smtClean="0">
              <a:solidFill>
                <a:srgbClr val="000000"/>
              </a:solidFill>
              <a:latin typeface="Arial" pitchFamily="34" charset="0"/>
            </a:endParaRPr>
          </a:p>
        </p:txBody>
      </p:sp>
      <p:sp>
        <p:nvSpPr>
          <p:cNvPr id="1914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algn="r" eaLnBrk="1" hangingPunct="1"/>
            <a:fld id="{280B6053-0D72-4457-96BE-3E46D0E1A78E}" type="slidenum">
              <a:rPr lang="en-US" altLang="en-US" sz="1200" b="0">
                <a:solidFill>
                  <a:srgbClr val="000000"/>
                </a:solidFill>
                <a:latin typeface="Arial" pitchFamily="34" charset="0"/>
                <a:ea typeface="+mn-ea"/>
                <a:cs typeface="Arial" pitchFamily="34" charset="0"/>
              </a:rPr>
              <a:pPr algn="r" eaLnBrk="1" hangingPunct="1"/>
              <a:t>30</a:t>
            </a:fld>
            <a:endParaRPr lang="en-US" altLang="en-US" sz="1200" b="0">
              <a:solidFill>
                <a:srgbClr val="000000"/>
              </a:solidFill>
              <a:latin typeface="Arial" pitchFamily="34" charset="0"/>
              <a:ea typeface="+mn-ea"/>
              <a:cs typeface="Arial" pitchFamily="34" charset="0"/>
            </a:endParaRPr>
          </a:p>
        </p:txBody>
      </p:sp>
      <p:sp>
        <p:nvSpPr>
          <p:cNvPr id="191492" name="Rectangle 2"/>
          <p:cNvSpPr>
            <a:spLocks noGrp="1" noRot="1" noChangeAspect="1" noChangeArrowheads="1" noTextEdit="1"/>
          </p:cNvSpPr>
          <p:nvPr>
            <p:ph type="sldImg"/>
          </p:nvPr>
        </p:nvSpPr>
        <p:spPr>
          <a:ln/>
        </p:spPr>
      </p:sp>
      <p:sp>
        <p:nvSpPr>
          <p:cNvPr id="191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eaLnBrk="1" hangingPunct="1">
              <a:spcBef>
                <a:spcPct val="0"/>
              </a:spcBef>
            </a:pPr>
            <a:endParaRPr lang="zh-TW" altLang="en-US" smtClean="0">
              <a:latin typeface="Arial" pitchFamily="34" charset="0"/>
            </a:endParaRPr>
          </a:p>
        </p:txBody>
      </p:sp>
    </p:spTree>
    <p:extLst>
      <p:ext uri="{BB962C8B-B14F-4D97-AF65-F5344CB8AC3E}">
        <p14:creationId xmlns:p14="http://schemas.microsoft.com/office/powerpoint/2010/main" val="718414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6D4B533A-BB84-4035-89FD-5F8AB805A8DE}" type="slidenum">
              <a:rPr lang="en-US" altLang="en-US" sz="1200" b="0" smtClean="0">
                <a:solidFill>
                  <a:srgbClr val="000000"/>
                </a:solidFill>
                <a:latin typeface="Arial" pitchFamily="34" charset="0"/>
              </a:rPr>
              <a:pPr eaLnBrk="1" hangingPunct="1"/>
              <a:t>32</a:t>
            </a:fld>
            <a:endParaRPr lang="en-US" altLang="en-US" sz="1200" b="0" smtClean="0">
              <a:solidFill>
                <a:srgbClr val="000000"/>
              </a:solidFill>
              <a:latin typeface="Arial" pitchFamily="34" charset="0"/>
            </a:endParaRPr>
          </a:p>
        </p:txBody>
      </p:sp>
      <p:sp>
        <p:nvSpPr>
          <p:cNvPr id="195587" name="Rectangle 2"/>
          <p:cNvSpPr>
            <a:spLocks noGrp="1" noRot="1" noChangeAspect="1" noChangeArrowheads="1" noTextEdit="1"/>
          </p:cNvSpPr>
          <p:nvPr>
            <p:ph type="sldImg"/>
          </p:nvPr>
        </p:nvSpPr>
        <p:spPr>
          <a:xfrm>
            <a:off x="1165225" y="679450"/>
            <a:ext cx="4533900" cy="3400425"/>
          </a:xfrm>
          <a:ln/>
        </p:spPr>
      </p:sp>
      <p:sp>
        <p:nvSpPr>
          <p:cNvPr id="195588"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69711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695E424D-E31C-4D71-A119-E7D6666FFF4D}" type="slidenum">
              <a:rPr lang="en-US" altLang="en-US" sz="1200" b="0" smtClean="0">
                <a:solidFill>
                  <a:srgbClr val="000000"/>
                </a:solidFill>
                <a:latin typeface="Arial" pitchFamily="34" charset="0"/>
              </a:rPr>
              <a:pPr eaLnBrk="1" hangingPunct="1"/>
              <a:t>33</a:t>
            </a:fld>
            <a:endParaRPr lang="en-US" altLang="en-US" sz="1200" b="0" smtClean="0">
              <a:solidFill>
                <a:srgbClr val="000000"/>
              </a:solidFill>
              <a:latin typeface="Arial" pitchFamily="34" charset="0"/>
            </a:endParaRPr>
          </a:p>
        </p:txBody>
      </p:sp>
      <p:sp>
        <p:nvSpPr>
          <p:cNvPr id="200707" name="Rectangle 2"/>
          <p:cNvSpPr>
            <a:spLocks noGrp="1" noRot="1" noChangeAspect="1" noChangeArrowheads="1" noTextEdit="1"/>
          </p:cNvSpPr>
          <p:nvPr>
            <p:ph type="sldImg"/>
          </p:nvPr>
        </p:nvSpPr>
        <p:spPr>
          <a:xfrm>
            <a:off x="1165225" y="679450"/>
            <a:ext cx="4533900" cy="3400425"/>
          </a:xfrm>
          <a:ln/>
        </p:spPr>
      </p:sp>
      <p:sp>
        <p:nvSpPr>
          <p:cNvPr id="200708"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39310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7E692-7780-48F6-BCA7-063C66ABF360}" type="slidenum">
              <a:rPr lang="en-US" altLang="en-US" smtClean="0">
                <a:solidFill>
                  <a:srgbClr val="000000"/>
                </a:solidFill>
              </a:rPr>
              <a:pPr/>
              <a:t>34</a:t>
            </a:fld>
            <a:endParaRPr lang="en-US" altLang="en-US" smtClean="0">
              <a:solidFill>
                <a:srgbClr val="000000"/>
              </a:solidFill>
            </a:endParaRPr>
          </a:p>
        </p:txBody>
      </p:sp>
    </p:spTree>
    <p:extLst>
      <p:ext uri="{BB962C8B-B14F-4D97-AF65-F5344CB8AC3E}">
        <p14:creationId xmlns:p14="http://schemas.microsoft.com/office/powerpoint/2010/main" val="4088373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8962" name="Shape 393"/>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8963" name="Shape 39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a:p>
            <a:pPr>
              <a:spcBef>
                <a:spcPct val="0"/>
              </a:spcBef>
            </a:pPr>
            <a:endParaRPr lang="en-US" altLang="en-US" smtClean="0"/>
          </a:p>
        </p:txBody>
      </p:sp>
    </p:spTree>
    <p:extLst>
      <p:ext uri="{BB962C8B-B14F-4D97-AF65-F5344CB8AC3E}">
        <p14:creationId xmlns:p14="http://schemas.microsoft.com/office/powerpoint/2010/main" val="319546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1010" name="Shape 699"/>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1011" name="Shape 70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lnSpc>
                <a:spcPct val="115000"/>
              </a:lnSpc>
              <a:spcBef>
                <a:spcPct val="0"/>
              </a:spcBef>
            </a:pPr>
            <a:endParaRPr lang="en-US" altLang="en-US" smtClean="0"/>
          </a:p>
          <a:p>
            <a:pPr>
              <a:lnSpc>
                <a:spcPct val="115000"/>
              </a:lnSpc>
              <a:spcBef>
                <a:spcPct val="0"/>
              </a:spcBef>
            </a:pPr>
            <a:endParaRPr lang="en-US" altLang="en-US" smtClean="0"/>
          </a:p>
        </p:txBody>
      </p:sp>
    </p:spTree>
    <p:extLst>
      <p:ext uri="{BB962C8B-B14F-4D97-AF65-F5344CB8AC3E}">
        <p14:creationId xmlns:p14="http://schemas.microsoft.com/office/powerpoint/2010/main" val="1065261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73F1FAF0-C74E-4BA8-8541-3268D07148C6}" type="slidenum">
              <a:rPr lang="en-US" altLang="en-US" sz="1200" b="0" smtClean="0">
                <a:solidFill>
                  <a:prstClr val="black"/>
                </a:solidFill>
                <a:latin typeface="Arial" pitchFamily="34" charset="0"/>
              </a:rPr>
              <a:pPr eaLnBrk="1" hangingPunct="1"/>
              <a:t>45</a:t>
            </a:fld>
            <a:endParaRPr lang="en-US" altLang="en-US" sz="1200" b="0" smtClean="0">
              <a:solidFill>
                <a:prstClr val="black"/>
              </a:solidFill>
              <a:latin typeface="Arial" pitchFamily="34" charset="0"/>
            </a:endParaRPr>
          </a:p>
        </p:txBody>
      </p:sp>
      <p:sp>
        <p:nvSpPr>
          <p:cNvPr id="207875" name="Rectangle 2"/>
          <p:cNvSpPr>
            <a:spLocks noGrp="1" noRot="1" noChangeAspect="1" noChangeArrowheads="1" noTextEdit="1"/>
          </p:cNvSpPr>
          <p:nvPr>
            <p:ph type="sldImg"/>
          </p:nvPr>
        </p:nvSpPr>
        <p:spPr>
          <a:xfrm>
            <a:off x="1165225" y="679450"/>
            <a:ext cx="4533900" cy="3400425"/>
          </a:xfrm>
          <a:ln/>
        </p:spPr>
      </p:sp>
      <p:sp>
        <p:nvSpPr>
          <p:cNvPr id="207876"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568057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73F1FAF0-C74E-4BA8-8541-3268D07148C6}" type="slidenum">
              <a:rPr lang="en-US" altLang="en-US" sz="1200" b="0" smtClean="0">
                <a:solidFill>
                  <a:prstClr val="black"/>
                </a:solidFill>
                <a:latin typeface="Arial" pitchFamily="34" charset="0"/>
              </a:rPr>
              <a:pPr eaLnBrk="1" hangingPunct="1"/>
              <a:t>46</a:t>
            </a:fld>
            <a:endParaRPr lang="en-US" altLang="en-US" sz="1200" b="0" smtClean="0">
              <a:solidFill>
                <a:prstClr val="black"/>
              </a:solidFill>
              <a:latin typeface="Arial" pitchFamily="34" charset="0"/>
            </a:endParaRPr>
          </a:p>
        </p:txBody>
      </p:sp>
      <p:sp>
        <p:nvSpPr>
          <p:cNvPr id="207875" name="Rectangle 2"/>
          <p:cNvSpPr>
            <a:spLocks noGrp="1" noRot="1" noChangeAspect="1" noChangeArrowheads="1" noTextEdit="1"/>
          </p:cNvSpPr>
          <p:nvPr>
            <p:ph type="sldImg"/>
          </p:nvPr>
        </p:nvSpPr>
        <p:spPr>
          <a:xfrm>
            <a:off x="1165225" y="679450"/>
            <a:ext cx="4533900" cy="3400425"/>
          </a:xfrm>
          <a:ln/>
        </p:spPr>
      </p:sp>
      <p:sp>
        <p:nvSpPr>
          <p:cNvPr id="207876"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769709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5</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747982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CBB467E4-390A-490D-80AE-AAF9C400C45F}" type="slidenum">
              <a:rPr lang="en-US" altLang="en-US" sz="1200" b="0" smtClean="0">
                <a:solidFill>
                  <a:prstClr val="black"/>
                </a:solidFill>
                <a:latin typeface="Arial" pitchFamily="34" charset="0"/>
              </a:rPr>
              <a:pPr eaLnBrk="1" hangingPunct="1"/>
              <a:t>47</a:t>
            </a:fld>
            <a:endParaRPr lang="en-US" altLang="en-US" sz="1200" b="0" smtClean="0">
              <a:solidFill>
                <a:prstClr val="black"/>
              </a:solidFill>
              <a:latin typeface="Arial" pitchFamily="34" charset="0"/>
            </a:endParaRPr>
          </a:p>
        </p:txBody>
      </p:sp>
      <p:sp>
        <p:nvSpPr>
          <p:cNvPr id="208899" name="Rectangle 2"/>
          <p:cNvSpPr>
            <a:spLocks noGrp="1" noRot="1" noChangeAspect="1" noChangeArrowheads="1" noTextEdit="1"/>
          </p:cNvSpPr>
          <p:nvPr>
            <p:ph type="sldImg"/>
          </p:nvPr>
        </p:nvSpPr>
        <p:spPr>
          <a:xfrm>
            <a:off x="1165225" y="679450"/>
            <a:ext cx="4533900" cy="3400425"/>
          </a:xfrm>
          <a:ln/>
        </p:spPr>
      </p:sp>
      <p:sp>
        <p:nvSpPr>
          <p:cNvPr id="208900"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73131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018C4385-81C2-4DC9-8B66-10CB148B3025}" type="slidenum">
              <a:rPr lang="en-US" altLang="en-US" sz="1200" b="0" smtClean="0">
                <a:solidFill>
                  <a:srgbClr val="000000"/>
                </a:solidFill>
                <a:latin typeface="Arial" pitchFamily="34" charset="0"/>
              </a:rPr>
              <a:pPr eaLnBrk="1" hangingPunct="1"/>
              <a:t>49</a:t>
            </a:fld>
            <a:endParaRPr lang="en-US" altLang="en-US" sz="1200" b="0" smtClean="0">
              <a:solidFill>
                <a:srgbClr val="000000"/>
              </a:solidFill>
              <a:latin typeface="Arial" pitchFamily="34" charset="0"/>
            </a:endParaRPr>
          </a:p>
        </p:txBody>
      </p:sp>
      <p:sp>
        <p:nvSpPr>
          <p:cNvPr id="164867" name="Rectangle 7"/>
          <p:cNvSpPr txBox="1">
            <a:spLocks noGrp="1" noChangeArrowheads="1"/>
          </p:cNvSpPr>
          <p:nvPr/>
        </p:nvSpPr>
        <p:spPr bwMode="auto">
          <a:xfrm>
            <a:off x="3879850" y="8686800"/>
            <a:ext cx="2984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nchor="b"/>
          <a:lstStyle>
            <a:lvl1pPr defTabSz="901700" eaLnBrk="0" hangingPunct="0">
              <a:defRPr sz="6000" b="1">
                <a:solidFill>
                  <a:schemeClr val="tx1"/>
                </a:solidFill>
                <a:latin typeface="Garamond" pitchFamily="18" charset="0"/>
              </a:defRPr>
            </a:lvl1pPr>
            <a:lvl2pPr marL="742950" indent="-285750" defTabSz="901700" eaLnBrk="0" hangingPunct="0">
              <a:defRPr sz="6000" b="1">
                <a:solidFill>
                  <a:schemeClr val="tx1"/>
                </a:solidFill>
                <a:latin typeface="Garamond" pitchFamily="18" charset="0"/>
              </a:defRPr>
            </a:lvl2pPr>
            <a:lvl3pPr marL="1143000" indent="-228600" defTabSz="901700" eaLnBrk="0" hangingPunct="0">
              <a:defRPr sz="6000" b="1">
                <a:solidFill>
                  <a:schemeClr val="tx1"/>
                </a:solidFill>
                <a:latin typeface="Garamond" pitchFamily="18" charset="0"/>
              </a:defRPr>
            </a:lvl3pPr>
            <a:lvl4pPr marL="1600200" indent="-228600" defTabSz="901700" eaLnBrk="0" hangingPunct="0">
              <a:defRPr sz="6000" b="1">
                <a:solidFill>
                  <a:schemeClr val="tx1"/>
                </a:solidFill>
                <a:latin typeface="Garamond" pitchFamily="18" charset="0"/>
              </a:defRPr>
            </a:lvl4pPr>
            <a:lvl5pPr marL="2057400" indent="-228600" defTabSz="901700" eaLnBrk="0" hangingPunct="0">
              <a:defRPr sz="6000" b="1">
                <a:solidFill>
                  <a:schemeClr val="tx1"/>
                </a:solidFill>
                <a:latin typeface="Garamond" pitchFamily="18" charset="0"/>
              </a:defRPr>
            </a:lvl5pPr>
            <a:lvl6pPr marL="2514600" indent="-228600" defTabSz="901700" eaLnBrk="0" fontAlgn="base" hangingPunct="0">
              <a:spcBef>
                <a:spcPct val="0"/>
              </a:spcBef>
              <a:spcAft>
                <a:spcPct val="0"/>
              </a:spcAft>
              <a:defRPr sz="6000" b="1">
                <a:solidFill>
                  <a:schemeClr val="tx1"/>
                </a:solidFill>
                <a:latin typeface="Garamond" pitchFamily="18" charset="0"/>
              </a:defRPr>
            </a:lvl6pPr>
            <a:lvl7pPr marL="2971800" indent="-228600" defTabSz="901700" eaLnBrk="0" fontAlgn="base" hangingPunct="0">
              <a:spcBef>
                <a:spcPct val="0"/>
              </a:spcBef>
              <a:spcAft>
                <a:spcPct val="0"/>
              </a:spcAft>
              <a:defRPr sz="6000" b="1">
                <a:solidFill>
                  <a:schemeClr val="tx1"/>
                </a:solidFill>
                <a:latin typeface="Garamond" pitchFamily="18" charset="0"/>
              </a:defRPr>
            </a:lvl7pPr>
            <a:lvl8pPr marL="3429000" indent="-228600" defTabSz="901700" eaLnBrk="0" fontAlgn="base" hangingPunct="0">
              <a:spcBef>
                <a:spcPct val="0"/>
              </a:spcBef>
              <a:spcAft>
                <a:spcPct val="0"/>
              </a:spcAft>
              <a:defRPr sz="6000" b="1">
                <a:solidFill>
                  <a:schemeClr val="tx1"/>
                </a:solidFill>
                <a:latin typeface="Garamond" pitchFamily="18" charset="0"/>
              </a:defRPr>
            </a:lvl8pPr>
            <a:lvl9pPr marL="3886200" indent="-228600" defTabSz="901700" eaLnBrk="0" fontAlgn="base" hangingPunct="0">
              <a:spcBef>
                <a:spcPct val="0"/>
              </a:spcBef>
              <a:spcAft>
                <a:spcPct val="0"/>
              </a:spcAft>
              <a:defRPr sz="6000" b="1">
                <a:solidFill>
                  <a:schemeClr val="tx1"/>
                </a:solidFill>
                <a:latin typeface="Garamond" pitchFamily="18" charset="0"/>
              </a:defRPr>
            </a:lvl9pPr>
          </a:lstStyle>
          <a:p>
            <a:pPr algn="r" eaLnBrk="1" hangingPunct="1"/>
            <a:fld id="{59E998B5-F365-42AB-89D8-51AEF74518E5}" type="slidenum">
              <a:rPr lang="en-US" altLang="en-US" sz="1200" b="0">
                <a:solidFill>
                  <a:srgbClr val="000000"/>
                </a:solidFill>
                <a:latin typeface="Times New Roman" pitchFamily="18" charset="0"/>
                <a:ea typeface="+mn-ea"/>
                <a:cs typeface="Arial" pitchFamily="34" charset="0"/>
              </a:rPr>
              <a:pPr algn="r" eaLnBrk="1" hangingPunct="1"/>
              <a:t>49</a:t>
            </a:fld>
            <a:endParaRPr lang="en-US" altLang="en-US" sz="1200" b="0">
              <a:solidFill>
                <a:srgbClr val="000000"/>
              </a:solidFill>
              <a:latin typeface="Times New Roman" pitchFamily="18" charset="0"/>
              <a:ea typeface="+mn-ea"/>
              <a:cs typeface="Arial" pitchFamily="34" charset="0"/>
            </a:endParaRP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charset="-128"/>
              </a:rPr>
              <a:t>(Kiswahili for “to form a bond or stick together”) was developed to enlist HIV care providers and HIV-positive peers to support Kenyan MSM living with HIV</a:t>
            </a: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3232818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8F184C65-9EA2-4EC7-BC17-9EB19F096328}" type="slidenum">
              <a:rPr lang="en-US" altLang="en-US" sz="1200" b="0" smtClean="0">
                <a:solidFill>
                  <a:srgbClr val="000000"/>
                </a:solidFill>
                <a:latin typeface="Arial" pitchFamily="34" charset="0"/>
              </a:rPr>
              <a:pPr eaLnBrk="1" hangingPunct="1"/>
              <a:t>50</a:t>
            </a:fld>
            <a:endParaRPr lang="en-US" altLang="en-US" sz="1200" b="0" smtClean="0">
              <a:solidFill>
                <a:srgbClr val="000000"/>
              </a:solidFill>
              <a:latin typeface="Arial" pitchFamily="34" charset="0"/>
            </a:endParaRPr>
          </a:p>
        </p:txBody>
      </p:sp>
      <p:sp>
        <p:nvSpPr>
          <p:cNvPr id="166915" name="Rectangle 2"/>
          <p:cNvSpPr>
            <a:spLocks noGrp="1" noRot="1" noChangeAspect="1" noChangeArrowheads="1" noTextEdit="1"/>
          </p:cNvSpPr>
          <p:nvPr>
            <p:ph type="sldImg"/>
          </p:nvPr>
        </p:nvSpPr>
        <p:spPr>
          <a:xfrm>
            <a:off x="1165225" y="679450"/>
            <a:ext cx="4533900" cy="3400425"/>
          </a:xfrm>
          <a:ln/>
        </p:spPr>
      </p:sp>
      <p:sp>
        <p:nvSpPr>
          <p:cNvPr id="166916"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136143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BD4814DF-3C07-49D6-AF96-9B6DF7A7BB4E}" type="slidenum">
              <a:rPr lang="en-US" altLang="en-US" sz="1200" b="0" smtClean="0">
                <a:solidFill>
                  <a:srgbClr val="000000"/>
                </a:solidFill>
                <a:latin typeface="Arial" pitchFamily="34" charset="0"/>
              </a:rPr>
              <a:pPr eaLnBrk="1" hangingPunct="1"/>
              <a:t>52</a:t>
            </a:fld>
            <a:endParaRPr lang="en-US" altLang="en-US" sz="1200" b="0" smtClean="0">
              <a:solidFill>
                <a:srgbClr val="000000"/>
              </a:solidFill>
              <a:latin typeface="Arial" pitchFamily="34" charset="0"/>
            </a:endParaRPr>
          </a:p>
        </p:txBody>
      </p:sp>
      <p:sp>
        <p:nvSpPr>
          <p:cNvPr id="169987" name="Rectangle 7"/>
          <p:cNvSpPr txBox="1">
            <a:spLocks noGrp="1" noChangeArrowheads="1"/>
          </p:cNvSpPr>
          <p:nvPr/>
        </p:nvSpPr>
        <p:spPr bwMode="auto">
          <a:xfrm>
            <a:off x="3879850" y="8686800"/>
            <a:ext cx="2984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nchor="b"/>
          <a:lstStyle>
            <a:lvl1pPr defTabSz="901700" eaLnBrk="0" hangingPunct="0">
              <a:defRPr sz="6000" b="1">
                <a:solidFill>
                  <a:schemeClr val="tx1"/>
                </a:solidFill>
                <a:latin typeface="Garamond" pitchFamily="18" charset="0"/>
              </a:defRPr>
            </a:lvl1pPr>
            <a:lvl2pPr marL="742950" indent="-285750" defTabSz="901700" eaLnBrk="0" hangingPunct="0">
              <a:defRPr sz="6000" b="1">
                <a:solidFill>
                  <a:schemeClr val="tx1"/>
                </a:solidFill>
                <a:latin typeface="Garamond" pitchFamily="18" charset="0"/>
              </a:defRPr>
            </a:lvl2pPr>
            <a:lvl3pPr marL="1143000" indent="-228600" defTabSz="901700" eaLnBrk="0" hangingPunct="0">
              <a:defRPr sz="6000" b="1">
                <a:solidFill>
                  <a:schemeClr val="tx1"/>
                </a:solidFill>
                <a:latin typeface="Garamond" pitchFamily="18" charset="0"/>
              </a:defRPr>
            </a:lvl3pPr>
            <a:lvl4pPr marL="1600200" indent="-228600" defTabSz="901700" eaLnBrk="0" hangingPunct="0">
              <a:defRPr sz="6000" b="1">
                <a:solidFill>
                  <a:schemeClr val="tx1"/>
                </a:solidFill>
                <a:latin typeface="Garamond" pitchFamily="18" charset="0"/>
              </a:defRPr>
            </a:lvl4pPr>
            <a:lvl5pPr marL="2057400" indent="-228600" defTabSz="901700" eaLnBrk="0" hangingPunct="0">
              <a:defRPr sz="6000" b="1">
                <a:solidFill>
                  <a:schemeClr val="tx1"/>
                </a:solidFill>
                <a:latin typeface="Garamond" pitchFamily="18" charset="0"/>
              </a:defRPr>
            </a:lvl5pPr>
            <a:lvl6pPr marL="2514600" indent="-228600" defTabSz="901700" eaLnBrk="0" fontAlgn="base" hangingPunct="0">
              <a:spcBef>
                <a:spcPct val="0"/>
              </a:spcBef>
              <a:spcAft>
                <a:spcPct val="0"/>
              </a:spcAft>
              <a:defRPr sz="6000" b="1">
                <a:solidFill>
                  <a:schemeClr val="tx1"/>
                </a:solidFill>
                <a:latin typeface="Garamond" pitchFamily="18" charset="0"/>
              </a:defRPr>
            </a:lvl6pPr>
            <a:lvl7pPr marL="2971800" indent="-228600" defTabSz="901700" eaLnBrk="0" fontAlgn="base" hangingPunct="0">
              <a:spcBef>
                <a:spcPct val="0"/>
              </a:spcBef>
              <a:spcAft>
                <a:spcPct val="0"/>
              </a:spcAft>
              <a:defRPr sz="6000" b="1">
                <a:solidFill>
                  <a:schemeClr val="tx1"/>
                </a:solidFill>
                <a:latin typeface="Garamond" pitchFamily="18" charset="0"/>
              </a:defRPr>
            </a:lvl7pPr>
            <a:lvl8pPr marL="3429000" indent="-228600" defTabSz="901700" eaLnBrk="0" fontAlgn="base" hangingPunct="0">
              <a:spcBef>
                <a:spcPct val="0"/>
              </a:spcBef>
              <a:spcAft>
                <a:spcPct val="0"/>
              </a:spcAft>
              <a:defRPr sz="6000" b="1">
                <a:solidFill>
                  <a:schemeClr val="tx1"/>
                </a:solidFill>
                <a:latin typeface="Garamond" pitchFamily="18" charset="0"/>
              </a:defRPr>
            </a:lvl8pPr>
            <a:lvl9pPr marL="3886200" indent="-228600" defTabSz="901700" eaLnBrk="0" fontAlgn="base" hangingPunct="0">
              <a:spcBef>
                <a:spcPct val="0"/>
              </a:spcBef>
              <a:spcAft>
                <a:spcPct val="0"/>
              </a:spcAft>
              <a:defRPr sz="6000" b="1">
                <a:solidFill>
                  <a:schemeClr val="tx1"/>
                </a:solidFill>
                <a:latin typeface="Garamond" pitchFamily="18" charset="0"/>
              </a:defRPr>
            </a:lvl9pPr>
          </a:lstStyle>
          <a:p>
            <a:pPr algn="r" eaLnBrk="1" hangingPunct="1"/>
            <a:fld id="{51FC608B-08A5-4EDC-8577-9A8B29A54A16}" type="slidenum">
              <a:rPr lang="en-US" altLang="en-US" sz="1200" b="0">
                <a:solidFill>
                  <a:srgbClr val="000000"/>
                </a:solidFill>
                <a:latin typeface="Times New Roman" pitchFamily="18" charset="0"/>
                <a:ea typeface="+mn-ea"/>
                <a:cs typeface="Arial" pitchFamily="34" charset="0"/>
              </a:rPr>
              <a:pPr algn="r" eaLnBrk="1" hangingPunct="1"/>
              <a:t>52</a:t>
            </a:fld>
            <a:endParaRPr lang="en-US" altLang="en-US" sz="1200" b="0">
              <a:solidFill>
                <a:srgbClr val="000000"/>
              </a:solidFill>
              <a:latin typeface="Times New Roman" pitchFamily="18" charset="0"/>
              <a:ea typeface="+mn-ea"/>
              <a:cs typeface="Arial" pitchFamily="34" charset="0"/>
            </a:endParaRPr>
          </a:p>
        </p:txBody>
      </p:sp>
      <p:sp>
        <p:nvSpPr>
          <p:cNvPr id="169988" name="Rectangle 2"/>
          <p:cNvSpPr>
            <a:spLocks noGrp="1" noRot="1" noChangeAspect="1" noChangeArrowheads="1" noTextEdit="1"/>
          </p:cNvSpPr>
          <p:nvPr>
            <p:ph type="sldImg"/>
          </p:nvPr>
        </p:nvSpPr>
        <p:spPr>
          <a:ln/>
        </p:spPr>
      </p:sp>
      <p:sp>
        <p:nvSpPr>
          <p:cNvPr id="169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890913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DE6FE5B4-319A-4E97-BA6B-4F3A2DEC533B}" type="slidenum">
              <a:rPr lang="en-US" altLang="en-US" sz="1200" b="0" smtClean="0">
                <a:solidFill>
                  <a:srgbClr val="000000"/>
                </a:solidFill>
                <a:latin typeface="Arial" pitchFamily="34" charset="0"/>
              </a:rPr>
              <a:pPr eaLnBrk="1" hangingPunct="1"/>
              <a:t>54</a:t>
            </a:fld>
            <a:endParaRPr lang="en-US" altLang="en-US" sz="1200" b="0" smtClean="0">
              <a:solidFill>
                <a:srgbClr val="000000"/>
              </a:solidFill>
              <a:latin typeface="Arial" pitchFamily="34" charset="0"/>
            </a:endParaRPr>
          </a:p>
        </p:txBody>
      </p:sp>
      <p:sp>
        <p:nvSpPr>
          <p:cNvPr id="180227" name="Rectangle 7"/>
          <p:cNvSpPr txBox="1">
            <a:spLocks noGrp="1" noChangeArrowheads="1"/>
          </p:cNvSpPr>
          <p:nvPr/>
        </p:nvSpPr>
        <p:spPr bwMode="auto">
          <a:xfrm>
            <a:off x="3879850" y="8686800"/>
            <a:ext cx="29845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nchor="b"/>
          <a:lstStyle>
            <a:lvl1pPr defTabSz="901700" eaLnBrk="0" hangingPunct="0">
              <a:defRPr sz="6000" b="1">
                <a:solidFill>
                  <a:schemeClr val="tx1"/>
                </a:solidFill>
                <a:latin typeface="Garamond" pitchFamily="18" charset="0"/>
              </a:defRPr>
            </a:lvl1pPr>
            <a:lvl2pPr marL="742950" indent="-285750" defTabSz="901700" eaLnBrk="0" hangingPunct="0">
              <a:defRPr sz="6000" b="1">
                <a:solidFill>
                  <a:schemeClr val="tx1"/>
                </a:solidFill>
                <a:latin typeface="Garamond" pitchFamily="18" charset="0"/>
              </a:defRPr>
            </a:lvl2pPr>
            <a:lvl3pPr marL="1143000" indent="-228600" defTabSz="901700" eaLnBrk="0" hangingPunct="0">
              <a:defRPr sz="6000" b="1">
                <a:solidFill>
                  <a:schemeClr val="tx1"/>
                </a:solidFill>
                <a:latin typeface="Garamond" pitchFamily="18" charset="0"/>
              </a:defRPr>
            </a:lvl3pPr>
            <a:lvl4pPr marL="1600200" indent="-228600" defTabSz="901700" eaLnBrk="0" hangingPunct="0">
              <a:defRPr sz="6000" b="1">
                <a:solidFill>
                  <a:schemeClr val="tx1"/>
                </a:solidFill>
                <a:latin typeface="Garamond" pitchFamily="18" charset="0"/>
              </a:defRPr>
            </a:lvl4pPr>
            <a:lvl5pPr marL="2057400" indent="-228600" defTabSz="901700" eaLnBrk="0" hangingPunct="0">
              <a:defRPr sz="6000" b="1">
                <a:solidFill>
                  <a:schemeClr val="tx1"/>
                </a:solidFill>
                <a:latin typeface="Garamond" pitchFamily="18" charset="0"/>
              </a:defRPr>
            </a:lvl5pPr>
            <a:lvl6pPr marL="2514600" indent="-228600" defTabSz="901700" eaLnBrk="0" fontAlgn="base" hangingPunct="0">
              <a:spcBef>
                <a:spcPct val="0"/>
              </a:spcBef>
              <a:spcAft>
                <a:spcPct val="0"/>
              </a:spcAft>
              <a:defRPr sz="6000" b="1">
                <a:solidFill>
                  <a:schemeClr val="tx1"/>
                </a:solidFill>
                <a:latin typeface="Garamond" pitchFamily="18" charset="0"/>
              </a:defRPr>
            </a:lvl6pPr>
            <a:lvl7pPr marL="2971800" indent="-228600" defTabSz="901700" eaLnBrk="0" fontAlgn="base" hangingPunct="0">
              <a:spcBef>
                <a:spcPct val="0"/>
              </a:spcBef>
              <a:spcAft>
                <a:spcPct val="0"/>
              </a:spcAft>
              <a:defRPr sz="6000" b="1">
                <a:solidFill>
                  <a:schemeClr val="tx1"/>
                </a:solidFill>
                <a:latin typeface="Garamond" pitchFamily="18" charset="0"/>
              </a:defRPr>
            </a:lvl7pPr>
            <a:lvl8pPr marL="3429000" indent="-228600" defTabSz="901700" eaLnBrk="0" fontAlgn="base" hangingPunct="0">
              <a:spcBef>
                <a:spcPct val="0"/>
              </a:spcBef>
              <a:spcAft>
                <a:spcPct val="0"/>
              </a:spcAft>
              <a:defRPr sz="6000" b="1">
                <a:solidFill>
                  <a:schemeClr val="tx1"/>
                </a:solidFill>
                <a:latin typeface="Garamond" pitchFamily="18" charset="0"/>
              </a:defRPr>
            </a:lvl8pPr>
            <a:lvl9pPr marL="3886200" indent="-228600" defTabSz="901700" eaLnBrk="0" fontAlgn="base" hangingPunct="0">
              <a:spcBef>
                <a:spcPct val="0"/>
              </a:spcBef>
              <a:spcAft>
                <a:spcPct val="0"/>
              </a:spcAft>
              <a:defRPr sz="6000" b="1">
                <a:solidFill>
                  <a:schemeClr val="tx1"/>
                </a:solidFill>
                <a:latin typeface="Garamond" pitchFamily="18" charset="0"/>
              </a:defRPr>
            </a:lvl9pPr>
          </a:lstStyle>
          <a:p>
            <a:pPr algn="r" eaLnBrk="1" hangingPunct="1"/>
            <a:fld id="{8B1958C9-D542-4232-A5C3-355DF9937FA4}" type="slidenum">
              <a:rPr lang="en-US" altLang="en-US" sz="1200" b="0">
                <a:solidFill>
                  <a:srgbClr val="000000"/>
                </a:solidFill>
                <a:latin typeface="Times New Roman" pitchFamily="18" charset="0"/>
                <a:ea typeface="+mn-ea"/>
                <a:cs typeface="Arial" pitchFamily="34" charset="0"/>
              </a:rPr>
              <a:pPr algn="r" eaLnBrk="1" hangingPunct="1"/>
              <a:t>54</a:t>
            </a:fld>
            <a:endParaRPr lang="en-US" altLang="en-US" sz="1200" b="0">
              <a:solidFill>
                <a:srgbClr val="000000"/>
              </a:solidFill>
              <a:latin typeface="Times New Roman" pitchFamily="18" charset="0"/>
              <a:ea typeface="+mn-ea"/>
              <a:cs typeface="Arial" pitchFamily="34" charset="0"/>
            </a:endParaRPr>
          </a:p>
        </p:txBody>
      </p:sp>
      <p:sp>
        <p:nvSpPr>
          <p:cNvPr id="180228" name="Rectangle 2"/>
          <p:cNvSpPr>
            <a:spLocks noGrp="1" noRot="1" noChangeAspect="1" noChangeArrowheads="1" noTextEdit="1"/>
          </p:cNvSpPr>
          <p:nvPr>
            <p:ph type="sldImg"/>
          </p:nvPr>
        </p:nvSpPr>
        <p:spPr>
          <a:xfrm>
            <a:off x="1144588" y="685800"/>
            <a:ext cx="4572000" cy="3429000"/>
          </a:xfrm>
          <a:ln/>
        </p:spPr>
      </p:sp>
      <p:sp>
        <p:nvSpPr>
          <p:cNvPr id="180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5084" rIns="90169" bIns="45084"/>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849988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73F1FAF0-C74E-4BA8-8541-3268D07148C6}" type="slidenum">
              <a:rPr lang="en-US" altLang="en-US" sz="1200" b="0" smtClean="0">
                <a:solidFill>
                  <a:srgbClr val="000000"/>
                </a:solidFill>
                <a:latin typeface="Arial" pitchFamily="34" charset="0"/>
              </a:rPr>
              <a:pPr eaLnBrk="1" hangingPunct="1"/>
              <a:t>56</a:t>
            </a:fld>
            <a:endParaRPr lang="en-US" altLang="en-US" sz="1200" b="0" smtClean="0">
              <a:solidFill>
                <a:srgbClr val="000000"/>
              </a:solidFill>
              <a:latin typeface="Arial" pitchFamily="34" charset="0"/>
            </a:endParaRPr>
          </a:p>
        </p:txBody>
      </p:sp>
      <p:sp>
        <p:nvSpPr>
          <p:cNvPr id="207875" name="Rectangle 2"/>
          <p:cNvSpPr>
            <a:spLocks noGrp="1" noRot="1" noChangeAspect="1" noChangeArrowheads="1" noTextEdit="1"/>
          </p:cNvSpPr>
          <p:nvPr>
            <p:ph type="sldImg"/>
          </p:nvPr>
        </p:nvSpPr>
        <p:spPr>
          <a:xfrm>
            <a:off x="1165225" y="679450"/>
            <a:ext cx="4533900" cy="3400425"/>
          </a:xfrm>
          <a:ln/>
        </p:spPr>
      </p:sp>
      <p:sp>
        <p:nvSpPr>
          <p:cNvPr id="207876"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443713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CBB467E4-390A-490D-80AE-AAF9C400C45F}" type="slidenum">
              <a:rPr lang="en-US" altLang="en-US" sz="1200" b="0" smtClean="0">
                <a:solidFill>
                  <a:srgbClr val="000000"/>
                </a:solidFill>
                <a:latin typeface="Arial" pitchFamily="34" charset="0"/>
              </a:rPr>
              <a:pPr eaLnBrk="1" hangingPunct="1"/>
              <a:t>57</a:t>
            </a:fld>
            <a:endParaRPr lang="en-US" altLang="en-US" sz="1200" b="0" smtClean="0">
              <a:solidFill>
                <a:srgbClr val="000000"/>
              </a:solidFill>
              <a:latin typeface="Arial" pitchFamily="34" charset="0"/>
            </a:endParaRPr>
          </a:p>
        </p:txBody>
      </p:sp>
      <p:sp>
        <p:nvSpPr>
          <p:cNvPr id="208899" name="Rectangle 2"/>
          <p:cNvSpPr>
            <a:spLocks noGrp="1" noRot="1" noChangeAspect="1" noChangeArrowheads="1" noTextEdit="1"/>
          </p:cNvSpPr>
          <p:nvPr>
            <p:ph type="sldImg"/>
          </p:nvPr>
        </p:nvSpPr>
        <p:spPr>
          <a:xfrm>
            <a:off x="1165225" y="679450"/>
            <a:ext cx="4533900" cy="3400425"/>
          </a:xfrm>
          <a:ln/>
        </p:spPr>
      </p:sp>
      <p:sp>
        <p:nvSpPr>
          <p:cNvPr id="208900" name="Rectangle 3"/>
          <p:cNvSpPr>
            <a:spLocks noGrp="1" noChangeArrowheads="1"/>
          </p:cNvSpPr>
          <p:nvPr>
            <p:ph type="body" idx="1"/>
          </p:nvPr>
        </p:nvSpPr>
        <p:spPr>
          <a:xfrm>
            <a:off x="895350" y="4381500"/>
            <a:ext cx="5073650" cy="407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264770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029" dirty="0" smtClean="0"/>
              <a:t>Deepa</a:t>
            </a:r>
          </a:p>
        </p:txBody>
      </p:sp>
      <p:sp>
        <p:nvSpPr>
          <p:cNvPr id="4" name="Header Placeholder 3"/>
          <p:cNvSpPr>
            <a:spLocks noGrp="1"/>
          </p:cNvSpPr>
          <p:nvPr>
            <p:ph type="hdr" sz="quarter" idx="10"/>
          </p:nvPr>
        </p:nvSpPr>
        <p:spPr/>
        <p:txBody>
          <a:bodyPr/>
          <a:lstStyle/>
          <a:p>
            <a:pPr>
              <a:defRPr/>
            </a:pPr>
            <a:r>
              <a:rPr lang="en-US" dirty="0" smtClean="0">
                <a:solidFill>
                  <a:prstClr val="black"/>
                </a:solidFill>
              </a:rPr>
              <a:t>HIV and alcohol and drug abuse</a:t>
            </a:r>
            <a:endParaRPr lang="en-US" dirty="0">
              <a:solidFill>
                <a:prstClr val="black"/>
              </a:solidFill>
            </a:endParaRPr>
          </a:p>
        </p:txBody>
      </p:sp>
      <p:sp>
        <p:nvSpPr>
          <p:cNvPr id="5" name="Date Placeholder 4"/>
          <p:cNvSpPr>
            <a:spLocks noGrp="1"/>
          </p:cNvSpPr>
          <p:nvPr>
            <p:ph type="dt" idx="11"/>
          </p:nvPr>
        </p:nvSpPr>
        <p:spPr/>
        <p:txBody>
          <a:bodyPr/>
          <a:lstStyle/>
          <a:p>
            <a:pPr>
              <a:defRPr/>
            </a:pPr>
            <a:fld id="{FF28D8B8-674D-47F8-BB41-CFA550F79252}" type="datetime1">
              <a:rPr lang="en-US" smtClean="0">
                <a:solidFill>
                  <a:prstClr val="black"/>
                </a:solidFill>
              </a:rPr>
              <a:pPr>
                <a:defRPr/>
              </a:pPr>
              <a:t>6/6/2018</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r>
              <a:rPr lang="en-US" dirty="0" smtClean="0">
                <a:solidFill>
                  <a:prstClr val="black"/>
                </a:solidFill>
              </a:rPr>
              <a:t>Module 1: Epidemiology of HIV/AIDS</a:t>
            </a: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61B9BF29-0446-481B-8955-778945E0F52B}"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4010484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3" name="Notes Placeholder 2"/>
          <p:cNvSpPr>
            <a:spLocks noGrp="1"/>
          </p:cNvSpPr>
          <p:nvPr>
            <p:ph type="body" idx="1"/>
          </p:nvPr>
        </p:nvSpPr>
        <p:spPr bwMode="auto">
          <a:xfrm>
            <a:off x="685800" y="4493260"/>
            <a:ext cx="5486400" cy="41059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514350" eaLnBrk="1" hangingPunct="1">
              <a:spcBef>
                <a:spcPct val="0"/>
              </a:spcBef>
              <a:buFont typeface="+mj-lt" charset="0"/>
              <a:buNone/>
            </a:pPr>
            <a:r>
              <a:rPr lang="en-US" dirty="0" smtClean="0">
                <a:latin typeface="Calibri" charset="0"/>
                <a:ea typeface="ＭＳ Ｐゴシック" charset="0"/>
              </a:rPr>
              <a:t>Michele</a:t>
            </a:r>
          </a:p>
          <a:p>
            <a:pPr indent="-514350" eaLnBrk="1" hangingPunct="1">
              <a:spcBef>
                <a:spcPct val="0"/>
              </a:spcBef>
              <a:buFont typeface="+mj-lt" charset="0"/>
              <a:buNone/>
            </a:pPr>
            <a:endParaRPr lang="en-US" dirty="0" smtClean="0">
              <a:latin typeface="Calibri" charset="0"/>
              <a:ea typeface="ＭＳ Ｐゴシック" charset="0"/>
            </a:endParaRPr>
          </a:p>
          <a:p>
            <a:pPr indent="-514350" eaLnBrk="1" hangingPunct="1">
              <a:spcBef>
                <a:spcPct val="0"/>
              </a:spcBef>
              <a:buFont typeface="+mj-lt" charset="0"/>
              <a:buNone/>
            </a:pPr>
            <a:r>
              <a:rPr lang="en-US" dirty="0" smtClean="0">
                <a:latin typeface="Calibri" charset="0"/>
                <a:ea typeface="ＭＳ Ｐゴシック" charset="0"/>
              </a:rPr>
              <a:t>The </a:t>
            </a:r>
            <a:r>
              <a:rPr lang="en-US" dirty="0">
                <a:latin typeface="Calibri" charset="0"/>
                <a:ea typeface="ＭＳ Ｐゴシック" charset="0"/>
              </a:rPr>
              <a:t>project has been divided into four </a:t>
            </a:r>
            <a:r>
              <a:rPr lang="en-US" dirty="0" smtClean="0">
                <a:latin typeface="Calibri" charset="0"/>
                <a:ea typeface="ＭＳ Ｐゴシック" charset="0"/>
              </a:rPr>
              <a:t>Phases:</a:t>
            </a:r>
            <a:endParaRPr lang="en-US" dirty="0">
              <a:latin typeface="Calibri" charset="0"/>
              <a:ea typeface="ＭＳ Ｐゴシック" charset="0"/>
            </a:endParaRPr>
          </a:p>
          <a:p>
            <a:pPr indent="-514350" eaLnBrk="1" hangingPunct="1">
              <a:spcBef>
                <a:spcPct val="0"/>
              </a:spcBef>
              <a:buFont typeface="Calibri" charset="0"/>
              <a:buAutoNum type="arabicPeriod"/>
            </a:pPr>
            <a:r>
              <a:rPr lang="en-US" baseline="0" dirty="0" smtClean="0">
                <a:latin typeface="Calibri" charset="0"/>
                <a:ea typeface="ＭＳ Ｐゴシック" charset="0"/>
              </a:rPr>
              <a:t>Phase one: </a:t>
            </a:r>
            <a:r>
              <a:rPr lang="en-US" dirty="0" smtClean="0">
                <a:latin typeface="Calibri" charset="0"/>
                <a:ea typeface="ＭＳ Ｐゴシック" charset="0"/>
              </a:rPr>
              <a:t>Formative Research consisted of key informant</a:t>
            </a:r>
            <a:r>
              <a:rPr lang="en-US" baseline="0" dirty="0" smtClean="0">
                <a:latin typeface="Calibri" charset="0"/>
                <a:ea typeface="ＭＳ Ｐゴシック" charset="0"/>
              </a:rPr>
              <a:t> interviews and focus group discussions to generate community data to inform the message development.</a:t>
            </a:r>
            <a:endParaRPr lang="en-US" dirty="0">
              <a:latin typeface="Calibri" charset="0"/>
              <a:ea typeface="ＭＳ Ｐゴシック" charset="0"/>
            </a:endParaRPr>
          </a:p>
          <a:p>
            <a:pPr indent="-514350" eaLnBrk="1" hangingPunct="1">
              <a:spcBef>
                <a:spcPct val="0"/>
              </a:spcBef>
              <a:buFont typeface="Calibri" charset="0"/>
              <a:buAutoNum type="arabicPeriod"/>
            </a:pPr>
            <a:r>
              <a:rPr lang="en-US" dirty="0" smtClean="0">
                <a:latin typeface="Calibri" charset="0"/>
                <a:ea typeface="ＭＳ Ｐゴシック" charset="0"/>
              </a:rPr>
              <a:t>Phase</a:t>
            </a:r>
            <a:r>
              <a:rPr lang="en-US" baseline="0" dirty="0" smtClean="0">
                <a:latin typeface="Calibri" charset="0"/>
                <a:ea typeface="ＭＳ Ｐゴシック" charset="0"/>
              </a:rPr>
              <a:t> two was </a:t>
            </a:r>
            <a:r>
              <a:rPr lang="en-US" dirty="0" smtClean="0">
                <a:latin typeface="Calibri" charset="0"/>
                <a:ea typeface="ＭＳ Ｐゴシック" charset="0"/>
              </a:rPr>
              <a:t>Message Development which consisted of the</a:t>
            </a:r>
            <a:r>
              <a:rPr lang="en-US" baseline="0" dirty="0" smtClean="0">
                <a:latin typeface="Calibri" charset="0"/>
                <a:ea typeface="ＭＳ Ｐゴシック" charset="0"/>
              </a:rPr>
              <a:t> disparities working group (comprised of community members, UW researchers, and Public Health Seattle/King county representatives reviewing the data and working with an identified marketing firm to develop the concurrency messages</a:t>
            </a:r>
            <a:endParaRPr lang="en-US" dirty="0">
              <a:latin typeface="Calibri" charset="0"/>
              <a:ea typeface="ＭＳ Ｐゴシック" charset="0"/>
            </a:endParaRPr>
          </a:p>
          <a:p>
            <a:pPr indent="-514350" eaLnBrk="1" hangingPunct="1">
              <a:spcBef>
                <a:spcPct val="0"/>
              </a:spcBef>
              <a:buFont typeface="Calibri" charset="0"/>
              <a:buAutoNum type="arabicPeriod"/>
            </a:pPr>
            <a:r>
              <a:rPr lang="en-US" dirty="0">
                <a:latin typeface="Calibri" charset="0"/>
                <a:ea typeface="ＭＳ Ｐゴシック" charset="0"/>
              </a:rPr>
              <a:t>Piloting and evaluation of </a:t>
            </a:r>
            <a:r>
              <a:rPr lang="en-US" dirty="0" smtClean="0">
                <a:latin typeface="Calibri" charset="0"/>
                <a:ea typeface="ＭＳ Ｐゴシック" charset="0"/>
              </a:rPr>
              <a:t>messaging occurred in phase</a:t>
            </a:r>
            <a:r>
              <a:rPr lang="en-US" baseline="0" dirty="0" smtClean="0">
                <a:latin typeface="Calibri" charset="0"/>
                <a:ea typeface="ＭＳ Ｐゴシック" charset="0"/>
              </a:rPr>
              <a:t> 3.  Message piloting was a three month intensive grassroots campaign mixed with television, radio, newspaper and internet exposure</a:t>
            </a:r>
            <a:endParaRPr lang="en-US" dirty="0">
              <a:latin typeface="Calibri" charset="0"/>
              <a:ea typeface="ＭＳ Ｐゴシック" charset="0"/>
            </a:endParaRPr>
          </a:p>
          <a:p>
            <a:pPr indent="-514350" eaLnBrk="1" hangingPunct="1">
              <a:spcBef>
                <a:spcPct val="0"/>
              </a:spcBef>
              <a:buFont typeface="Calibri" charset="0"/>
              <a:buAutoNum type="arabicPeriod"/>
            </a:pPr>
            <a:r>
              <a:rPr lang="en-US" dirty="0" smtClean="0">
                <a:latin typeface="Calibri" charset="0"/>
                <a:ea typeface="ＭＳ Ｐゴシック" charset="0"/>
              </a:rPr>
              <a:t>Finally, Phase</a:t>
            </a:r>
            <a:r>
              <a:rPr lang="en-US" baseline="0" dirty="0" smtClean="0">
                <a:latin typeface="Calibri" charset="0"/>
                <a:ea typeface="ＭＳ Ｐゴシック" charset="0"/>
              </a:rPr>
              <a:t> 4 consisted of Dissemination of the findings to the local community, the larger scientific community and nationally.  This presentation is part of our national dissemination efforts.  </a:t>
            </a:r>
          </a:p>
          <a:p>
            <a:pPr marL="0" indent="0" eaLnBrk="1" hangingPunct="1">
              <a:spcBef>
                <a:spcPct val="0"/>
              </a:spcBef>
              <a:buFont typeface="Calibri" charset="0"/>
              <a:buNone/>
            </a:pPr>
            <a:endParaRPr lang="en-US" baseline="0" dirty="0" smtClean="0">
              <a:latin typeface="Calibri" charset="0"/>
              <a:ea typeface="ＭＳ Ｐゴシック" charset="0"/>
            </a:endParaRPr>
          </a:p>
          <a:p>
            <a:pPr marL="0" indent="0" eaLnBrk="1" hangingPunct="1">
              <a:spcBef>
                <a:spcPct val="0"/>
              </a:spcBef>
              <a:buFont typeface="Calibri" charset="0"/>
              <a:buNone/>
            </a:pPr>
            <a:r>
              <a:rPr lang="en-US" baseline="0" dirty="0" smtClean="0">
                <a:latin typeface="Calibri" charset="0"/>
                <a:ea typeface="ＭＳ Ｐゴシック" charset="0"/>
              </a:rPr>
              <a:t>I will now hand it over to Solomon, a community partner with the Center for Multicultural Health, who has been involved in the project from the beginning.  This is his second national presentation of this project.  He presented the project in 2010 to the US Conference on African Immigrant Health when we were in the message development phase of the project.</a:t>
            </a:r>
          </a:p>
          <a:p>
            <a:pPr marL="0" indent="0" eaLnBrk="1" hangingPunct="1">
              <a:spcBef>
                <a:spcPct val="0"/>
              </a:spcBef>
              <a:buFont typeface="Calibri" charset="0"/>
              <a:buNone/>
            </a:pPr>
            <a:r>
              <a:rPr lang="en-US" baseline="0" dirty="0" smtClean="0">
                <a:latin typeface="Calibri" charset="0"/>
                <a:ea typeface="ＭＳ Ｐゴシック" charset="0"/>
              </a:rPr>
              <a:t>Thank you!</a:t>
            </a:r>
            <a:endParaRPr lang="en-US" dirty="0">
              <a:latin typeface="Calibri" charset="0"/>
              <a:ea typeface="ＭＳ Ｐゴシック" charset="0"/>
            </a:endParaRPr>
          </a:p>
          <a:p>
            <a:pPr indent="-514350" eaLnBrk="1" hangingPunct="1">
              <a:spcBef>
                <a:spcPct val="0"/>
              </a:spcBef>
              <a:buFont typeface="+mj-lt" charset="0"/>
              <a:buNone/>
            </a:pPr>
            <a:endParaRPr lang="en-US" dirty="0">
              <a:latin typeface="Calibri" charset="0"/>
              <a:ea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2ECAD3-66A9-1F45-9D7B-0650CF5BAD11}" type="slidenum">
              <a:rPr lang="en-US">
                <a:solidFill>
                  <a:prstClr val="black"/>
                </a:solidFill>
                <a:latin typeface="Calibri" charset="0"/>
              </a:rPr>
              <a:pPr eaLnBrk="1" hangingPunct="1"/>
              <a:t>62</a:t>
            </a:fld>
            <a:endParaRPr lang="en-US">
              <a:solidFill>
                <a:prstClr val="black"/>
              </a:solidFill>
              <a:latin typeface="Calibri" charset="0"/>
            </a:endParaRPr>
          </a:p>
        </p:txBody>
      </p:sp>
    </p:spTree>
    <p:extLst>
      <p:ext uri="{BB962C8B-B14F-4D97-AF65-F5344CB8AC3E}">
        <p14:creationId xmlns:p14="http://schemas.microsoft.com/office/powerpoint/2010/main" val="3414547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Calibri" charset="0"/>
                <a:ea typeface="ＭＳ Ｐゴシック" charset="0"/>
              </a:rPr>
              <a:t>Vanessa</a:t>
            </a:r>
          </a:p>
          <a:p>
            <a:pPr eaLnBrk="1" hangingPunct="1">
              <a:spcBef>
                <a:spcPct val="0"/>
              </a:spcBef>
            </a:pPr>
            <a:endParaRPr lang="en-US" dirty="0">
              <a:latin typeface="Calibri" charset="0"/>
              <a:ea typeface="ＭＳ Ｐゴシック" charset="0"/>
            </a:endParaRPr>
          </a:p>
          <a:p>
            <a:pPr eaLnBrk="1" hangingPunct="1">
              <a:spcBef>
                <a:spcPct val="0"/>
              </a:spcBef>
            </a:pPr>
            <a:r>
              <a:rPr lang="en-US" dirty="0">
                <a:latin typeface="Calibri" charset="0"/>
                <a:ea typeface="ＭＳ Ｐゴシック" charset="0"/>
              </a:rPr>
              <a:t>This </a:t>
            </a:r>
            <a:r>
              <a:rPr lang="en-US" dirty="0" smtClean="0">
                <a:latin typeface="Calibri" charset="0"/>
                <a:ea typeface="ＭＳ Ｐゴシック" charset="0"/>
              </a:rPr>
              <a:t>education </a:t>
            </a:r>
            <a:r>
              <a:rPr lang="en-US" dirty="0">
                <a:latin typeface="Calibri" charset="0"/>
                <a:ea typeface="ＭＳ Ｐゴシック" charset="0"/>
              </a:rPr>
              <a:t>sheet actually took quite a while. There were numerous iterations.  The fist round was created during a project meeting with a graphic designer from the community, interviewers, and primary researchers. It was then presented to the entire working group, critiqued, reworked etc.  And this is the final piece.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C6562CA-0F77-E04A-A117-6C5D952D8867}" type="slidenum">
              <a:rPr lang="en-US">
                <a:solidFill>
                  <a:prstClr val="black"/>
                </a:solidFill>
                <a:latin typeface="Calibri" charset="0"/>
              </a:rPr>
              <a:pPr eaLnBrk="1" hangingPunct="1"/>
              <a:t>63</a:t>
            </a:fld>
            <a:endParaRPr lang="en-US">
              <a:solidFill>
                <a:prstClr val="black"/>
              </a:solidFill>
              <a:latin typeface="Calibri" charset="0"/>
            </a:endParaRPr>
          </a:p>
        </p:txBody>
      </p:sp>
    </p:spTree>
    <p:extLst>
      <p:ext uri="{BB962C8B-B14F-4D97-AF65-F5344CB8AC3E}">
        <p14:creationId xmlns:p14="http://schemas.microsoft.com/office/powerpoint/2010/main" val="149021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6</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759565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Vanessa</a:t>
            </a:r>
          </a:p>
          <a:p>
            <a:endParaRPr lang="en-US" dirty="0" smtClean="0"/>
          </a:p>
          <a:p>
            <a:r>
              <a:rPr lang="en-US" dirty="0" smtClean="0"/>
              <a:t>We made</a:t>
            </a:r>
            <a:r>
              <a:rPr lang="en-US" baseline="0" dirty="0" smtClean="0"/>
              <a:t> these placards (of which there are 18 iterations, in different translations), which also went through an evolution based on community input. They started out trying to show the network (multicultural focus), and then were narrowed down to focusing specifically on the black communities of Seattle.</a:t>
            </a:r>
            <a:endParaRPr lang="en-US" dirty="0"/>
          </a:p>
        </p:txBody>
      </p:sp>
      <p:sp>
        <p:nvSpPr>
          <p:cNvPr id="4" name="Slide Number Placeholder 3"/>
          <p:cNvSpPr>
            <a:spLocks noGrp="1"/>
          </p:cNvSpPr>
          <p:nvPr>
            <p:ph type="sldNum" sz="quarter" idx="10"/>
          </p:nvPr>
        </p:nvSpPr>
        <p:spPr/>
        <p:txBody>
          <a:bodyPr/>
          <a:lstStyle/>
          <a:p>
            <a:fld id="{E323C81A-D2F5-3841-AA79-7B2AB77C8038}"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885479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b="1">
                <a:solidFill>
                  <a:schemeClr val="tx1"/>
                </a:solidFill>
                <a:latin typeface="Garamond" pitchFamily="18" charset="0"/>
              </a:defRPr>
            </a:lvl1pPr>
            <a:lvl2pPr marL="742950" indent="-285750" eaLnBrk="0" hangingPunct="0">
              <a:defRPr sz="6000" b="1">
                <a:solidFill>
                  <a:schemeClr val="tx1"/>
                </a:solidFill>
                <a:latin typeface="Garamond" pitchFamily="18" charset="0"/>
              </a:defRPr>
            </a:lvl2pPr>
            <a:lvl3pPr marL="1143000" indent="-228600" eaLnBrk="0" hangingPunct="0">
              <a:defRPr sz="6000" b="1">
                <a:solidFill>
                  <a:schemeClr val="tx1"/>
                </a:solidFill>
                <a:latin typeface="Garamond" pitchFamily="18" charset="0"/>
              </a:defRPr>
            </a:lvl3pPr>
            <a:lvl4pPr marL="1600200" indent="-228600" eaLnBrk="0" hangingPunct="0">
              <a:defRPr sz="6000" b="1">
                <a:solidFill>
                  <a:schemeClr val="tx1"/>
                </a:solidFill>
                <a:latin typeface="Garamond" pitchFamily="18" charset="0"/>
              </a:defRPr>
            </a:lvl4pPr>
            <a:lvl5pPr marL="2057400" indent="-228600" eaLnBrk="0" hangingPunct="0">
              <a:defRPr sz="6000" b="1">
                <a:solidFill>
                  <a:schemeClr val="tx1"/>
                </a:solidFill>
                <a:latin typeface="Garamond" pitchFamily="18" charset="0"/>
              </a:defRPr>
            </a:lvl5pPr>
            <a:lvl6pPr marL="2514600" indent="-228600" eaLnBrk="0" fontAlgn="base" hangingPunct="0">
              <a:spcBef>
                <a:spcPct val="0"/>
              </a:spcBef>
              <a:spcAft>
                <a:spcPct val="0"/>
              </a:spcAft>
              <a:defRPr sz="6000" b="1">
                <a:solidFill>
                  <a:schemeClr val="tx1"/>
                </a:solidFill>
                <a:latin typeface="Garamond" pitchFamily="18" charset="0"/>
              </a:defRPr>
            </a:lvl6pPr>
            <a:lvl7pPr marL="2971800" indent="-228600" eaLnBrk="0" fontAlgn="base" hangingPunct="0">
              <a:spcBef>
                <a:spcPct val="0"/>
              </a:spcBef>
              <a:spcAft>
                <a:spcPct val="0"/>
              </a:spcAft>
              <a:defRPr sz="6000" b="1">
                <a:solidFill>
                  <a:schemeClr val="tx1"/>
                </a:solidFill>
                <a:latin typeface="Garamond" pitchFamily="18" charset="0"/>
              </a:defRPr>
            </a:lvl7pPr>
            <a:lvl8pPr marL="3429000" indent="-228600" eaLnBrk="0" fontAlgn="base" hangingPunct="0">
              <a:spcBef>
                <a:spcPct val="0"/>
              </a:spcBef>
              <a:spcAft>
                <a:spcPct val="0"/>
              </a:spcAft>
              <a:defRPr sz="6000" b="1">
                <a:solidFill>
                  <a:schemeClr val="tx1"/>
                </a:solidFill>
                <a:latin typeface="Garamond" pitchFamily="18" charset="0"/>
              </a:defRPr>
            </a:lvl8pPr>
            <a:lvl9pPr marL="3886200" indent="-228600" eaLnBrk="0" fontAlgn="base" hangingPunct="0">
              <a:spcBef>
                <a:spcPct val="0"/>
              </a:spcBef>
              <a:spcAft>
                <a:spcPct val="0"/>
              </a:spcAft>
              <a:defRPr sz="6000" b="1">
                <a:solidFill>
                  <a:schemeClr val="tx1"/>
                </a:solidFill>
                <a:latin typeface="Garamond" pitchFamily="18" charset="0"/>
              </a:defRPr>
            </a:lvl9pPr>
          </a:lstStyle>
          <a:p>
            <a:pPr eaLnBrk="1" hangingPunct="1"/>
            <a:fld id="{32F1D43C-75ED-476D-A826-38983AB9B036}" type="slidenum">
              <a:rPr lang="en-US" altLang="en-US" sz="1200" b="0" smtClean="0">
                <a:solidFill>
                  <a:srgbClr val="000000"/>
                </a:solidFill>
                <a:latin typeface="Arial" pitchFamily="34" charset="0"/>
              </a:rPr>
              <a:pPr eaLnBrk="1" hangingPunct="1"/>
              <a:t>70</a:t>
            </a:fld>
            <a:endParaRPr lang="en-US" altLang="en-US" sz="1200" b="0" smtClean="0">
              <a:solidFill>
                <a:srgbClr val="000000"/>
              </a:solidFill>
              <a:latin typeface="Arial" pitchFamily="34"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91147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7</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571685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8</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87443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9</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191862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10</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49974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00BBB77-DB84-4A31-AF82-3900E79BA0A1}" type="slidenum">
              <a:rPr lang="en-US" altLang="en-US" sz="1200">
                <a:latin typeface="Times New Roman" pitchFamily="18" charset="0"/>
              </a:rPr>
              <a:pPr eaLnBrk="1" hangingPunct="1"/>
              <a:t>11</a:t>
            </a:fld>
            <a:endParaRPr lang="en-US" altLang="en-US" sz="1200">
              <a:latin typeface="Times New Roman" pitchFamily="18"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4136534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0" y="0"/>
            <a:ext cx="9144000" cy="6858000"/>
          </a:xfrm>
          <a:prstGeom prst="rect">
            <a:avLst/>
          </a:prstGeom>
        </p:spPr>
      </p:pic>
      <p:sp>
        <p:nvSpPr>
          <p:cNvPr id="2" name="Title 1"/>
          <p:cNvSpPr>
            <a:spLocks noGrp="1"/>
          </p:cNvSpPr>
          <p:nvPr>
            <p:ph type="ctrTitle"/>
          </p:nvPr>
        </p:nvSpPr>
        <p:spPr>
          <a:xfrm>
            <a:off x="685800" y="1752600"/>
            <a:ext cx="7772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08375"/>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28" name="Picture 4" descr="I:\groups\gh\DGHCoreShare\Logo files\DGH logos\Dept.GH_UW_ct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53004" y="5874805"/>
            <a:ext cx="2837992" cy="8582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groups\gh\DGHCoreShare\Logo files\School of Public Health artpack\SPH Logo Stacked\PNG\uwsph_logo_vertical_400px.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69290" y="5832597"/>
            <a:ext cx="2069909" cy="900411"/>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8" descr="data:image/jpeg;base64,/9j/4AAQSkZJRgABAQAAAQABAAD/2wCEAAkGBxQSEhUUExQVFBQXFRkYGBcYFiMcGhkYGBkcIR0cHR4cICghHB8lHBoXITEkJyorLi4uHx8zODMsNygtLisBCgoKBQUFDgUFDisZExkrKysrKysrKysrKysrKysrKysrKysrKysrKysrKysrKysrKysrKysrKysrKysrKysrK//AABEIAGYBaAMBIgACEQEDEQH/xAAcAAACAwEBAQEAAAAAAAAAAAAABwQFBggDAgH/xABSEAACAQMBBAYEBwsJBgYDAAABAgMABBEFBhIhMQcTQVFhgRQiMnEIFlKRlKHTFSMzQmJjcnOCsbIkNUNTVJLBw9ElNnWTo9JEdIOEorMXJjT/xAAUAQEAAAAAAAAAAAAAAAAAAAAA/8QAFBEBAAAAAAAAAAAAAAAAAAAAAP/aAAwDAQACEQMRAD8AeNFBrDbZdID6bIetsZ2t+AFwjKVJPZjs7uJFBuaKVdp00R3Miw2dlcTzNyVmRB48QWxjvNNGBiVUsN0kAlc5wSOIz24oPuiisptbtTcWRLLYS3ECpvPLHIvq943D6xx30GropSw9NXWRyTRadO8EW71knWD1N7OMgKe49vCvmy6b1uJUht7GWSWRt1VaVVyffg0DcorygclVLLusQCVznBxxGe3FLvanpRk0+Upc6dMsZZhHKJVIkCnmMDAyOOCc0DJopZbK9LJ1G5WC3snPa7tMo3EyAWxunPPlmmbQFFZzbXaGaxh66K0a6UZMm7IFMage1xBLdvIdlY/Z/pckvn6u002WVwMt9+VVUd5YrQNOivmMkgEjBxxHPB7qqNp9ae0iMy28lwqgs4jZQyqO3DEZHPl3UFzRS52R6XbW/uUtliliZwd0uVwSBnHA88ZpjUBRRRQFFLDXumq0tbiWDqZpTE5QuhXdLDnjJzwOR5UwNGvZJow8kDW5PJHYFsY7d0kA+FBPooooCiiigKKKKAoqn2k2ntbBN+5lWPPsrzdsfJUcTX5sltAl/bLcxoyI5YKGxnCsRk44ccZoLmisPtH0pWVldi1l6wtw33VQUj3uW9xzyIPAGtxQFFFFAUUVhtoulKysrsWkvWFwQHdVBSMtxG9xzyIPAGg3NFFFAUUUUBRRRQFFFFAUUUUBWa6SIQ2l3gYZHUOfMDI+utLWe6Qv5tvP1D/uoEN0A/zsv6iX9wrpquZOgH+dl/US/uFdN0BX4ygjB4iv2igU3QhpirFqVsw3kW7eIg9qgFSPmpM39vLpGpkDi9tOGUn8dQcjP6S8/eae3RD+G1f/AIlL/E1ZH4Ruz+HgvVHBgYZD4jih8xvjyHfQPCxulmjSRDlHUMp8GGRVD0ibOi/sJoMZfd34/CReK/Py86zHQJr/AKRp/UsfXtm3MfkNkofqYfs1vNf1RbW2luH9mJGf34HAeZwKDmToc1j0bVYM8FlJhbP5fs//AC3R511XXHm0+mXNrNHNN6sk6LdKQMYLsW4dxBrrPZ/UxdW0M68pY1fzI4j580ELbjUhbWF1K34sLgDvLDAHzkVm+hHZ4Wmmo5GJLg9ax7d38QeS8fM1E6X5GupLLS4+d1KHlI5rFGQSfPiR+j40yYYgihVGFUAAdwAwB81B91VbVTBLO5Y9kEv8Bq1rLdKE+5pV4fzLAe88P8aDmD0Ka0js71Gx1jO8Z+S8D4IPf+Kfca622c1dLy2iuE9mVA2O4nmPI5FK5dlPS9mIUUZlSMzx8OO8CxI81JFRfg6bSZWaxc+z99i9x9tfI7p8zQO2s7t9tALCxmuM+uF3Yx3yNwX6+PlWhFKHpI/2pq1ppinMUR664x5cPAhOA/ToEzrekSWT2zyEl5YkuMHmN45APeeH112IpzxFc+/CQtwt1asBgGBl4fkv/owp57PT9Za27/Khjb50FBYUVVbSbQwWEJmuHCIOA72PYFHaawtjtvq18OssdORID7L3DkFx3gAr9WR40DPopWW/SrLbXAt9WtDaM3syod5CO/HHh4gnHaBTQjcMAQQQRkEcQQeRFB90VltuNurbTEHWkvK/sQpxdvH8keJ8s1mrfanXp16yLTIY4yMqs0h3yD+0uPMCgrfhA7PW/onpaxhZ+uQM45spBGG7+QrTdCn8z2/7f8ZpY9JvSBLc2j2V3Zva3KyI2M5UgZyeIBHhjeB76ZfQxIF0aBmICjrCSTgAB2yTQe+0PRfY3t2LuYSb/DfRWASTd5bwxnljkRW2pVbQ9MsCzx29kBOzyojStkRqGYA7o5uePgPfTVoCisHtf0kJbTi0tYXvbw84o+SfpEA8e3HZ2kVUXm12vQJ1sumQtGBlljclwPJm+oGgadYjX+i6xvLwXcok38gugYBJCowN4YzyAHAipGwvSBb6nFI6BomhCmVX5IG3sHe5Eeq3dy5Vmtf6ZIBPFb2QE7PKiNKeEahmAO6ObnBPcPfQNSiq/W9ags4jLcSLEg7WPM9wHMnwFLfT+mq3lunBURWkcTt1j/hJGBG6FUcs8eHEnwoGxRSevulDVJAZLTSJep7HkjkYsO/CAD5iR41K2G6ZEu51t7uIW8rHdRg3qF8+yQ3FCeQ58aBr0UGl5tB0nKlx6JYQNf3IJDBDhEI55bBzg8+QHfQMOilhqG1muWyGabTYJIgMsIpG31Hjxb6ga1Gw+3FvqkZaElXTHWRN7S55HxHiKDT0UUUBWe6Qf5tvP1D/ALq0NVe1NgbizuIV9qSF1HvKnH14oOd+gJsasv6mT9wrpyuSejHVBZ6pbvIdxes6t88N3fyvHPLDEZzy411rQftFFfMkgUEkgADJJ4AAcyaBcdEH4bV/+JS/xNWq250EX1jPb49ZkJTwdeK/WBWc6GIS1vdXWCBd3s0yZGDuE4H15phUHMXQdrnoupLE/BLgGJgeGH5rnzyPOm70kk3dxZ6YvszyddcY7IISDj9puGfCk10vaObHVXePKCQi4jI7GJyce5wTTb6Kpnv5rnVZV3etCQQr8lIx65B7i5+o0EH4Qez/AF1lHcqPWtmwcD+jkwD8zBT4DNffwfNd66xe2Y+vbPw8Y5MlfmIceQ76ZGtactzBLA/syoyH9oYz5c65W2X2jm0iW8j3fXeKSBh8mQHAbyOaB0bBuNR1W81H+ihxa25B4MBnfYd/DB9zUzqzPRzs/wCgafBCfb3d+TPy34keWceVaagKwHTlcbmkT/lNGvzuM/Vmt/Sr+EXcbunRL8u5UH3BHP7wKDcbD2/V6faL3W8f1qD/AI0gNprdtB1wSxKeq3xKqjkYnProOQ4esB3erXSWmwdXFGnyY1X+6oFLfp92a9IsluUH3y2JJ8YmxvfMQreR76BgahrEUVq90WBiWLrcjtXGRj38KXPQdp0koudTuOMt1IQvggOTjwLYA8EFLZNr5rzTLXSYwTM0/Vk9hiBHVgn9InPcE8a6S0XTEtoIoI/YiRUHjgc/PnQJ74S8Hq2MncZlPmIyP3NTJ6NZ9/S7Nu3qFHmOH+FY34RtvvafC/yLkfMyOP34q76ELnf0iDvVpF+Zzj6qBZ7f65De64sV3JuWVs+4eeDu8X5drMAp8BTSj6U9JAAFyoAGAAjYAHZypVbJBItpp47hVIknuFAcAjLsWXnw4jGPfT9+4tt/Z4f+Uv8ApQKLpe2u0y/sCkU6vPG6vF6pzzwwyR2rn6q0HQdrxk0lutbhbO6ZP9Wqhh8wJHlW9+4tt/Z4f+Uv+lV+0tiqWF2sKKhaCTgihcncPdz4UCl6Jozq+rXOoXI3uq3WRDxCFywQDPyVRvPjT5pG/Bouh/LYzjePUuO8gdYD8xK/PTyoFL8IrS0eyinwOsilC73aUcHK/wB4Kfn76v8AoVH+x7f9v+M1X/CA/mo/ro/8asehP+aLf3v/ABmgVfSxAqbQQ7qhcm2JwMZJfn76d23mu+g2E9wMbyJhM8t9uC/WRSV6Xv8AeCD/ANt/HTI6doydIlx2SRE+7fFBU/B+0MLayXr5ea4kYbzcTuoTnieOWfeJPbwprml30DX6yaUiAjeikdGHdk7w+phTFoKDZ3ZWKzlu5IuAuZFkK4wFwuMDwLFj50kelO3VNoYQihQWtmIAxklxk++ujM1zv0tf7wwe+1/joOg7m2SRSsiq6nmGAIPz1zP0NaJFPq27IodIlkdVbiCynC5HbjOa6ernPoL/AJ4m/Vy/xig6Lrnj4Q+mpDewTRjceWMliOGWRuDe/BHHwroikH8JX8PZ/qpP4loGD0m7TvaaSZUO7NMqRoeWGkXJI8QoY+VYjof2k0vTrQmWdVuZTmT1SSAPZTIHIDj7yasOnaBm0izYAkLJFveAMLAH58DzrS9FFtbT6Vat1MTMqbjExqTvKSDnIzmg9/8A8raV/al/ut/pSd0HWobbaISWTZtppwnAYG7NjIweQDnh3Yron7i239nh/wCUv+lA0i3ByIIQQcgiNcgjt5UE+iiigKKKp22lgBI+/cDj/wDmm+z40Cz6VOiRrmRrqxC9Y2TJCSAHb5SE8AT2g8M8a8NlOk65skFvqtrcAphVl6shio4esD7X6Q5/XTR+M9v+e+izfZ1+PtJbEYImI7jazH/LoM0vS/px9kzsfkiBs1C1C5v9aHUxQyWFi3CWWYYmlX5KIfZBHaeeR4g66PXrReKrIp8LSUf5devxnt/z30Wb7OgsdOsY4IkiiUJGihVUdgFSapfjPb/nvos32dHxnt/z30Wb7OgX3whtAM1rDcopLwybhA5lJcAcO0hwuP0jTE2T0cWdnBbj+jjUHxbHrH5815PtJbMMETEdxtZj/l19fGe3/PfRZvs6C6pIbVbD9btJD6v3mYC4fuPVY3x5kID+lTV+M9v+e+izfZ18naS2yDibIBAPos2QDzGer8BQXlFUvxnt/wA99Fm+zo+M9v8Anvos32dBc0iPhBbRwSva28ciS9W7vMEYNun1QFOOGcb/AA7OHfTe+M9v+e+izfZ1FOqWP9U30KT7Kgt9I1aG6jEsEiSxn8ZWBwe445HwPEVIurdZEZHG8jqVYHtBGCPmqmg1+0QYRZVB4kLaSjj5R16fGe3/AD30Wb7OgUvRHsI1vq100oJWzO5GxHBmkzusPHq+Jxy3hT0qkG0tsM467jz/AJLNx/6dfvxnt/z30Wb7OgwPwgNagFj6MZFM7SIwjBBZVByWYDkMcOPOoHwe9pYRbyWckiJKJi0ascF1dRwXPtEENwHYRTFl1iyY5aN2J5k2cpPzmKvxNWsgQREwI4giylyP+lQLHpw2Hm64ajaq7cF64JnfVl9mQY492T2YB5cpeyXTlCY1S/R1kUYMka7yv4lean6qZnxnt/z30Wb7OqK/s9ImbfltA7HtNjLn/wCqgor3pc9KPUaTbyXFw/AM64RM/jMO4eOBW82Z0lra2WKWVp5DlpZHOd53OWxnkueAHYKgaXqFhbLuwQtEvclnKv7oqm/Ge3/PfRZvs6BBa1pt1s5qXXwqWtyx3Cc7jxseMbHsYcB5A+FNCx6atMeMM7SRNjihjJIPcCOBrU3Gv2kilXWV1PNWtJSD5GOs+NI0Xe3vQlz/AORlx83V4oF/0g7R3etW0htLd0sLf75JI4wZSOW734HHA88cK0Pwfddd7RrZoXEcJZhP+J6xzuEn8YHPLPDnjt38e0Fqq7irKFxjdFpLjHdjq68rHV7KGMRRRyRxjgEWzlCgHnwEdAhelXXYJdaWeJ1lji6kFkOQTGctgjgfKug7tbfU7OREkSWGZCm+jBgMjw5EHHCon3Usf6pvoUn2Ve8G0FqgwiyqO5bSUD6o6DnzQtUvNm750ljLI3CReSyoud10bvGTj3kGmo/Tfp3V7wE5fH4Pq+Oe7OcfXWn1PUrG5XcnieVe57OVh9cdVun2WkQNvxWm445MLKXI92Y6A2ImvLt3v7wG3iKbtvbZI3UPFpJM4yxwMZ5DPfSa6Udfgl1tZ4nEkURgyyHeB6sgtukcD5V0E20tueB64g8/5LN9nUX7qWP9U30KT7KgsDtHa+j+k+kQ9R/Wb43fdnPteHOuduhnW4YNVMk7rEkiSAM5woZiCASeAp+fdiy3d3q33c53fQ5cZ78dVzr4+6lj/VN9Ck+yoNGrgjI4g8j31zv8IbVoZrqBIpEkMUbh91gQrMw9UkdvDlTvXaW2AwOuAHAD0Wb7Oo33Usf6pvoUn2VBAENtrGldSkqOHhQEqQTHIFGN4cwQw5GkxsttHebO3MkFzCxiZvXjPAHHDrImPA8Me/gDjHB9wa7aJncSRM892zlGcd+Iq8dS1OxuF3J4nlXuezlYfXHQZg9N+m7m99+3sex1fH3ZzipWyN7eapcLeTI9pZRZ6iHJDTMQRvycsqBnA5ZPbjNSbOw0eJt+OzCsORFjLw/6daBNpbfgB13cP5LMP8uguaKKKAqHqeqw26h55UiUnALsBknsHefAVMNKfpC2hOnavbXNxE0lr6OyIQM7js3rMM8N7AXxxyoGNp+v2s/4G4ikOcYVxvZxnG7zBxxxirFmxxNYKyaw1W5tb2zljM1uxMgxuyGJ0YbrLwPBiCDxHAjtqF0k37XF9ZaUrlIpyXuSpwzRrkhM9gO62fLxyGtk2zsFJBu4Bg4LdYN0HuLeyDnxq5iuUb2XVuAPAg8DnB4dhwfmNeUOnRJGIljRYgMBAo3QO7HKs3spsetheXbwALb3CRFUz7Do0m8qjsX18gdnKgsDtrp/L021znGOuXOe7Gc1ZajqkNugeaVIkJxvOwUfOeFKPa2WCDae1klMcSCIFnchVB3XAJJ4d3E0wNS2w01opFN7ZsCjDHXoc5B4YzxoLXTNobW5Yrb3EMzAZIjkV8DvO6TUy8vI4ULyukaDmzsFUe8ngKVnwcFH3PnPb6U3H/0o6l7O3Q1XWbtpfXgsCI4Yz7IkLMGkIPNvUYA+6g2UG2Ni7hBdw77eyC4G9+jnG95VeA1UbTbOQX0DwTIpDKQrY4oexlPYQawfQdtHNLDc2t0ctZsFDk5O4d8FSe3dKHj3Ed1AydR1OG3XfnljiXOMuwUE9wzzPhUGw2rspn6uO5iaTsTfAY+4HBPlWJ6K7j7qS3OpXADESmG3RhkQxgBjujlvNvLk/k1oekjZaK9s5cqBNGjSRSAYZXQZHEccHGKDT3t5HChkldY0XmzHAHvJqusdqrKZxHDd28rtyVJVZj5A5rPdD+0L3+mo0x35I2aJ2P426AQT47pGay/RJCq6xq4AAAkIAA5DrX5d1A4aKKKD8ZgBknA76oZdtdPU4N5AOOM9YN3Pdvez9dZTbq/N1qlnpeSIGBmuVBwZFGd1Cfknd4jtz4UwH06Jo+qMSGPGNwqN3HdjGKD2gnV1DIyspGQynII8COdU8+2Ngjsj3tsjqSGVplBBHMEE8KXmxG9pmtz6YrMbSVDLEjHO4cZGM/tDxwM8aj9NaxpqWku4RV67MjHAG4ssWSx7gCefjQMmPbTT2YKt7aszEAATKSSTgAYPPNX1YnUNR02/ljs45IZnbMoaEq3V9SVYEsuQCTwx7621BW6rr9rakC4uIYSwJUSSBd4DnjJ41PhlV1DKQysAQQcgg8iCOYrGdMNmsmlzAqC2UCZ7GLgA57OdVHQdrzyW0tlPwns3MZB57mSB/dYMvzd9AxNR1CK3QyTSJFGMAu7BVGTgcTw51FbaG1EPXm4iEGcdbvjcz+lnFJ/4QurySKsMf4CGRVmbPAzyIzInjuopY/pr4U6raJWiUbq7hRfVxwxjljlQVPx307+32n0hP+6p+la5bXIY288UwTG8Y3Dbuc4zg8M4PzUmehDU7O3F8LmW3hJmXcErqpKjf9nePEDwpn7Fi2m62+tQVW53VIwFU9Q0gDgAZBYNxz3DlQSDtrp3L061znGOvXOe7Gc1KstpLOZtyK6gd/kLKpb+7nNLHW7ZPjXbeqvGEE8OZ3X4++t5ttsdBqFu6MiiUAmKQDDI45HPdnGaDSSSBQWJwACSe4Dtqlj2z09mCre2zMTgKJlJJ7sA5zWS6DNppbyzkjnYvLbuE3m9oowyu93kYYeQqstrdBtY2FUfyYtwH426OPv8aBu5qkutrbKNij3UIZeDDfB3f0sZC+eKy3TDrskUdtZwOY5b2YRb45rHlQxB7CS6j3ZraaPosNrCsEMapGq4xjn4t3k8yaCRaX8UoVo5EkVhlSjBgw4cQQeI4j5xVbd7W2MTskl5bxupwyvKqsD7ic1U2Oxq22p+l2yqkUsMizIOAEhZCrKvL1sHe8QO+sT0/wAK+kaWd0ZaWQE44kb0HA9/M0DXuNbt44lneeJIWxiRnAQ55eseHGvrStXguVL280cyg7paNwwBxnBxyOCKkT26upR1DKRgqRkEd2K512fju9EittSh3prO4QekJj2Tk4Bxy7d1u/IPMZB/6prltbFRcTxQ72d3rJAmcc8bxFfPxgtep9I9Ii6jOOt3xuZzj2s451ndqtRt77RbmeIrLG1tIykjirBTwPyWB+atPpkC9RGu6N3q0G7jhjdHZQVo2207+32n0hP+6p2k67bXW96PPFNuY3urcNu72cZweGcH5jSa6G9Qs7a51QXEtvCOuQRiVlXIV5shd49nq5x4Uztjmtbhpb61BVZsRHAAVvR3kAcAd+8efZig1FFFFAGs1dajFLeSWF1HEyNCkkQcZ60Essi4PDKkL7w3hWlqq1vZy2u903EKuy+y/FXTPyXUhl8jQLfVtioNP1XT5bDeieWdleEMSDGFy7DPEKORB4ZK4xUbpiSWy1Gy1RELxphJMdmCeB7t5GYA94pnaRs1bWzF4ozvkYLvI8r47g0jMwHgDirG7tUlRo5EV0YYZWGQR4g86CJpOuW91Es0MqPGwyCGHDwI7CO415aTr8dzLIkOZEiwGlX8GXJPqKfxiMZOOA4DnVJH0XaUrFhagZ5gSybp967+6R4YxWrtLRIkWOJFjRRhVUAKB3ACgUm04RtqbNX3WHUjg2CM7r44Gmff6bB1Un3qL2G/EXuPhVNcdHOnSSNK9uWlZixczS72T3HfyPDGMVd3OjRSQejuHMW7ukdY+8QOwuG3z8/GgW3wb2/2fOM8fSjw7eMUf+hqHsZJ9y9evbef1EvCXhc8FY77MoB/bZfeKYuhbFWVlJ1ltCYmxg7ssmD71LlT5jhU/XNAtrxAlzCkqjiN4cVPerDip8QRQSdRvo4I3llYJGilmY8gBS26GNAk6q8u5lKG+kLKp5iPLnPmZD5Ad9a+HYeyUgmJ5MYIWWeWVQRyIWV2XI78VolGKBOdCNw1jPd6Xcjq5hJ1keeHWcN1iveMKhHfk91MjbPWI7WznlkYD72wUdrOwwqgdpJIr01zZm1vN03EKuy+y4JV19zoQw8jXhZ7HWcbiQRF3U5UyyyTFT3r1rtun3YoKfoe2fey02NJV3ZJGMrKeY3sYB8d0LWX6KGH3Z1jj/SH6pXptzxB1KnOGBBwSDg9xGCPeKysXRppqklbdlY82W4mVj72EmT5mgu59dhW4itt7emkDMFXiVVBxZvkjJA48yfA1Z1SaBsnaWTO1vCEd/acszufDedmbHhmrugTnSSW0/WrPUmDG3IEcjAZC4yDnHg28O/BxTfimVlDKwZSMhgcgjvB7q876yjmQxyosiMMMrDKkeINZ+Lo/sFG6sUgT5AuZur9251m7jwxigy2z9v6dtBcXsfG3t4hAsn4ryYwd09uPWz5d4qu6agp1LRw2N3r/WB5bplhznPZzpt2dnHCgjiRY0UYVVAAA8AKodZ2FsbuXrbiDrZOWTLJwx8kB8L5AUE59noOviuERY5Ig4BRQN5XGCpx2cj5Vbio2nWKQRrHHvbq8t52c/3nJY+ZqTQY3pXkA087xCg3FuCT3GZM/Vk1idu3fR9Ziv4Y2eO6VkkjX8eQADHvJ3CO/DeNM7aHZa1vt30qMyhc4UyOq8e3dVgCfEjIr1Gz1v1cUZj31hcSRb7s5R1zht5yWJGTzNAqOl/SGg0WESnM7XYlmb5U0iPv48BndHcAO6m/okm9bwsOOYkPzqKgbQ7J2l8VN1EZdzgoMjhRnt3VYAnxIzXpZbM28Nu1tGrrC2cqJpMgHsVi+8o4clIoFd0A2sUg1Aukb/fkxvKG4Hf7+ymJs69tayegW7bxAlnKrgiJXkyFOPZGWIUdy1Fh6M9NTPV27R557k8yZ9+7IM9vOrfZ/Zm1sQwtoRFvnLnJZmIzjeZiWPM8z2mgXGut/wDtdr+oH8L0zNodais4HnlYAKDgdrN2Ko5kk4GKqLro70+WUzPAzSkk9YZ5d7J7m6zK8+AGMVOsdkrSJw6xFnU5VpZHlZT+SZWbd8sUGX6FNmZbOzZ5wVmuJOsZSMFVx6oPjxY+dVMLD42tx/8ACkee6KbVZV+jzTzKZuobri291gnlD5P5QkyKDHdP+lzGO1vYQSbWRi2BndDFCr+4MnH31vtlNq7e/gWaGReIG+mfWRscVYf49tXJhXd3SMrjGDxyPHPPzrJSdGGlly/ooVjz3JZEH91HC48MUF1b7QRSXJt4vvrIpaVk4pF8lWb5TccKOOBk44Usun9vv+lfrpf4oKbGmaZDbRiOCNIkHJUUAfV21U67sTY3snWXMPWvjALSOAAO5QwA8hxoNAWxWO6Noo59Gto2CyRtCUdTxHMgg1eybPQNbm2IkMJ/FM0hbnnG/v7+PDNeWgbKWtkSbaMxAjBUSuV9+6zFQfEDNAlNr9HudA9JSHel068jdME/g3YYGT2MM8D+MOHMU/dO/BR/q1/hFfOqadFcRPDMgeNxhlPaP8D4iv2eyR4jEQdwrukKzKd3HYykMPeDmgUHQfaxyXWrb6I+JkxvKDwLz5xny+qmJoclraS+gQHLMZZ9xcERKz5wceyCzEKPA91RYOjTTUzuW7R55lJ5VJ95WQE1bbP7MWtjv+jQiMv7bZZmbHLLOSx5nhmguaKKKAooooCiiigKKKKAooooCiiigKKKKAooooCiiigKKKKAooooCiiigKKKKAooooCiiigKKKKAooooCiiigKKKKAooooCiiigKKKKAooooCiiig//Z"/>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srgbClr val="3F3151"/>
              </a:solidFill>
              <a:latin typeface="Arial"/>
              <a:ea typeface="+mn-ea"/>
            </a:endParaRPr>
          </a:p>
        </p:txBody>
      </p:sp>
      <p:sp>
        <p:nvSpPr>
          <p:cNvPr id="17" name="AutoShape 10" descr="data:image/jpeg;base64,/9j/4AAQSkZJRgABAQAAAQABAAD/2wCEAAkGBxQSEhUUExQVFBQXFRkYGBcYFiMcGhkYGBkcIR0cHR4cICghHB8lHBoXITEkJyorLi4uHx8zODMsNygtLisBCgoKBQUFDgUFDisZExkrKysrKysrKysrKysrKysrKysrKysrKysrKysrKysrKysrKysrKysrKysrKysrKysrK//AABEIAGYBaAMBIgACEQEDEQH/xAAcAAACAwEBAQEAAAAAAAAAAAAABwQFBggDAgH/xABSEAACAQMBBAYEBwsJBgYDAAABAgMABBEFBhIhMQcTQVFhgRQiMnEIFlKRlKHTFSMzQmJjcnOCsbIkNUNTVJLBw9ElNnWTo9JEdIOEorMXJjT/xAAUAQEAAAAAAAAAAAAAAAAAAAAA/8QAFBEBAAAAAAAAAAAAAAAAAAAAAP/aAAwDAQACEQMRAD8AeNFBrDbZdID6bIetsZ2t+AFwjKVJPZjs7uJFBuaKVdp00R3Miw2dlcTzNyVmRB48QWxjvNNGBiVUsN0kAlc5wSOIz24oPuiisptbtTcWRLLYS3ECpvPLHIvq943D6xx30GropSw9NXWRyTRadO8EW71knWD1N7OMgKe49vCvmy6b1uJUht7GWSWRt1VaVVyffg0DcorygclVLLusQCVznBxxGe3FLvanpRk0+Upc6dMsZZhHKJVIkCnmMDAyOOCc0DJopZbK9LJ1G5WC3snPa7tMo3EyAWxunPPlmmbQFFZzbXaGaxh66K0a6UZMm7IFMage1xBLdvIdlY/Z/pckvn6u002WVwMt9+VVUd5YrQNOivmMkgEjBxxHPB7qqNp9ae0iMy28lwqgs4jZQyqO3DEZHPl3UFzRS52R6XbW/uUtliliZwd0uVwSBnHA88ZpjUBRRRQFFLDXumq0tbiWDqZpTE5QuhXdLDnjJzwOR5UwNGvZJow8kDW5PJHYFsY7d0kA+FBPooooCiiigKKKKAoqn2k2ntbBN+5lWPPsrzdsfJUcTX5sltAl/bLcxoyI5YKGxnCsRk44ccZoLmisPtH0pWVldi1l6wtw33VQUj3uW9xzyIPAGtxQFFFFAUUVhtoulKysrsWkvWFwQHdVBSMtxG9xzyIPAGg3NFFFAUUUUBRRRQFFFFAUUUUBWa6SIQ2l3gYZHUOfMDI+utLWe6Qv5tvP1D/uoEN0A/zsv6iX9wrpquZOgH+dl/US/uFdN0BX4ygjB4iv2igU3QhpirFqVsw3kW7eIg9qgFSPmpM39vLpGpkDi9tOGUn8dQcjP6S8/eae3RD+G1f/AIlL/E1ZH4Ruz+HgvVHBgYZD4jih8xvjyHfQPCxulmjSRDlHUMp8GGRVD0ibOi/sJoMZfd34/CReK/Py86zHQJr/AKRp/UsfXtm3MfkNkofqYfs1vNf1RbW2luH9mJGf34HAeZwKDmToc1j0bVYM8FlJhbP5fs//AC3R511XXHm0+mXNrNHNN6sk6LdKQMYLsW4dxBrrPZ/UxdW0M68pY1fzI4j580ELbjUhbWF1K34sLgDvLDAHzkVm+hHZ4Wmmo5GJLg9ax7d38QeS8fM1E6X5GupLLS4+d1KHlI5rFGQSfPiR+j40yYYgihVGFUAAdwAwB81B91VbVTBLO5Y9kEv8Bq1rLdKE+5pV4fzLAe88P8aDmD0Ka0js71Gx1jO8Z+S8D4IPf+Kfca622c1dLy2iuE9mVA2O4nmPI5FK5dlPS9mIUUZlSMzx8OO8CxI81JFRfg6bSZWaxc+z99i9x9tfI7p8zQO2s7t9tALCxmuM+uF3Yx3yNwX6+PlWhFKHpI/2pq1ppinMUR664x5cPAhOA/ToEzrekSWT2zyEl5YkuMHmN45APeeH112IpzxFc+/CQtwt1asBgGBl4fkv/owp57PT9Za27/Khjb50FBYUVVbSbQwWEJmuHCIOA72PYFHaawtjtvq18OssdORID7L3DkFx3gAr9WR40DPopWW/SrLbXAt9WtDaM3syod5CO/HHh4gnHaBTQjcMAQQQRkEcQQeRFB90VltuNurbTEHWkvK/sQpxdvH8keJ8s1mrfanXp16yLTIY4yMqs0h3yD+0uPMCgrfhA7PW/onpaxhZ+uQM45spBGG7+QrTdCn8z2/7f8ZpY9JvSBLc2j2V3Zva3KyI2M5UgZyeIBHhjeB76ZfQxIF0aBmICjrCSTgAB2yTQe+0PRfY3t2LuYSb/DfRWASTd5bwxnljkRW2pVbQ9MsCzx29kBOzyojStkRqGYA7o5uePgPfTVoCisHtf0kJbTi0tYXvbw84o+SfpEA8e3HZ2kVUXm12vQJ1sumQtGBlljclwPJm+oGgadYjX+i6xvLwXcok38gugYBJCowN4YzyAHAipGwvSBb6nFI6BomhCmVX5IG3sHe5Eeq3dy5Vmtf6ZIBPFb2QE7PKiNKeEahmAO6ObnBPcPfQNSiq/W9ags4jLcSLEg7WPM9wHMnwFLfT+mq3lunBURWkcTt1j/hJGBG6FUcs8eHEnwoGxRSevulDVJAZLTSJep7HkjkYsO/CAD5iR41K2G6ZEu51t7uIW8rHdRg3qF8+yQ3FCeQ58aBr0UGl5tB0nKlx6JYQNf3IJDBDhEI55bBzg8+QHfQMOilhqG1muWyGabTYJIgMsIpG31Hjxb6ga1Gw+3FvqkZaElXTHWRN7S55HxHiKDT0UUUBWe6Qf5tvP1D/ALq0NVe1NgbizuIV9qSF1HvKnH14oOd+gJsasv6mT9wrpyuSejHVBZ6pbvIdxes6t88N3fyvHPLDEZzy411rQftFFfMkgUEkgADJJ4AAcyaBcdEH4bV/+JS/xNWq250EX1jPb49ZkJTwdeK/WBWc6GIS1vdXWCBd3s0yZGDuE4H15phUHMXQdrnoupLE/BLgGJgeGH5rnzyPOm70kk3dxZ6YvszyddcY7IISDj9puGfCk10vaObHVXePKCQi4jI7GJyce5wTTb6Kpnv5rnVZV3etCQQr8lIx65B7i5+o0EH4Qez/AF1lHcqPWtmwcD+jkwD8zBT4DNffwfNd66xe2Y+vbPw8Y5MlfmIceQ76ZGtactzBLA/syoyH9oYz5c65W2X2jm0iW8j3fXeKSBh8mQHAbyOaB0bBuNR1W81H+ihxa25B4MBnfYd/DB9zUzqzPRzs/wCgafBCfb3d+TPy34keWceVaagKwHTlcbmkT/lNGvzuM/Vmt/Sr+EXcbunRL8u5UH3BHP7wKDcbD2/V6faL3W8f1qD/AI0gNprdtB1wSxKeq3xKqjkYnProOQ4esB3erXSWmwdXFGnyY1X+6oFLfp92a9IsluUH3y2JJ8YmxvfMQreR76BgahrEUVq90WBiWLrcjtXGRj38KXPQdp0koudTuOMt1IQvggOTjwLYA8EFLZNr5rzTLXSYwTM0/Vk9hiBHVgn9InPcE8a6S0XTEtoIoI/YiRUHjgc/PnQJ74S8Hq2MncZlPmIyP3NTJ6NZ9/S7Nu3qFHmOH+FY34RtvvafC/yLkfMyOP34q76ELnf0iDvVpF+Zzj6qBZ7f65De64sV3JuWVs+4eeDu8X5drMAp8BTSj6U9JAAFyoAGAAjYAHZypVbJBItpp47hVIknuFAcAjLsWXnw4jGPfT9+4tt/Z4f+Uv8ApQKLpe2u0y/sCkU6vPG6vF6pzzwwyR2rn6q0HQdrxk0lutbhbO6ZP9Wqhh8wJHlW9+4tt/Z4f+Uv+lV+0tiqWF2sKKhaCTgihcncPdz4UCl6Jozq+rXOoXI3uq3WRDxCFywQDPyVRvPjT5pG/Bouh/LYzjePUuO8gdYD8xK/PTyoFL8IrS0eyinwOsilC73aUcHK/wB4Kfn76v8AoVH+x7f9v+M1X/CA/mo/ro/8asehP+aLf3v/ABmgVfSxAqbQQ7qhcm2JwMZJfn76d23mu+g2E9wMbyJhM8t9uC/WRSV6Xv8AeCD/ANt/HTI6doydIlx2SRE+7fFBU/B+0MLayXr5ea4kYbzcTuoTnieOWfeJPbwprml30DX6yaUiAjeikdGHdk7w+phTFoKDZ3ZWKzlu5IuAuZFkK4wFwuMDwLFj50kelO3VNoYQihQWtmIAxklxk++ujM1zv0tf7wwe+1/joOg7m2SRSsiq6nmGAIPz1zP0NaJFPq27IodIlkdVbiCynC5HbjOa6ernPoL/AJ4m/Vy/xig6Lrnj4Q+mpDewTRjceWMliOGWRuDe/BHHwroikH8JX8PZ/qpP4loGD0m7TvaaSZUO7NMqRoeWGkXJI8QoY+VYjof2k0vTrQmWdVuZTmT1SSAPZTIHIDj7yasOnaBm0izYAkLJFveAMLAH58DzrS9FFtbT6Vat1MTMqbjExqTvKSDnIzmg9/8A8raV/al/ut/pSd0HWobbaISWTZtppwnAYG7NjIweQDnh3Yron7i239nh/wCUv+lA0i3ByIIQQcgiNcgjt5UE+iiigKKKp22lgBI+/cDj/wDmm+z40Cz6VOiRrmRrqxC9Y2TJCSAHb5SE8AT2g8M8a8NlOk65skFvqtrcAphVl6shio4esD7X6Q5/XTR+M9v+e+izfZ1+PtJbEYImI7jazH/LoM0vS/px9kzsfkiBs1C1C5v9aHUxQyWFi3CWWYYmlX5KIfZBHaeeR4g66PXrReKrIp8LSUf5devxnt/z30Wb7OgsdOsY4IkiiUJGihVUdgFSapfjPb/nvos32dHxnt/z30Wb7OgX3whtAM1rDcopLwybhA5lJcAcO0hwuP0jTE2T0cWdnBbj+jjUHxbHrH5815PtJbMMETEdxtZj/l19fGe3/PfRZvs6C6pIbVbD9btJD6v3mYC4fuPVY3x5kID+lTV+M9v+e+izfZ18naS2yDibIBAPos2QDzGer8BQXlFUvxnt/wA99Fm+zo+M9v8Anvos32dBc0iPhBbRwSva28ciS9W7vMEYNun1QFOOGcb/AA7OHfTe+M9v+e+izfZ1FOqWP9U30KT7Kgt9I1aG6jEsEiSxn8ZWBwe445HwPEVIurdZEZHG8jqVYHtBGCPmqmg1+0QYRZVB4kLaSjj5R16fGe3/AD30Wb7OgUvRHsI1vq100oJWzO5GxHBmkzusPHq+Jxy3hT0qkG0tsM467jz/AJLNx/6dfvxnt/z30Wb7OgwPwgNagFj6MZFM7SIwjBBZVByWYDkMcOPOoHwe9pYRbyWckiJKJi0ascF1dRwXPtEENwHYRTFl1iyY5aN2J5k2cpPzmKvxNWsgQREwI4giylyP+lQLHpw2Hm64ajaq7cF64JnfVl9mQY492T2YB5cpeyXTlCY1S/R1kUYMka7yv4lean6qZnxnt/z30Wb7OqK/s9ImbfltA7HtNjLn/wCqgor3pc9KPUaTbyXFw/AM64RM/jMO4eOBW82Z0lra2WKWVp5DlpZHOd53OWxnkueAHYKgaXqFhbLuwQtEvclnKv7oqm/Ge3/PfRZvs6BBa1pt1s5qXXwqWtyx3Cc7jxseMbHsYcB5A+FNCx6atMeMM7SRNjihjJIPcCOBrU3Gv2kilXWV1PNWtJSD5GOs+NI0Xe3vQlz/AORlx83V4oF/0g7R3etW0htLd0sLf75JI4wZSOW734HHA88cK0Pwfddd7RrZoXEcJZhP+J6xzuEn8YHPLPDnjt38e0Fqq7irKFxjdFpLjHdjq68rHV7KGMRRRyRxjgEWzlCgHnwEdAhelXXYJdaWeJ1lji6kFkOQTGctgjgfKug7tbfU7OREkSWGZCm+jBgMjw5EHHCon3Usf6pvoUn2Ve8G0FqgwiyqO5bSUD6o6DnzQtUvNm750ljLI3CReSyoud10bvGTj3kGmo/Tfp3V7wE5fH4Pq+Oe7OcfXWn1PUrG5XcnieVe57OVh9cdVun2WkQNvxWm445MLKXI92Y6A2ImvLt3v7wG3iKbtvbZI3UPFpJM4yxwMZ5DPfSa6Udfgl1tZ4nEkURgyyHeB6sgtukcD5V0E20tueB64g8/5LN9nUX7qWP9U30KT7KgsDtHa+j+k+kQ9R/Wb43fdnPteHOuduhnW4YNVMk7rEkiSAM5woZiCASeAp+fdiy3d3q33c53fQ5cZ78dVzr4+6lj/VN9Ck+yoNGrgjI4g8j31zv8IbVoZrqBIpEkMUbh91gQrMw9UkdvDlTvXaW2AwOuAHAD0Wb7Oo33Usf6pvoUn2VBAENtrGldSkqOHhQEqQTHIFGN4cwQw5GkxsttHebO3MkFzCxiZvXjPAHHDrImPA8Me/gDjHB9wa7aJncSRM892zlGcd+Iq8dS1OxuF3J4nlXuezlYfXHQZg9N+m7m99+3sex1fH3ZzipWyN7eapcLeTI9pZRZ6iHJDTMQRvycsqBnA5ZPbjNSbOw0eJt+OzCsORFjLw/6daBNpbfgB13cP5LMP8uguaKKKAqHqeqw26h55UiUnALsBknsHefAVMNKfpC2hOnavbXNxE0lr6OyIQM7js3rMM8N7AXxxyoGNp+v2s/4G4ikOcYVxvZxnG7zBxxxirFmxxNYKyaw1W5tb2zljM1uxMgxuyGJ0YbrLwPBiCDxHAjtqF0k37XF9ZaUrlIpyXuSpwzRrkhM9gO62fLxyGtk2zsFJBu4Bg4LdYN0HuLeyDnxq5iuUb2XVuAPAg8DnB4dhwfmNeUOnRJGIljRYgMBAo3QO7HKs3spsetheXbwALb3CRFUz7Do0m8qjsX18gdnKgsDtrp/L021znGOuXOe7Gc1ZajqkNugeaVIkJxvOwUfOeFKPa2WCDae1klMcSCIFnchVB3XAJJ4d3E0wNS2w01opFN7ZsCjDHXoc5B4YzxoLXTNobW5Yrb3EMzAZIjkV8DvO6TUy8vI4ULyukaDmzsFUe8ngKVnwcFH3PnPb6U3H/0o6l7O3Q1XWbtpfXgsCI4Yz7IkLMGkIPNvUYA+6g2UG2Ni7hBdw77eyC4G9+jnG95VeA1UbTbOQX0DwTIpDKQrY4oexlPYQawfQdtHNLDc2t0ctZsFDk5O4d8FSe3dKHj3Ed1AydR1OG3XfnljiXOMuwUE9wzzPhUGw2rspn6uO5iaTsTfAY+4HBPlWJ6K7j7qS3OpXADESmG3RhkQxgBjujlvNvLk/k1oekjZaK9s5cqBNGjSRSAYZXQZHEccHGKDT3t5HChkldY0XmzHAHvJqusdqrKZxHDd28rtyVJVZj5A5rPdD+0L3+mo0x35I2aJ2P426AQT47pGay/RJCq6xq4AAAkIAA5DrX5d1A4aKKKD8ZgBknA76oZdtdPU4N5AOOM9YN3Pdvez9dZTbq/N1qlnpeSIGBmuVBwZFGd1Cfknd4jtz4UwH06Jo+qMSGPGNwqN3HdjGKD2gnV1DIyspGQynII8COdU8+2Ngjsj3tsjqSGVplBBHMEE8KXmxG9pmtz6YrMbSVDLEjHO4cZGM/tDxwM8aj9NaxpqWku4RV67MjHAG4ssWSx7gCefjQMmPbTT2YKt7aszEAATKSSTgAYPPNX1YnUNR02/ljs45IZnbMoaEq3V9SVYEsuQCTwx7621BW6rr9rakC4uIYSwJUSSBd4DnjJ41PhlV1DKQysAQQcgg8iCOYrGdMNmsmlzAqC2UCZ7GLgA57OdVHQdrzyW0tlPwns3MZB57mSB/dYMvzd9AxNR1CK3QyTSJFGMAu7BVGTgcTw51FbaG1EPXm4iEGcdbvjcz+lnFJ/4QurySKsMf4CGRVmbPAzyIzInjuopY/pr4U6raJWiUbq7hRfVxwxjljlQVPx307+32n0hP+6p+la5bXIY288UwTG8Y3Dbuc4zg8M4PzUmehDU7O3F8LmW3hJmXcErqpKjf9nePEDwpn7Fi2m62+tQVW53VIwFU9Q0gDgAZBYNxz3DlQSDtrp3L061znGOvXOe7Gc1KstpLOZtyK6gd/kLKpb+7nNLHW7ZPjXbeqvGEE8OZ3X4++t5ttsdBqFu6MiiUAmKQDDI45HPdnGaDSSSBQWJwACSe4Dtqlj2z09mCre2zMTgKJlJJ7sA5zWS6DNppbyzkjnYvLbuE3m9oowyu93kYYeQqstrdBtY2FUfyYtwH426OPv8aBu5qkutrbKNij3UIZeDDfB3f0sZC+eKy3TDrskUdtZwOY5b2YRb45rHlQxB7CS6j3ZraaPosNrCsEMapGq4xjn4t3k8yaCRaX8UoVo5EkVhlSjBgw4cQQeI4j5xVbd7W2MTskl5bxupwyvKqsD7ic1U2Oxq22p+l2yqkUsMizIOAEhZCrKvL1sHe8QO+sT0/wAK+kaWd0ZaWQE44kb0HA9/M0DXuNbt44lneeJIWxiRnAQ55eseHGvrStXguVL280cyg7paNwwBxnBxyOCKkT26upR1DKRgqRkEd2K512fju9EittSh3prO4QekJj2Tk4Bxy7d1u/IPMZB/6prltbFRcTxQ72d3rJAmcc8bxFfPxgtep9I9Ii6jOOt3xuZzj2s451ndqtRt77RbmeIrLG1tIykjirBTwPyWB+atPpkC9RGu6N3q0G7jhjdHZQVo2207+32n0hP+6p2k67bXW96PPFNuY3urcNu72cZweGcH5jSa6G9Qs7a51QXEtvCOuQRiVlXIV5shd49nq5x4Uztjmtbhpb61BVZsRHAAVvR3kAcAd+8efZig1FFFFAGs1dajFLeSWF1HEyNCkkQcZ60Essi4PDKkL7w3hWlqq1vZy2u903EKuy+y/FXTPyXUhl8jQLfVtioNP1XT5bDeieWdleEMSDGFy7DPEKORB4ZK4xUbpiSWy1Gy1RELxphJMdmCeB7t5GYA94pnaRs1bWzF4ozvkYLvI8r47g0jMwHgDirG7tUlRo5EV0YYZWGQR4g86CJpOuW91Es0MqPGwyCGHDwI7CO415aTr8dzLIkOZEiwGlX8GXJPqKfxiMZOOA4DnVJH0XaUrFhagZ5gSybp967+6R4YxWrtLRIkWOJFjRRhVUAKB3ACgUm04RtqbNX3WHUjg2CM7r44Gmff6bB1Un3qL2G/EXuPhVNcdHOnSSNK9uWlZixczS72T3HfyPDGMVd3OjRSQejuHMW7ukdY+8QOwuG3z8/GgW3wb2/2fOM8fSjw7eMUf+hqHsZJ9y9evbef1EvCXhc8FY77MoB/bZfeKYuhbFWVlJ1ltCYmxg7ssmD71LlT5jhU/XNAtrxAlzCkqjiN4cVPerDip8QRQSdRvo4I3llYJGilmY8gBS26GNAk6q8u5lKG+kLKp5iPLnPmZD5Ad9a+HYeyUgmJ5MYIWWeWVQRyIWV2XI78VolGKBOdCNw1jPd6Xcjq5hJ1keeHWcN1iveMKhHfk91MjbPWI7WznlkYD72wUdrOwwqgdpJIr01zZm1vN03EKuy+y4JV19zoQw8jXhZ7HWcbiQRF3U5UyyyTFT3r1rtun3YoKfoe2fey02NJV3ZJGMrKeY3sYB8d0LWX6KGH3Z1jj/SH6pXptzxB1KnOGBBwSDg9xGCPeKysXRppqklbdlY82W4mVj72EmT5mgu59dhW4itt7emkDMFXiVVBxZvkjJA48yfA1Z1SaBsnaWTO1vCEd/acszufDedmbHhmrugTnSSW0/WrPUmDG3IEcjAZC4yDnHg28O/BxTfimVlDKwZSMhgcgjvB7q876yjmQxyosiMMMrDKkeINZ+Lo/sFG6sUgT5AuZur9251m7jwxigy2z9v6dtBcXsfG3t4hAsn4ryYwd09uPWz5d4qu6agp1LRw2N3r/WB5bplhznPZzpt2dnHCgjiRY0UYVVAAA8AKodZ2FsbuXrbiDrZOWTLJwx8kB8L5AUE59noOviuERY5Ig4BRQN5XGCpx2cj5Vbio2nWKQRrHHvbq8t52c/3nJY+ZqTQY3pXkA087xCg3FuCT3GZM/Vk1idu3fR9Ziv4Y2eO6VkkjX8eQADHvJ3CO/DeNM7aHZa1vt30qMyhc4UyOq8e3dVgCfEjIr1Gz1v1cUZj31hcSRb7s5R1zht5yWJGTzNAqOl/SGg0WESnM7XYlmb5U0iPv48BndHcAO6m/okm9bwsOOYkPzqKgbQ7J2l8VN1EZdzgoMjhRnt3VYAnxIzXpZbM28Nu1tGrrC2cqJpMgHsVi+8o4clIoFd0A2sUg1Aukb/fkxvKG4Hf7+ymJs69tayegW7bxAlnKrgiJXkyFOPZGWIUdy1Fh6M9NTPV27R557k8yZ9+7IM9vOrfZ/Zm1sQwtoRFvnLnJZmIzjeZiWPM8z2mgXGut/wDtdr+oH8L0zNodais4HnlYAKDgdrN2Ko5kk4GKqLro70+WUzPAzSkk9YZ5d7J7m6zK8+AGMVOsdkrSJw6xFnU5VpZHlZT+SZWbd8sUGX6FNmZbOzZ5wVmuJOsZSMFVx6oPjxY+dVMLD42tx/8ACkee6KbVZV+jzTzKZuobri291gnlD5P5QkyKDHdP+lzGO1vYQSbWRi2BndDFCr+4MnH31vtlNq7e/gWaGReIG+mfWRscVYf49tXJhXd3SMrjGDxyPHPPzrJSdGGlly/ooVjz3JZEH91HC48MUF1b7QRSXJt4vvrIpaVk4pF8lWb5TccKOOBk44Usun9vv+lfrpf4oKbGmaZDbRiOCNIkHJUUAfV21U67sTY3snWXMPWvjALSOAAO5QwA8hxoNAWxWO6Noo59Gto2CyRtCUdTxHMgg1eybPQNbm2IkMJ/FM0hbnnG/v7+PDNeWgbKWtkSbaMxAjBUSuV9+6zFQfEDNAlNr9HudA9JSHel068jdME/g3YYGT2MM8D+MOHMU/dO/BR/q1/hFfOqadFcRPDMgeNxhlPaP8D4iv2eyR4jEQdwrukKzKd3HYykMPeDmgUHQfaxyXWrb6I+JkxvKDwLz5xny+qmJoclraS+gQHLMZZ9xcERKz5wceyCzEKPA91RYOjTTUzuW7R55lJ5VJ95WQE1bbP7MWtjv+jQiMv7bZZmbHLLOSx5nhmguaKKKAooooCiiigKKKKAooooCiiigKKKKAooooCiiigKKKKAooooCiiigKKKKAooooCiiigKKKKAooooCiiigKKKKAooooCiiigKKKKAooooCiiig//Z"/>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srgbClr val="3F3151"/>
              </a:solidFill>
              <a:latin typeface="Arial"/>
              <a:ea typeface="+mn-ea"/>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7975" y="6185518"/>
            <a:ext cx="2080383" cy="485929"/>
          </a:xfrm>
          <a:prstGeom prst="rect">
            <a:avLst/>
          </a:prstGeom>
        </p:spPr>
      </p:pic>
    </p:spTree>
    <p:extLst>
      <p:ext uri="{BB962C8B-B14F-4D97-AF65-F5344CB8AC3E}">
        <p14:creationId xmlns:p14="http://schemas.microsoft.com/office/powerpoint/2010/main" val="44879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pic>
        <p:nvPicPr>
          <p:cNvPr id="9" name="Picture 8"/>
          <p:cNvPicPr/>
          <p:nvPr userDrawn="1"/>
        </p:nvPicPr>
        <p:blipFill>
          <a:blip r:embed="rId3" cstate="print">
            <a:extLst>
              <a:ext uri="{28A0092B-C50C-407E-A947-70E740481C1C}">
                <a14:useLocalDpi xmlns:a14="http://schemas.microsoft.com/office/drawing/2010/main" val="0"/>
              </a:ext>
            </a:extLst>
          </a:blip>
          <a:stretch>
            <a:fillRect/>
          </a:stretch>
        </p:blipFill>
        <p:spPr>
          <a:xfrm>
            <a:off x="2268182" y="5183278"/>
            <a:ext cx="4826000" cy="1459230"/>
          </a:xfrm>
          <a:prstGeom prst="rect">
            <a:avLst/>
          </a:prstGeom>
        </p:spPr>
      </p:pic>
      <p:sp>
        <p:nvSpPr>
          <p:cNvPr id="11" name="Text Placeholder 10"/>
          <p:cNvSpPr>
            <a:spLocks noGrp="1"/>
          </p:cNvSpPr>
          <p:nvPr>
            <p:ph type="body" sz="quarter" idx="10"/>
          </p:nvPr>
        </p:nvSpPr>
        <p:spPr>
          <a:xfrm>
            <a:off x="1460311" y="1460320"/>
            <a:ext cx="6605778" cy="1037230"/>
          </a:xfrm>
        </p:spPr>
        <p:txBody>
          <a:bodyPr/>
          <a:lstStyle>
            <a:lvl1pPr marL="0" indent="0" algn="ctr">
              <a:buNone/>
              <a:defRPr sz="4800"/>
            </a:lvl1pPr>
          </a:lstStyle>
          <a:p>
            <a:pPr lvl="0"/>
            <a:endParaRPr lang="en-US" dirty="0" smtClean="0"/>
          </a:p>
        </p:txBody>
      </p:sp>
      <p:sp>
        <p:nvSpPr>
          <p:cNvPr id="13" name="Text Placeholder 12"/>
          <p:cNvSpPr>
            <a:spLocks noGrp="1"/>
          </p:cNvSpPr>
          <p:nvPr>
            <p:ph type="body" sz="quarter" idx="11"/>
          </p:nvPr>
        </p:nvSpPr>
        <p:spPr>
          <a:xfrm>
            <a:off x="1487488" y="2961574"/>
            <a:ext cx="6537325" cy="1719168"/>
          </a:xfrm>
        </p:spPr>
        <p:txBody>
          <a:bodyPr/>
          <a:lstStyle>
            <a:lvl1pPr marL="0" indent="0" algn="ctr">
              <a:buNone/>
              <a:defRPr/>
            </a:lvl1pPr>
          </a:lstStyle>
          <a:p>
            <a:pPr lvl="0"/>
            <a:endParaRPr lang="en-US" dirty="0" smtClean="0"/>
          </a:p>
        </p:txBody>
      </p:sp>
    </p:spTree>
    <p:extLst>
      <p:ext uri="{BB962C8B-B14F-4D97-AF65-F5344CB8AC3E}">
        <p14:creationId xmlns:p14="http://schemas.microsoft.com/office/powerpoint/2010/main" val="26650226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8AF0D6E2-A06D-4636-AD8C-E032318A6954}" type="datetimeFigureOut">
              <a:rPr lang="en-US"/>
              <a:pPr>
                <a:defRPr/>
              </a:pPr>
              <a:t>6/6/2018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461FBE23-FFF2-4E07-B555-3590A85DDDC9}" type="slidenum">
              <a:rPr lang="en-US"/>
              <a:pPr>
                <a:defRPr/>
              </a:pPr>
              <a:t>‹#›</a:t>
            </a:fld>
            <a:endParaRPr lang="en-US"/>
          </a:p>
        </p:txBody>
      </p:sp>
    </p:spTree>
    <p:extLst>
      <p:ext uri="{BB962C8B-B14F-4D97-AF65-F5344CB8AC3E}">
        <p14:creationId xmlns:p14="http://schemas.microsoft.com/office/powerpoint/2010/main" val="29468809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0DB33E43-1B65-4AA5-A3F7-62B4B867ACEF}" type="datetimeFigureOut">
              <a:rPr lang="en-US"/>
              <a:pPr>
                <a:defRPr/>
              </a:pPr>
              <a:t>6/6/2018</a:t>
            </a:fld>
            <a:endParaRPr lang="en-US"/>
          </a:p>
        </p:txBody>
      </p:sp>
      <p:sp>
        <p:nvSpPr>
          <p:cNvPr id="7"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914400" fontAlgn="base">
              <a:spcBef>
                <a:spcPct val="0"/>
              </a:spcBef>
              <a:spcAft>
                <a:spcPct val="0"/>
              </a:spcAft>
              <a:defRPr smtClean="0">
                <a:solidFill>
                  <a:srgbClr val="CCD1B9"/>
                </a:solidFill>
                <a:latin typeface="Arial" panose="020B0604020202020204" pitchFamily="34" charset="0"/>
              </a:defRPr>
            </a:lvl1pPr>
          </a:lstStyle>
          <a:p>
            <a:pPr>
              <a:defRPr/>
            </a:pPr>
            <a:fld id="{EE3AF8D7-0286-4E59-93DD-B886B26402C9}" type="slidenum">
              <a:rPr lang="en-US"/>
              <a:pPr>
                <a:defRPr/>
              </a:pPr>
              <a:t>‹#›</a:t>
            </a:fld>
            <a:endParaRPr lang="en-US"/>
          </a:p>
        </p:txBody>
      </p:sp>
    </p:spTree>
    <p:extLst>
      <p:ext uri="{BB962C8B-B14F-4D97-AF65-F5344CB8AC3E}">
        <p14:creationId xmlns:p14="http://schemas.microsoft.com/office/powerpoint/2010/main" val="27374023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4" name="Shape 10"/>
          <p:cNvSpPr>
            <a:spLocks noChangeArrowheads="1"/>
          </p:cNvSpPr>
          <p:nvPr/>
        </p:nvSpPr>
        <p:spPr bwMode="auto">
          <a:xfrm flipH="1">
            <a:off x="8247063" y="5661025"/>
            <a:ext cx="896937" cy="1196975"/>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5" name="Shape 11"/>
          <p:cNvSpPr/>
          <p:nvPr/>
        </p:nvSpPr>
        <p:spPr>
          <a:xfrm flipH="1">
            <a:off x="8247063" y="5661025"/>
            <a:ext cx="896937" cy="1196975"/>
          </a:xfrm>
          <a:prstGeom prst="round1Rect">
            <a:avLst>
              <a:gd name="adj" fmla="val 16667"/>
            </a:avLst>
          </a:prstGeom>
          <a:solidFill>
            <a:schemeClr val="lt1">
              <a:alpha val="68080"/>
            </a:schemeClr>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12" name="Shape 12"/>
          <p:cNvSpPr txBox="1">
            <a:spLocks noGrp="1"/>
          </p:cNvSpPr>
          <p:nvPr>
            <p:ph type="ctrTitle"/>
          </p:nvPr>
        </p:nvSpPr>
        <p:spPr>
          <a:xfrm>
            <a:off x="390525" y="2425700"/>
            <a:ext cx="8222100" cy="1244800"/>
          </a:xfrm>
          <a:prstGeom prst="rect">
            <a:avLst/>
          </a:prstGeom>
        </p:spPr>
        <p:txBody>
          <a:bodyPr/>
          <a:lstStyle>
            <a:lvl1pPr lvl="0">
              <a:spcBef>
                <a:spcPts val="0"/>
              </a:spcBef>
              <a:buClr>
                <a:srgbClr val="666666"/>
              </a:buClr>
              <a:buSzPct val="100000"/>
              <a:defRPr sz="4800">
                <a:solidFill>
                  <a:srgbClr val="666666"/>
                </a:solidFill>
              </a:defRPr>
            </a:lvl1pPr>
            <a:lvl2pPr lvl="1">
              <a:spcBef>
                <a:spcPts val="0"/>
              </a:spcBef>
              <a:buClr>
                <a:srgbClr val="666666"/>
              </a:buClr>
              <a:buSzPct val="100000"/>
              <a:defRPr sz="4800">
                <a:solidFill>
                  <a:srgbClr val="666666"/>
                </a:solidFill>
              </a:defRPr>
            </a:lvl2pPr>
            <a:lvl3pPr lvl="2">
              <a:spcBef>
                <a:spcPts val="0"/>
              </a:spcBef>
              <a:buClr>
                <a:srgbClr val="666666"/>
              </a:buClr>
              <a:buSzPct val="100000"/>
              <a:defRPr sz="4800">
                <a:solidFill>
                  <a:srgbClr val="666666"/>
                </a:solidFill>
              </a:defRPr>
            </a:lvl3pPr>
            <a:lvl4pPr lvl="3">
              <a:spcBef>
                <a:spcPts val="0"/>
              </a:spcBef>
              <a:buClr>
                <a:srgbClr val="666666"/>
              </a:buClr>
              <a:buSzPct val="100000"/>
              <a:defRPr sz="4800">
                <a:solidFill>
                  <a:srgbClr val="666666"/>
                </a:solidFill>
              </a:defRPr>
            </a:lvl4pPr>
            <a:lvl5pPr lvl="4">
              <a:spcBef>
                <a:spcPts val="0"/>
              </a:spcBef>
              <a:buClr>
                <a:srgbClr val="666666"/>
              </a:buClr>
              <a:buSzPct val="100000"/>
              <a:defRPr sz="4800">
                <a:solidFill>
                  <a:srgbClr val="666666"/>
                </a:solidFill>
              </a:defRPr>
            </a:lvl5pPr>
            <a:lvl6pPr lvl="5">
              <a:spcBef>
                <a:spcPts val="0"/>
              </a:spcBef>
              <a:buClr>
                <a:srgbClr val="666666"/>
              </a:buClr>
              <a:buSzPct val="100000"/>
              <a:defRPr sz="4800">
                <a:solidFill>
                  <a:srgbClr val="666666"/>
                </a:solidFill>
              </a:defRPr>
            </a:lvl6pPr>
            <a:lvl7pPr lvl="6">
              <a:spcBef>
                <a:spcPts val="0"/>
              </a:spcBef>
              <a:buClr>
                <a:srgbClr val="666666"/>
              </a:buClr>
              <a:buSzPct val="100000"/>
              <a:defRPr sz="4800">
                <a:solidFill>
                  <a:srgbClr val="666666"/>
                </a:solidFill>
              </a:defRPr>
            </a:lvl7pPr>
            <a:lvl8pPr lvl="7">
              <a:spcBef>
                <a:spcPts val="0"/>
              </a:spcBef>
              <a:buClr>
                <a:srgbClr val="666666"/>
              </a:buClr>
              <a:buSzPct val="100000"/>
              <a:defRPr sz="4800">
                <a:solidFill>
                  <a:srgbClr val="666666"/>
                </a:solidFill>
              </a:defRPr>
            </a:lvl8pPr>
            <a:lvl9pPr lvl="8">
              <a:spcBef>
                <a:spcPts val="0"/>
              </a:spcBef>
              <a:buClr>
                <a:srgbClr val="666666"/>
              </a:buClr>
              <a:buSzPct val="100000"/>
              <a:defRPr sz="4800">
                <a:solidFill>
                  <a:srgbClr val="666666"/>
                </a:solidFill>
              </a:defRPr>
            </a:lvl9pPr>
          </a:lstStyle>
          <a:p>
            <a:endParaRPr/>
          </a:p>
        </p:txBody>
      </p:sp>
      <p:sp>
        <p:nvSpPr>
          <p:cNvPr id="13" name="Shape 13"/>
          <p:cNvSpPr txBox="1">
            <a:spLocks noGrp="1"/>
          </p:cNvSpPr>
          <p:nvPr>
            <p:ph type="subTitle" idx="1"/>
          </p:nvPr>
        </p:nvSpPr>
        <p:spPr>
          <a:xfrm>
            <a:off x="390525" y="3718840"/>
            <a:ext cx="8222100" cy="577200"/>
          </a:xfrm>
          <a:prstGeom prst="rect">
            <a:avLst/>
          </a:prstGeom>
        </p:spPr>
        <p:txBody>
          <a:bodyPr/>
          <a:lstStyle>
            <a:lvl1pPr lvl="0">
              <a:lnSpc>
                <a:spcPct val="100000"/>
              </a:lnSpc>
              <a:spcBef>
                <a:spcPts val="0"/>
              </a:spcBef>
              <a:spcAft>
                <a:spcPts val="0"/>
              </a:spcAft>
              <a:buClr>
                <a:srgbClr val="666666"/>
              </a:buClr>
              <a:buNone/>
              <a:defRPr>
                <a:solidFill>
                  <a:srgbClr val="666666"/>
                </a:solidFill>
              </a:defRPr>
            </a:lvl1pPr>
            <a:lvl2pPr lvl="1">
              <a:lnSpc>
                <a:spcPct val="100000"/>
              </a:lnSpc>
              <a:spcBef>
                <a:spcPts val="0"/>
              </a:spcBef>
              <a:spcAft>
                <a:spcPts val="0"/>
              </a:spcAft>
              <a:buClr>
                <a:srgbClr val="666666"/>
              </a:buClr>
              <a:buSzPct val="100000"/>
              <a:buNone/>
              <a:defRPr sz="1800">
                <a:solidFill>
                  <a:srgbClr val="666666"/>
                </a:solidFill>
              </a:defRPr>
            </a:lvl2pPr>
            <a:lvl3pPr lvl="2">
              <a:lnSpc>
                <a:spcPct val="100000"/>
              </a:lnSpc>
              <a:spcBef>
                <a:spcPts val="0"/>
              </a:spcBef>
              <a:spcAft>
                <a:spcPts val="0"/>
              </a:spcAft>
              <a:buClr>
                <a:srgbClr val="666666"/>
              </a:buClr>
              <a:buSzPct val="100000"/>
              <a:buNone/>
              <a:defRPr sz="1800">
                <a:solidFill>
                  <a:srgbClr val="666666"/>
                </a:solidFill>
              </a:defRPr>
            </a:lvl3pPr>
            <a:lvl4pPr lvl="3">
              <a:lnSpc>
                <a:spcPct val="100000"/>
              </a:lnSpc>
              <a:spcBef>
                <a:spcPts val="0"/>
              </a:spcBef>
              <a:spcAft>
                <a:spcPts val="0"/>
              </a:spcAft>
              <a:buClr>
                <a:srgbClr val="666666"/>
              </a:buClr>
              <a:buSzPct val="100000"/>
              <a:buNone/>
              <a:defRPr sz="1800">
                <a:solidFill>
                  <a:srgbClr val="666666"/>
                </a:solidFill>
              </a:defRPr>
            </a:lvl4pPr>
            <a:lvl5pPr lvl="4">
              <a:lnSpc>
                <a:spcPct val="100000"/>
              </a:lnSpc>
              <a:spcBef>
                <a:spcPts val="0"/>
              </a:spcBef>
              <a:spcAft>
                <a:spcPts val="0"/>
              </a:spcAft>
              <a:buClr>
                <a:srgbClr val="666666"/>
              </a:buClr>
              <a:buSzPct val="100000"/>
              <a:buNone/>
              <a:defRPr sz="1800">
                <a:solidFill>
                  <a:srgbClr val="666666"/>
                </a:solidFill>
              </a:defRPr>
            </a:lvl5pPr>
            <a:lvl6pPr lvl="5">
              <a:lnSpc>
                <a:spcPct val="100000"/>
              </a:lnSpc>
              <a:spcBef>
                <a:spcPts val="0"/>
              </a:spcBef>
              <a:spcAft>
                <a:spcPts val="0"/>
              </a:spcAft>
              <a:buClr>
                <a:srgbClr val="666666"/>
              </a:buClr>
              <a:buSzPct val="100000"/>
              <a:buNone/>
              <a:defRPr sz="1800">
                <a:solidFill>
                  <a:srgbClr val="666666"/>
                </a:solidFill>
              </a:defRPr>
            </a:lvl6pPr>
            <a:lvl7pPr lvl="6">
              <a:lnSpc>
                <a:spcPct val="100000"/>
              </a:lnSpc>
              <a:spcBef>
                <a:spcPts val="0"/>
              </a:spcBef>
              <a:spcAft>
                <a:spcPts val="0"/>
              </a:spcAft>
              <a:buClr>
                <a:srgbClr val="666666"/>
              </a:buClr>
              <a:buSzPct val="100000"/>
              <a:buNone/>
              <a:defRPr sz="1800">
                <a:solidFill>
                  <a:srgbClr val="666666"/>
                </a:solidFill>
              </a:defRPr>
            </a:lvl7pPr>
            <a:lvl8pPr lvl="7">
              <a:lnSpc>
                <a:spcPct val="100000"/>
              </a:lnSpc>
              <a:spcBef>
                <a:spcPts val="0"/>
              </a:spcBef>
              <a:spcAft>
                <a:spcPts val="0"/>
              </a:spcAft>
              <a:buClr>
                <a:srgbClr val="666666"/>
              </a:buClr>
              <a:buSzPct val="100000"/>
              <a:buNone/>
              <a:defRPr sz="1800">
                <a:solidFill>
                  <a:srgbClr val="666666"/>
                </a:solidFill>
              </a:defRPr>
            </a:lvl8pPr>
            <a:lvl9pPr lvl="8">
              <a:lnSpc>
                <a:spcPct val="100000"/>
              </a:lnSpc>
              <a:spcBef>
                <a:spcPts val="0"/>
              </a:spcBef>
              <a:spcAft>
                <a:spcPts val="0"/>
              </a:spcAft>
              <a:buClr>
                <a:srgbClr val="666666"/>
              </a:buClr>
              <a:buSzPct val="100000"/>
              <a:buNone/>
              <a:defRPr sz="1800">
                <a:solidFill>
                  <a:srgbClr val="666666"/>
                </a:solidFill>
              </a:defRPr>
            </a:lvl9pPr>
          </a:lstStyle>
          <a:p>
            <a:endParaRPr/>
          </a:p>
        </p:txBody>
      </p:sp>
      <p:sp>
        <p:nvSpPr>
          <p:cNvPr id="6" name="Shape 14"/>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862F0B76-613D-4559-BA54-17BFB1D6E3F8}"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9124931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753800"/>
            <a:ext cx="8222100" cy="1350400"/>
          </a:xfrm>
          <a:prstGeom prst="rect">
            <a:avLst/>
          </a:prstGeom>
        </p:spPr>
        <p:txBody>
          <a:bodyPr anchor="ctr"/>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3" name="Shape 17"/>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78A885C7-DED7-482A-A616-FC6770DCABC5}" type="slidenum">
              <a:rPr lang="en"/>
              <a:pPr>
                <a:defRPr/>
              </a:pPr>
              <a:t>‹#›</a:t>
            </a:fld>
            <a:endParaRPr lang="en"/>
          </a:p>
        </p:txBody>
      </p:sp>
    </p:spTree>
    <p:extLst>
      <p:ext uri="{BB962C8B-B14F-4D97-AF65-F5344CB8AC3E}">
        <p14:creationId xmlns:p14="http://schemas.microsoft.com/office/powerpoint/2010/main" val="25717652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4" name="Shape 19"/>
          <p:cNvSpPr/>
          <p:nvPr/>
        </p:nvSpPr>
        <p:spPr>
          <a:xfrm rot="10800000" flipH="1">
            <a:off x="0" y="2247900"/>
            <a:ext cx="9144000" cy="46101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5" name="Shape 20"/>
          <p:cNvSpPr>
            <a:spLocks noChangeArrowheads="1"/>
          </p:cNvSpPr>
          <p:nvPr/>
        </p:nvSpPr>
        <p:spPr bwMode="auto">
          <a:xfrm>
            <a:off x="0" y="1127125"/>
            <a:ext cx="9144000" cy="46038"/>
          </a:xfrm>
          <a:prstGeom prst="rect">
            <a:avLst/>
          </a:prstGeom>
          <a:solidFill>
            <a:srgbClr val="F261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21" name="Shape 21"/>
          <p:cNvSpPr txBox="1">
            <a:spLocks noGrp="1"/>
          </p:cNvSpPr>
          <p:nvPr>
            <p:ph type="title"/>
          </p:nvPr>
        </p:nvSpPr>
        <p:spPr>
          <a:xfrm>
            <a:off x="471900" y="172167"/>
            <a:ext cx="8222100" cy="1023600"/>
          </a:xfrm>
          <a:prstGeom prst="rect">
            <a:avLst/>
          </a:prstGeom>
        </p:spPr>
        <p:txBody>
          <a:bodyPr/>
          <a:lstStyle>
            <a:lvl1pPr lvl="0">
              <a:spcBef>
                <a:spcPts val="0"/>
              </a:spcBef>
              <a:buClr>
                <a:srgbClr val="304269"/>
              </a:buClr>
              <a:buSzPct val="100000"/>
              <a:defRPr sz="2400">
                <a:solidFill>
                  <a:srgbClr val="304269"/>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237967"/>
            <a:ext cx="8222100" cy="3613600"/>
          </a:xfrm>
          <a:prstGeom prst="rect">
            <a:avLst/>
          </a:prstGeom>
        </p:spPr>
        <p:txBody>
          <a:bodyPr/>
          <a:lstStyle>
            <a:lvl1pPr lvl="0">
              <a:spcBef>
                <a:spcPts val="0"/>
              </a:spcBef>
              <a:spcAft>
                <a:spcPts val="2000"/>
              </a:spcAft>
              <a:buClr>
                <a:srgbClr val="91BED4"/>
              </a:buClr>
              <a:buSzPct val="100000"/>
              <a:defRPr sz="1600">
                <a:solidFill>
                  <a:srgbClr val="333333"/>
                </a:solidFill>
              </a:defRPr>
            </a:lvl1pPr>
            <a:lvl2pPr lvl="1">
              <a:spcBef>
                <a:spcPts val="0"/>
              </a:spcBef>
              <a:buClr>
                <a:srgbClr val="91BED4"/>
              </a:buClr>
              <a:defRPr>
                <a:solidFill>
                  <a:srgbClr val="333333"/>
                </a:solidFill>
              </a:defRPr>
            </a:lvl2pPr>
            <a:lvl3pPr lvl="2">
              <a:spcBef>
                <a:spcPts val="0"/>
              </a:spcBef>
              <a:buClr>
                <a:srgbClr val="91BED4"/>
              </a:buClr>
              <a:defRPr>
                <a:solidFill>
                  <a:srgbClr val="333333"/>
                </a:solidFill>
              </a:defRPr>
            </a:lvl3pPr>
            <a:lvl4pPr lvl="3">
              <a:spcBef>
                <a:spcPts val="0"/>
              </a:spcBef>
              <a:buClr>
                <a:srgbClr val="91BED4"/>
              </a:buClr>
              <a:defRPr>
                <a:solidFill>
                  <a:srgbClr val="333333"/>
                </a:solidFill>
              </a:defRPr>
            </a:lvl4pPr>
            <a:lvl5pPr lvl="4">
              <a:spcBef>
                <a:spcPts val="0"/>
              </a:spcBef>
              <a:buClr>
                <a:srgbClr val="333333"/>
              </a:buClr>
              <a:defRPr>
                <a:solidFill>
                  <a:srgbClr val="333333"/>
                </a:solidFill>
              </a:defRPr>
            </a:lvl5pPr>
            <a:lvl6pPr lvl="5">
              <a:spcBef>
                <a:spcPts val="0"/>
              </a:spcBef>
              <a:buClr>
                <a:srgbClr val="333333"/>
              </a:buClr>
              <a:defRPr>
                <a:solidFill>
                  <a:srgbClr val="333333"/>
                </a:solidFill>
              </a:defRPr>
            </a:lvl6pPr>
            <a:lvl7pPr lvl="6">
              <a:spcBef>
                <a:spcPts val="0"/>
              </a:spcBef>
              <a:buClr>
                <a:srgbClr val="333333"/>
              </a:buClr>
              <a:defRPr>
                <a:solidFill>
                  <a:srgbClr val="333333"/>
                </a:solidFill>
              </a:defRPr>
            </a:lvl7pPr>
            <a:lvl8pPr lvl="7">
              <a:spcBef>
                <a:spcPts val="0"/>
              </a:spcBef>
              <a:buClr>
                <a:srgbClr val="333333"/>
              </a:buClr>
              <a:defRPr>
                <a:solidFill>
                  <a:srgbClr val="333333"/>
                </a:solidFill>
              </a:defRPr>
            </a:lvl8pPr>
            <a:lvl9pPr lvl="8">
              <a:spcBef>
                <a:spcPts val="0"/>
              </a:spcBef>
              <a:buClr>
                <a:srgbClr val="333333"/>
              </a:buClr>
              <a:defRPr>
                <a:solidFill>
                  <a:srgbClr val="333333"/>
                </a:solidFill>
              </a:defRPr>
            </a:lvl9pPr>
          </a:lstStyle>
          <a:p>
            <a:endParaRPr/>
          </a:p>
        </p:txBody>
      </p:sp>
      <p:sp>
        <p:nvSpPr>
          <p:cNvPr id="6" name="Shape 23"/>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F4439C8C-1C24-43F3-A27F-C766ABE0258F}"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3216534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5" name="Shape 25"/>
          <p:cNvSpPr/>
          <p:nvPr/>
        </p:nvSpPr>
        <p:spPr>
          <a:xfrm rot="10800000" flipH="1">
            <a:off x="0" y="2247900"/>
            <a:ext cx="9144000" cy="46101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6" name="Shape 26"/>
          <p:cNvSpPr>
            <a:spLocks noChangeArrowheads="1"/>
          </p:cNvSpPr>
          <p:nvPr/>
        </p:nvSpPr>
        <p:spPr bwMode="auto">
          <a:xfrm>
            <a:off x="0" y="2247900"/>
            <a:ext cx="9144000" cy="144463"/>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27" name="Shape 27"/>
          <p:cNvSpPr txBox="1">
            <a:spLocks noGrp="1"/>
          </p:cNvSpPr>
          <p:nvPr>
            <p:ph type="title"/>
          </p:nvPr>
        </p:nvSpPr>
        <p:spPr>
          <a:xfrm>
            <a:off x="471900" y="984967"/>
            <a:ext cx="8222100" cy="102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2558767"/>
            <a:ext cx="3999900" cy="3613599"/>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2558767"/>
            <a:ext cx="3999900" cy="3613599"/>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7" name="Shape 30"/>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4E24623A-2C6B-452C-8D14-9805AFC47C47}"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4587503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 name="Shape 32"/>
          <p:cNvSpPr/>
          <p:nvPr/>
        </p:nvSpPr>
        <p:spPr>
          <a:xfrm rot="10800000" flipH="1">
            <a:off x="0" y="874713"/>
            <a:ext cx="9144000" cy="5983287"/>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4" name="Shape 33"/>
          <p:cNvSpPr>
            <a:spLocks noChangeArrowheads="1"/>
          </p:cNvSpPr>
          <p:nvPr/>
        </p:nvSpPr>
        <p:spPr bwMode="auto">
          <a:xfrm>
            <a:off x="0" y="712788"/>
            <a:ext cx="9144000" cy="26987"/>
          </a:xfrm>
          <a:prstGeom prst="rect">
            <a:avLst/>
          </a:prstGeom>
          <a:solidFill>
            <a:srgbClr val="F26101"/>
          </a:solidFill>
          <a:ln w="9525">
            <a:solidFill>
              <a:srgbClr val="F26101"/>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34" name="Shape 34"/>
          <p:cNvSpPr txBox="1">
            <a:spLocks noGrp="1"/>
          </p:cNvSpPr>
          <p:nvPr>
            <p:ph type="title"/>
          </p:nvPr>
        </p:nvSpPr>
        <p:spPr>
          <a:xfrm>
            <a:off x="98250" y="21800"/>
            <a:ext cx="8826600" cy="803600"/>
          </a:xfrm>
          <a:prstGeom prst="rect">
            <a:avLst/>
          </a:prstGeom>
        </p:spPr>
        <p:txBody>
          <a:bodyPr anchor="ctr"/>
          <a:lstStyle>
            <a:lvl1pPr lvl="0">
              <a:spcBef>
                <a:spcPts val="0"/>
              </a:spcBef>
              <a:buClr>
                <a:srgbClr val="304269"/>
              </a:buClr>
              <a:buSzPct val="100000"/>
              <a:defRPr sz="1800">
                <a:solidFill>
                  <a:srgbClr val="304269"/>
                </a:solidFill>
              </a:defRPr>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5" name="Shape 35"/>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7541C3D2-4607-4F1A-B59B-7AFF132544B8}"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4066143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4" name="Shape 37"/>
          <p:cNvSpPr txBox="1"/>
          <p:nvPr/>
        </p:nvSpPr>
        <p:spPr>
          <a:xfrm rot="10800000" flipH="1">
            <a:off x="3276600" y="0"/>
            <a:ext cx="5867400" cy="68580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5" name="Shape 38"/>
          <p:cNvSpPr>
            <a:spLocks noChangeArrowheads="1"/>
          </p:cNvSpPr>
          <p:nvPr/>
        </p:nvSpPr>
        <p:spPr bwMode="auto">
          <a:xfrm rot="16200000">
            <a:off x="-98425" y="3375025"/>
            <a:ext cx="6858000" cy="107950"/>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39" name="Shape 39"/>
          <p:cNvSpPr txBox="1">
            <a:spLocks noGrp="1"/>
          </p:cNvSpPr>
          <p:nvPr>
            <p:ph type="title"/>
          </p:nvPr>
        </p:nvSpPr>
        <p:spPr>
          <a:xfrm>
            <a:off x="226077" y="477067"/>
            <a:ext cx="2808000" cy="1271200"/>
          </a:xfrm>
          <a:prstGeom prst="rect">
            <a:avLst/>
          </a:prstGeom>
        </p:spPr>
        <p:txBody>
          <a:bodyPr/>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954400"/>
            <a:ext cx="2808000" cy="4218000"/>
          </a:xfrm>
          <a:prstGeom prst="rect">
            <a:avLst/>
          </a:prstGeom>
        </p:spPr>
        <p:txBody>
          <a:bodyPr/>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6" name="Shape 41"/>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A196265C-D394-4C14-8D06-FE578DA26E84}"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1814683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651000"/>
            <a:ext cx="6227100" cy="5454400"/>
          </a:xfrm>
          <a:prstGeom prst="rect">
            <a:avLst/>
          </a:prstGeom>
        </p:spPr>
        <p:txBody>
          <a:bodyPr anchor="ctr"/>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3" name="Shape 44"/>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E24FD978-0F96-4C05-BE38-1C6C3CE25A80}" type="slidenum">
              <a:rPr lang="en"/>
              <a:pPr>
                <a:defRPr/>
              </a:pPr>
              <a:t>‹#›</a:t>
            </a:fld>
            <a:endParaRPr lang="en"/>
          </a:p>
        </p:txBody>
      </p:sp>
    </p:spTree>
    <p:extLst>
      <p:ext uri="{BB962C8B-B14F-4D97-AF65-F5344CB8AC3E}">
        <p14:creationId xmlns:p14="http://schemas.microsoft.com/office/powerpoint/2010/main" val="31828991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5" name="Shape 46"/>
          <p:cNvSpPr/>
          <p:nvPr/>
        </p:nvSpPr>
        <p:spPr>
          <a:xfrm flipH="1">
            <a:off x="0" y="0"/>
            <a:ext cx="4572000" cy="68580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6" name="Shape 47"/>
          <p:cNvSpPr>
            <a:spLocks noChangeArrowheads="1"/>
          </p:cNvSpPr>
          <p:nvPr/>
        </p:nvSpPr>
        <p:spPr bwMode="auto">
          <a:xfrm rot="5400000">
            <a:off x="1089819" y="3375819"/>
            <a:ext cx="6856412" cy="107950"/>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48" name="Shape 48"/>
          <p:cNvSpPr txBox="1">
            <a:spLocks noGrp="1"/>
          </p:cNvSpPr>
          <p:nvPr>
            <p:ph type="title"/>
          </p:nvPr>
        </p:nvSpPr>
        <p:spPr>
          <a:xfrm>
            <a:off x="265500" y="1644233"/>
            <a:ext cx="4045200" cy="1976400"/>
          </a:xfrm>
          <a:prstGeom prst="rect">
            <a:avLst/>
          </a:prstGeom>
        </p:spPr>
        <p:txBody>
          <a:bodyPr/>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3705955"/>
            <a:ext cx="4045200" cy="1646799"/>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965600"/>
            <a:ext cx="3837000" cy="4926800"/>
          </a:xfrm>
          <a:prstGeom prst="rect">
            <a:avLst/>
          </a:prstGeom>
        </p:spPr>
        <p:txBody>
          <a:bodyPr anchor="ctr"/>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7" name="Shape 51"/>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1A7C1832-8202-4E88-BF38-B280F44CE910}" type="slidenum">
              <a:rPr lang="en"/>
              <a:pPr>
                <a:defRPr/>
              </a:pPr>
              <a:t>‹#›</a:t>
            </a:fld>
            <a:endParaRPr lang="en"/>
          </a:p>
        </p:txBody>
      </p:sp>
    </p:spTree>
    <p:extLst>
      <p:ext uri="{BB962C8B-B14F-4D97-AF65-F5344CB8AC3E}">
        <p14:creationId xmlns:p14="http://schemas.microsoft.com/office/powerpoint/2010/main" val="213308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978D87-3F48-4A7F-A25F-80B2F0889E32}" type="datetime1">
              <a:rPr lang="en-US"/>
              <a:pPr>
                <a:defRPr/>
              </a:pPr>
              <a:t>6/6/2018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A554FB-21BF-49ED-AAD7-E3060B8FCA13}" type="slidenum">
              <a:rPr lang="en-US"/>
              <a:pPr>
                <a:defRPr/>
              </a:pPr>
              <a:t>‹#›</a:t>
            </a:fld>
            <a:endParaRPr lang="en-US"/>
          </a:p>
        </p:txBody>
      </p:sp>
      <p:sp>
        <p:nvSpPr>
          <p:cNvPr id="8" name="Rectangle 7"/>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9"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799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3" name="Shape 53"/>
          <p:cNvSpPr txBox="1"/>
          <p:nvPr/>
        </p:nvSpPr>
        <p:spPr>
          <a:xfrm rot="10800000" flipH="1">
            <a:off x="0" y="0"/>
            <a:ext cx="9144000" cy="62611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4" name="Shape 54"/>
          <p:cNvSpPr>
            <a:spLocks noChangeArrowheads="1"/>
          </p:cNvSpPr>
          <p:nvPr/>
        </p:nvSpPr>
        <p:spPr bwMode="auto">
          <a:xfrm rot="10800000" flipH="1">
            <a:off x="0" y="6164263"/>
            <a:ext cx="9144000" cy="98425"/>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55" name="Shape 55"/>
          <p:cNvSpPr txBox="1">
            <a:spLocks noGrp="1"/>
          </p:cNvSpPr>
          <p:nvPr>
            <p:ph type="body" idx="1"/>
          </p:nvPr>
        </p:nvSpPr>
        <p:spPr>
          <a:xfrm>
            <a:off x="57150" y="6262433"/>
            <a:ext cx="8382000" cy="595600"/>
          </a:xfrm>
          <a:prstGeom prst="rect">
            <a:avLst/>
          </a:prstGeom>
        </p:spPr>
        <p:txBody>
          <a:bodyPr anchor="ctr"/>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 name="Shape 56"/>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64C32847-AD6A-48B3-8B68-8E13AF339971}" type="slidenum">
              <a:rPr lang="en"/>
              <a:pPr>
                <a:defRPr/>
              </a:pPr>
              <a:t>‹#›</a:t>
            </a:fld>
            <a:endParaRPr lang="en"/>
          </a:p>
        </p:txBody>
      </p:sp>
    </p:spTree>
    <p:extLst>
      <p:ext uri="{BB962C8B-B14F-4D97-AF65-F5344CB8AC3E}">
        <p14:creationId xmlns:p14="http://schemas.microsoft.com/office/powerpoint/2010/main" val="3023282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Big number">
    <p:bg>
      <p:bgPr>
        <a:solidFill>
          <a:srgbClr val="FAFAFA"/>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678033"/>
            <a:ext cx="8222100" cy="2618000"/>
          </a:xfrm>
          <a:prstGeom prst="rect">
            <a:avLst/>
          </a:prstGeom>
        </p:spPr>
        <p:txBody>
          <a:bodyPr/>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4406167"/>
            <a:ext cx="8222100" cy="1734400"/>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 name="Shape 60"/>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E96A1E7D-2616-4545-8BF0-43FEA34FC23B}"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24501114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bg>
      <p:bgPr>
        <a:solidFill>
          <a:srgbClr val="FAFAFA"/>
        </a:solidFill>
        <a:effectLst/>
      </p:bgPr>
    </p:bg>
    <p:spTree>
      <p:nvGrpSpPr>
        <p:cNvPr id="1" name="Shape 61"/>
        <p:cNvGrpSpPr/>
        <p:nvPr/>
      </p:nvGrpSpPr>
      <p:grpSpPr>
        <a:xfrm>
          <a:off x="0" y="0"/>
          <a:ext cx="0" cy="0"/>
          <a:chOff x="0" y="0"/>
          <a:chExt cx="0" cy="0"/>
        </a:xfrm>
      </p:grpSpPr>
      <p:sp>
        <p:nvSpPr>
          <p:cNvPr id="2" name="Shape 62"/>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4384C253-2882-470F-B3AE-D0484171FC96}"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40077115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63"/>
        <p:cNvGrpSpPr/>
        <p:nvPr/>
      </p:nvGrpSpPr>
      <p:grpSpPr>
        <a:xfrm>
          <a:off x="0" y="0"/>
          <a:ext cx="0" cy="0"/>
          <a:chOff x="0" y="0"/>
          <a:chExt cx="0" cy="0"/>
        </a:xfrm>
      </p:grpSpPr>
      <p:sp>
        <p:nvSpPr>
          <p:cNvPr id="3" name="Shape 66"/>
          <p:cNvSpPr>
            <a:spLocks noChangeArrowheads="1"/>
          </p:cNvSpPr>
          <p:nvPr/>
        </p:nvSpPr>
        <p:spPr bwMode="auto">
          <a:xfrm>
            <a:off x="0" y="1736725"/>
            <a:ext cx="9144000" cy="46038"/>
          </a:xfrm>
          <a:prstGeom prst="rect">
            <a:avLst/>
          </a:prstGeom>
          <a:solidFill>
            <a:srgbClr val="F261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64" name="Shape 64"/>
          <p:cNvSpPr txBox="1">
            <a:spLocks noGrp="1"/>
          </p:cNvSpPr>
          <p:nvPr>
            <p:ph type="title"/>
          </p:nvPr>
        </p:nvSpPr>
        <p:spPr>
          <a:xfrm>
            <a:off x="471900" y="680167"/>
            <a:ext cx="8222100" cy="1023600"/>
          </a:xfrm>
          <a:prstGeom prst="rect">
            <a:avLst/>
          </a:prstGeom>
        </p:spPr>
        <p:txBody>
          <a:bodyPr/>
          <a:lstStyle>
            <a:lvl1pPr lvl="0">
              <a:spcBef>
                <a:spcPts val="0"/>
              </a:spcBef>
              <a:buNone/>
              <a:defRPr sz="2400">
                <a:solidFill>
                  <a:srgbClr val="304269"/>
                </a:solidFill>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
        <p:nvSpPr>
          <p:cNvPr id="4" name="Shape 65"/>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999441F2-E70C-4447-8195-940125899C0D}"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1811229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defTabSz="914400" fontAlgn="base">
              <a:spcBef>
                <a:spcPct val="0"/>
              </a:spcBef>
              <a:spcAft>
                <a:spcPct val="0"/>
              </a:spcAft>
              <a:defRPr smtClean="0">
                <a:solidFill>
                  <a:srgbClr val="CCD1B9"/>
                </a:solidFill>
                <a:latin typeface="Arial" panose="020B0604020202020204" pitchFamily="34" charset="0"/>
              </a:defRPr>
            </a:lvl1pPr>
          </a:lstStyle>
          <a:p>
            <a:pPr>
              <a:defRPr/>
            </a:pPr>
            <a:fld id="{D626D7CA-54D4-49B9-9106-DC6023AA048E}" type="datetimeFigureOut">
              <a:rPr lang="en-US"/>
              <a:pPr>
                <a:defRPr/>
              </a:pPr>
              <a:t>6/6/2018</a:t>
            </a:fld>
            <a:endParaRPr lang="en-US"/>
          </a:p>
        </p:txBody>
      </p:sp>
      <p:sp>
        <p:nvSpPr>
          <p:cNvPr id="7" name="Slide Number Placeholder 10"/>
          <p:cNvSpPr>
            <a:spLocks noGrp="1"/>
          </p:cNvSpPr>
          <p:nvPr>
            <p:ph type="sldNum" sz="quarter" idx="11"/>
          </p:nvPr>
        </p:nvSpPr>
        <p:spPr/>
        <p:txBody>
          <a:bodyPr/>
          <a:lstStyle>
            <a:lvl1pPr defTabSz="914400" fontAlgn="base">
              <a:spcBef>
                <a:spcPct val="0"/>
              </a:spcBef>
              <a:spcAft>
                <a:spcPct val="0"/>
              </a:spcAft>
              <a:defRPr smtClean="0">
                <a:solidFill>
                  <a:srgbClr val="FFFFFF"/>
                </a:solidFill>
                <a:latin typeface="Arial" panose="020B0604020202020204" pitchFamily="34" charset="0"/>
              </a:defRPr>
            </a:lvl1pPr>
          </a:lstStyle>
          <a:p>
            <a:pPr>
              <a:defRPr/>
            </a:pPr>
            <a:fld id="{B5B26D11-A470-40F1-A69A-C1281E4A785B}" type="slidenum">
              <a:rPr lang="en-US"/>
              <a:pPr>
                <a:defRPr/>
              </a:pPr>
              <a:t>‹#›</a:t>
            </a:fld>
            <a:endParaRPr lang="en-US"/>
          </a:p>
        </p:txBody>
      </p:sp>
      <p:sp>
        <p:nvSpPr>
          <p:cNvPr id="8" name="Footer Placeholder 11"/>
          <p:cNvSpPr>
            <a:spLocks noGrp="1"/>
          </p:cNvSpPr>
          <p:nvPr>
            <p:ph type="ftr" sz="quarter" idx="12"/>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665904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75393F47-C64A-4004-A468-791EAE5961B7}" type="datetimeFigureOut">
              <a:rPr lang="en-US"/>
              <a:pPr>
                <a:defRPr/>
              </a:pPr>
              <a:t>6/6/2018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4D7792EC-721A-481E-B203-AADACF1B8E07}" type="slidenum">
              <a:rPr lang="en-US"/>
              <a:pPr>
                <a:defRPr/>
              </a:pPr>
              <a:t>‹#›</a:t>
            </a:fld>
            <a:endParaRPr lang="en-US"/>
          </a:p>
        </p:txBody>
      </p:sp>
    </p:spTree>
    <p:extLst>
      <p:ext uri="{BB962C8B-B14F-4D97-AF65-F5344CB8AC3E}">
        <p14:creationId xmlns:p14="http://schemas.microsoft.com/office/powerpoint/2010/main" val="4787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defTabSz="914400" fontAlgn="base">
              <a:spcBef>
                <a:spcPct val="0"/>
              </a:spcBef>
              <a:spcAft>
                <a:spcPct val="0"/>
              </a:spcAft>
              <a:defRPr smtClean="0">
                <a:solidFill>
                  <a:srgbClr val="FFFFFF"/>
                </a:solidFill>
                <a:latin typeface="Arial" panose="020B0604020202020204" pitchFamily="34" charset="0"/>
              </a:defRPr>
            </a:lvl1pPr>
          </a:lstStyle>
          <a:p>
            <a:pPr>
              <a:defRPr/>
            </a:pPr>
            <a:fld id="{64A78616-21F2-435E-AA37-4B3CDFCF2DEF}" type="datetimeFigureOut">
              <a:rPr lang="en-US"/>
              <a:pPr>
                <a:defRPr/>
              </a:pPr>
              <a:t>6/6/2018</a:t>
            </a:fld>
            <a:endParaRPr lang="en-US"/>
          </a:p>
        </p:txBody>
      </p:sp>
      <p:sp>
        <p:nvSpPr>
          <p:cNvPr id="7" name="Slide Number Placeholder 9"/>
          <p:cNvSpPr>
            <a:spLocks noGrp="1"/>
          </p:cNvSpPr>
          <p:nvPr>
            <p:ph type="sldNum" sz="quarter" idx="11"/>
          </p:nvPr>
        </p:nvSpPr>
        <p:spPr/>
        <p:txBody>
          <a:bodyPr/>
          <a:lstStyle>
            <a:lvl1pPr defTabSz="914400" fontAlgn="base">
              <a:spcBef>
                <a:spcPct val="0"/>
              </a:spcBef>
              <a:spcAft>
                <a:spcPct val="0"/>
              </a:spcAft>
              <a:defRPr smtClean="0">
                <a:solidFill>
                  <a:srgbClr val="CCD1B9"/>
                </a:solidFill>
                <a:latin typeface="Arial" panose="020B0604020202020204" pitchFamily="34" charset="0"/>
              </a:defRPr>
            </a:lvl1pPr>
          </a:lstStyle>
          <a:p>
            <a:pPr>
              <a:defRPr/>
            </a:pPr>
            <a:fld id="{638986B5-177A-4C77-ACC7-0E7E27DC39DE}" type="slidenum">
              <a:rPr lang="en-US"/>
              <a:pPr>
                <a:defRPr/>
              </a:pPr>
              <a:t>‹#›</a:t>
            </a:fld>
            <a:endParaRPr lang="en-US"/>
          </a:p>
        </p:txBody>
      </p:sp>
      <p:sp>
        <p:nvSpPr>
          <p:cNvPr id="8" name="Footer Placeholder 10"/>
          <p:cNvSpPr>
            <a:spLocks noGrp="1"/>
          </p:cNvSpPr>
          <p:nvPr>
            <p:ph type="ftr" sz="quarter" idx="12"/>
          </p:nvPr>
        </p:nvSpPr>
        <p:spPr/>
        <p:txBody>
          <a:bodyPr/>
          <a:lstStyle>
            <a:lvl1pPr defTabSz="914400" fontAlgn="base">
              <a:spcBef>
                <a:spcPct val="0"/>
              </a:spcBef>
              <a:spcAft>
                <a:spcPct val="0"/>
              </a:spcAft>
              <a:defRPr>
                <a:solidFill>
                  <a:srgbClr val="FFFFFF"/>
                </a:solidFill>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0859485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826625BC-786F-43ED-A37E-73AA4D51D9C3}" type="datetimeFigureOut">
              <a:rPr lang="en-US"/>
              <a:pPr>
                <a:defRPr/>
              </a:pPr>
              <a:t>6/6/2018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0764BC77-8F88-46D9-B70C-63407149306B}" type="slidenum">
              <a:rPr lang="en-US"/>
              <a:pPr>
                <a:defRPr/>
              </a:pPr>
              <a:t>‹#›</a:t>
            </a:fld>
            <a:endParaRPr lang="en-US"/>
          </a:p>
        </p:txBody>
      </p:sp>
    </p:spTree>
    <p:extLst>
      <p:ext uri="{BB962C8B-B14F-4D97-AF65-F5344CB8AC3E}">
        <p14:creationId xmlns:p14="http://schemas.microsoft.com/office/powerpoint/2010/main" val="1339619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64B35FFC-5967-484D-B2E8-63C2296F9164}" type="datetimeFigureOut">
              <a:rPr lang="en-US"/>
              <a:pPr>
                <a:defRPr/>
              </a:pPr>
              <a:t>6/6/2018</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17542982-975C-43FD-A425-3A2A827BB0EC}" type="slidenum">
              <a:rPr lang="en-US"/>
              <a:pPr>
                <a:defRPr/>
              </a:pPr>
              <a:t>‹#›</a:t>
            </a:fld>
            <a:endParaRPr lang="en-US"/>
          </a:p>
        </p:txBody>
      </p:sp>
    </p:spTree>
    <p:extLst>
      <p:ext uri="{BB962C8B-B14F-4D97-AF65-F5344CB8AC3E}">
        <p14:creationId xmlns:p14="http://schemas.microsoft.com/office/powerpoint/2010/main" val="3087256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A1F1175D-4D66-4A2A-B3E5-1116C258964A}" type="datetimeFigureOut">
              <a:rPr lang="en-US"/>
              <a:pPr>
                <a:defRPr/>
              </a:pPr>
              <a:t>6/6/2018</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6D018306-A2B5-49FD-A0C8-5494157DC1D5}" type="slidenum">
              <a:rPr lang="en-US"/>
              <a:pPr>
                <a:defRPr/>
              </a:pPr>
              <a:t>‹#›</a:t>
            </a:fld>
            <a:endParaRPr lang="en-US"/>
          </a:p>
        </p:txBody>
      </p:sp>
    </p:spTree>
    <p:extLst>
      <p:ext uri="{BB962C8B-B14F-4D97-AF65-F5344CB8AC3E}">
        <p14:creationId xmlns:p14="http://schemas.microsoft.com/office/powerpoint/2010/main" val="14979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Vertical Title 1"/>
          <p:cNvSpPr>
            <a:spLocks noGrp="1"/>
          </p:cNvSpPr>
          <p:nvPr>
            <p:ph type="title" orient="vert"/>
          </p:nvPr>
        </p:nvSpPr>
        <p:spPr>
          <a:xfrm>
            <a:off x="6629400" y="533401"/>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410201"/>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53B40ED-704E-4796-9DC1-637FDAB40C1C}" type="datetime1">
              <a:rPr lang="en-US"/>
              <a:pPr>
                <a:defRPr/>
              </a:pPr>
              <a:t>6/6/2018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CFCBCF-2AE8-4B32-B828-1FC0595851C4}" type="slidenum">
              <a:rPr lang="en-US"/>
              <a:pPr>
                <a:defRPr/>
              </a:pPr>
              <a:t>‹#›</a:t>
            </a:fld>
            <a:endParaRPr lang="en-US"/>
          </a:p>
        </p:txBody>
      </p:sp>
      <p:sp>
        <p:nvSpPr>
          <p:cNvPr id="8" name="Rectangle 7"/>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9"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7822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Date Placeholder 1"/>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B8F0CF90-4CA2-425D-8A01-C6CB361BF08B}" type="datetimeFigureOut">
              <a:rPr lang="en-US"/>
              <a:pPr>
                <a:defRPr/>
              </a:pPr>
              <a:t>6/6/2018</a:t>
            </a:fld>
            <a:endParaRPr lang="en-US"/>
          </a:p>
        </p:txBody>
      </p:sp>
      <p:sp>
        <p:nvSpPr>
          <p:cNvPr id="4" name="Footer Placeholder 2"/>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3"/>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D0AA8E0D-5C4B-4B30-A90A-069B7F4F7601}" type="slidenum">
              <a:rPr lang="en-US"/>
              <a:pPr>
                <a:defRPr/>
              </a:pPr>
              <a:t>‹#›</a:t>
            </a:fld>
            <a:endParaRPr lang="en-US"/>
          </a:p>
        </p:txBody>
      </p:sp>
    </p:spTree>
    <p:extLst>
      <p:ext uri="{BB962C8B-B14F-4D97-AF65-F5344CB8AC3E}">
        <p14:creationId xmlns:p14="http://schemas.microsoft.com/office/powerpoint/2010/main" val="2920600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BE0660CD-2751-488A-8DA9-A0E079B3543B}" type="datetimeFigureOut">
              <a:rPr lang="en-US"/>
              <a:pPr>
                <a:defRPr/>
              </a:pPr>
              <a:t>6/6/2018</a:t>
            </a:fld>
            <a:endParaRPr lang="en-US"/>
          </a:p>
        </p:txBody>
      </p:sp>
      <p:sp>
        <p:nvSpPr>
          <p:cNvPr id="9"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10" name="Slide Number Placeholder 6"/>
          <p:cNvSpPr>
            <a:spLocks noGrp="1"/>
          </p:cNvSpPr>
          <p:nvPr>
            <p:ph type="sldNum" sz="quarter" idx="12"/>
          </p:nvPr>
        </p:nvSpPr>
        <p:spPr/>
        <p:txBody>
          <a:bodyPr/>
          <a:lstStyle>
            <a:lvl1pPr defTabSz="914400" fontAlgn="base">
              <a:spcBef>
                <a:spcPct val="0"/>
              </a:spcBef>
              <a:spcAft>
                <a:spcPct val="0"/>
              </a:spcAft>
              <a:defRPr smtClean="0">
                <a:solidFill>
                  <a:srgbClr val="FFFFFF"/>
                </a:solidFill>
                <a:latin typeface="Arial" panose="020B0604020202020204" pitchFamily="34" charset="0"/>
              </a:defRPr>
            </a:lvl1pPr>
          </a:lstStyle>
          <a:p>
            <a:pPr>
              <a:defRPr/>
            </a:pPr>
            <a:fld id="{A9076576-CBCE-4936-AF63-2E62B28766B5}" type="slidenum">
              <a:rPr lang="en-US"/>
              <a:pPr>
                <a:defRPr/>
              </a:pPr>
              <a:t>‹#›</a:t>
            </a:fld>
            <a:endParaRPr lang="en-US"/>
          </a:p>
        </p:txBody>
      </p:sp>
    </p:spTree>
    <p:extLst>
      <p:ext uri="{BB962C8B-B14F-4D97-AF65-F5344CB8AC3E}">
        <p14:creationId xmlns:p14="http://schemas.microsoft.com/office/powerpoint/2010/main" val="305470137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fld id="{7F3A0D65-7AD1-43EC-91B5-2735C5C3C9A9}" type="datetimeFigureOut">
              <a:rPr lang="en-US"/>
              <a:pPr>
                <a:defRPr/>
              </a:pPr>
              <a:t>6/6/2018</a:t>
            </a:fld>
            <a:endParaRPr lang="en-US"/>
          </a:p>
        </p:txBody>
      </p:sp>
      <p:sp>
        <p:nvSpPr>
          <p:cNvPr id="8" name="Footer Placeholder 5"/>
          <p:cNvSpPr>
            <a:spLocks noGrp="1"/>
          </p:cNvSpPr>
          <p:nvPr>
            <p:ph type="ftr" sz="quarter" idx="11"/>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endParaRPr lang="en-US"/>
          </a:p>
        </p:txBody>
      </p:sp>
      <p:sp>
        <p:nvSpPr>
          <p:cNvPr id="9" name="Slide Number Placeholder 6"/>
          <p:cNvSpPr>
            <a:spLocks noGrp="1"/>
          </p:cNvSpPr>
          <p:nvPr>
            <p:ph type="sldNum" sz="quarter" idx="12"/>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fld id="{2D052F68-4458-4686-BDF1-F560EC6E9ECB}" type="slidenum">
              <a:rPr lang="en-US"/>
              <a:pPr>
                <a:defRPr/>
              </a:pPr>
              <a:t>‹#›</a:t>
            </a:fld>
            <a:endParaRPr lang="en-US"/>
          </a:p>
        </p:txBody>
      </p:sp>
    </p:spTree>
    <p:extLst>
      <p:ext uri="{BB962C8B-B14F-4D97-AF65-F5344CB8AC3E}">
        <p14:creationId xmlns:p14="http://schemas.microsoft.com/office/powerpoint/2010/main" val="359836829"/>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FC783AB9-60C7-4A27-96FD-A8B5B6DCBD8B}" type="datetimeFigureOut">
              <a:rPr lang="en-US"/>
              <a:pPr>
                <a:defRPr/>
              </a:pPr>
              <a:t>6/6/2018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78FC03A0-AE2E-4CE3-A9C5-05CD648BF51A}" type="slidenum">
              <a:rPr lang="en-US"/>
              <a:pPr>
                <a:defRPr/>
              </a:pPr>
              <a:t>‹#›</a:t>
            </a:fld>
            <a:endParaRPr lang="en-US"/>
          </a:p>
        </p:txBody>
      </p:sp>
    </p:spTree>
    <p:extLst>
      <p:ext uri="{BB962C8B-B14F-4D97-AF65-F5344CB8AC3E}">
        <p14:creationId xmlns:p14="http://schemas.microsoft.com/office/powerpoint/2010/main" val="393760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9BBCAFA1-9148-456B-B1C4-B1B96B084274}" type="datetimeFigureOut">
              <a:rPr lang="en-US"/>
              <a:pPr>
                <a:defRPr/>
              </a:pPr>
              <a:t>6/6/2018</a:t>
            </a:fld>
            <a:endParaRPr lang="en-US"/>
          </a:p>
        </p:txBody>
      </p:sp>
      <p:sp>
        <p:nvSpPr>
          <p:cNvPr id="7"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914400" fontAlgn="base">
              <a:spcBef>
                <a:spcPct val="0"/>
              </a:spcBef>
              <a:spcAft>
                <a:spcPct val="0"/>
              </a:spcAft>
              <a:defRPr smtClean="0">
                <a:solidFill>
                  <a:srgbClr val="CCD1B9"/>
                </a:solidFill>
                <a:latin typeface="Arial" panose="020B0604020202020204" pitchFamily="34" charset="0"/>
              </a:defRPr>
            </a:lvl1pPr>
          </a:lstStyle>
          <a:p>
            <a:pPr>
              <a:defRPr/>
            </a:pPr>
            <a:fld id="{C808A23C-9DAC-4A77-81B6-287C29E0846A}" type="slidenum">
              <a:rPr lang="en-US"/>
              <a:pPr>
                <a:defRPr/>
              </a:pPr>
              <a:t>‹#›</a:t>
            </a:fld>
            <a:endParaRPr lang="en-US"/>
          </a:p>
        </p:txBody>
      </p:sp>
    </p:spTree>
    <p:extLst>
      <p:ext uri="{BB962C8B-B14F-4D97-AF65-F5344CB8AC3E}">
        <p14:creationId xmlns:p14="http://schemas.microsoft.com/office/powerpoint/2010/main" val="27970749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BC13D5BC-5256-473E-A453-33EB711D239E}" type="slidenum">
              <a:rPr lang="en-US" altLang="en-US"/>
              <a:pPr>
                <a:defRPr/>
              </a:pPr>
              <a:t>‹#›</a:t>
            </a:fld>
            <a:endParaRPr lang="en-US" altLang="en-US"/>
          </a:p>
        </p:txBody>
      </p:sp>
    </p:spTree>
    <p:extLst>
      <p:ext uri="{BB962C8B-B14F-4D97-AF65-F5344CB8AC3E}">
        <p14:creationId xmlns:p14="http://schemas.microsoft.com/office/powerpoint/2010/main" val="1810602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FF2B810-BE12-413F-B548-69DB8BE7AD37}" type="slidenum">
              <a:rPr lang="en-US" altLang="en-US"/>
              <a:pPr>
                <a:defRPr/>
              </a:pPr>
              <a:t>‹#›</a:t>
            </a:fld>
            <a:endParaRPr lang="en-US" altLang="en-US"/>
          </a:p>
        </p:txBody>
      </p:sp>
    </p:spTree>
    <p:extLst>
      <p:ext uri="{BB962C8B-B14F-4D97-AF65-F5344CB8AC3E}">
        <p14:creationId xmlns:p14="http://schemas.microsoft.com/office/powerpoint/2010/main" val="10651242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51BCFA3-1F04-4A58-A1A8-F8384B56CC1D}" type="slidenum">
              <a:rPr lang="en-US" altLang="en-US"/>
              <a:pPr>
                <a:defRPr/>
              </a:pPr>
              <a:t>‹#›</a:t>
            </a:fld>
            <a:endParaRPr lang="en-US" altLang="en-US"/>
          </a:p>
        </p:txBody>
      </p:sp>
    </p:spTree>
    <p:extLst>
      <p:ext uri="{BB962C8B-B14F-4D97-AF65-F5344CB8AC3E}">
        <p14:creationId xmlns:p14="http://schemas.microsoft.com/office/powerpoint/2010/main" val="40864188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6F91DF36-A573-47E6-BDE6-3A0208A7D491}" type="slidenum">
              <a:rPr lang="en-US" altLang="en-US"/>
              <a:pPr>
                <a:defRPr/>
              </a:pPr>
              <a:t>‹#›</a:t>
            </a:fld>
            <a:endParaRPr lang="en-US" altLang="en-US"/>
          </a:p>
        </p:txBody>
      </p:sp>
    </p:spTree>
    <p:extLst>
      <p:ext uri="{BB962C8B-B14F-4D97-AF65-F5344CB8AC3E}">
        <p14:creationId xmlns:p14="http://schemas.microsoft.com/office/powerpoint/2010/main" val="4248157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CF9CD843-5065-443C-9EA2-56E2999A86F8}" type="slidenum">
              <a:rPr lang="en-US" altLang="en-US"/>
              <a:pPr>
                <a:defRPr/>
              </a:pPr>
              <a:t>‹#›</a:t>
            </a:fld>
            <a:endParaRPr lang="en-US" altLang="en-US"/>
          </a:p>
        </p:txBody>
      </p:sp>
    </p:spTree>
    <p:extLst>
      <p:ext uri="{BB962C8B-B14F-4D97-AF65-F5344CB8AC3E}">
        <p14:creationId xmlns:p14="http://schemas.microsoft.com/office/powerpoint/2010/main" val="141461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616 h 1906"/>
                <a:gd name="T4" fmla="*/ 6035 w 5740"/>
                <a:gd name="T5" fmla="*/ 616 h 1906"/>
                <a:gd name="T6" fmla="*/ 603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grpSp>
      <p:sp>
        <p:nvSpPr>
          <p:cNvPr id="1127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dirty="0"/>
              <a:t>Click to edit Master title style</a:t>
            </a:r>
          </a:p>
        </p:txBody>
      </p:sp>
      <p:sp>
        <p:nvSpPr>
          <p:cNvPr id="112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1D730B5-D3DA-44C9-B1E8-5C6EBBEBE3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581762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037CEBB2-1E19-4974-9FE9-FB16D1073222}" type="slidenum">
              <a:rPr lang="en-US" altLang="en-US"/>
              <a:pPr>
                <a:defRPr/>
              </a:pPr>
              <a:t>‹#›</a:t>
            </a:fld>
            <a:endParaRPr lang="en-US" altLang="en-US"/>
          </a:p>
        </p:txBody>
      </p:sp>
    </p:spTree>
    <p:extLst>
      <p:ext uri="{BB962C8B-B14F-4D97-AF65-F5344CB8AC3E}">
        <p14:creationId xmlns:p14="http://schemas.microsoft.com/office/powerpoint/2010/main" val="11637949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2C71855-C702-4896-9954-DE3052624F3C}" type="slidenum">
              <a:rPr lang="en-US" altLang="en-US"/>
              <a:pPr>
                <a:defRPr/>
              </a:pPr>
              <a:t>‹#›</a:t>
            </a:fld>
            <a:endParaRPr lang="en-US" altLang="en-US"/>
          </a:p>
        </p:txBody>
      </p:sp>
    </p:spTree>
    <p:extLst>
      <p:ext uri="{BB962C8B-B14F-4D97-AF65-F5344CB8AC3E}">
        <p14:creationId xmlns:p14="http://schemas.microsoft.com/office/powerpoint/2010/main" val="9504456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A57C3D44-8E72-4D5B-93D2-7755B184ED3D}" type="slidenum">
              <a:rPr lang="en-US" altLang="en-US"/>
              <a:pPr>
                <a:defRPr/>
              </a:pPr>
              <a:t>‹#›</a:t>
            </a:fld>
            <a:endParaRPr lang="en-US" altLang="en-US"/>
          </a:p>
        </p:txBody>
      </p:sp>
    </p:spTree>
    <p:extLst>
      <p:ext uri="{BB962C8B-B14F-4D97-AF65-F5344CB8AC3E}">
        <p14:creationId xmlns:p14="http://schemas.microsoft.com/office/powerpoint/2010/main" val="1611220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white"/>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7B6C3A1C-9130-410C-AC62-E5C58F80136A}" type="slidenum">
              <a:rPr lang="en-US" altLang="en-US"/>
              <a:pPr>
                <a:defRPr/>
              </a:pPr>
              <a:t>‹#›</a:t>
            </a:fld>
            <a:endParaRPr lang="en-US" altLang="en-US"/>
          </a:p>
        </p:txBody>
      </p:sp>
    </p:spTree>
    <p:extLst>
      <p:ext uri="{BB962C8B-B14F-4D97-AF65-F5344CB8AC3E}">
        <p14:creationId xmlns:p14="http://schemas.microsoft.com/office/powerpoint/2010/main" val="39092982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2FFA033-BD3D-4D72-8E8C-F3A609D29CDF}" type="slidenum">
              <a:rPr lang="en-US" altLang="en-US"/>
              <a:pPr>
                <a:defRPr/>
              </a:pPr>
              <a:t>‹#›</a:t>
            </a:fld>
            <a:endParaRPr lang="en-US" altLang="en-US"/>
          </a:p>
        </p:txBody>
      </p:sp>
    </p:spTree>
    <p:extLst>
      <p:ext uri="{BB962C8B-B14F-4D97-AF65-F5344CB8AC3E}">
        <p14:creationId xmlns:p14="http://schemas.microsoft.com/office/powerpoint/2010/main" val="39933023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A82A7B1E-6B5D-4651-9CFF-0865EB080AE4}" type="slidenum">
              <a:rPr lang="en-US" altLang="en-US"/>
              <a:pPr>
                <a:defRPr/>
              </a:pPr>
              <a:t>‹#›</a:t>
            </a:fld>
            <a:endParaRPr lang="en-US" altLang="en-US"/>
          </a:p>
        </p:txBody>
      </p:sp>
    </p:spTree>
    <p:extLst>
      <p:ext uri="{BB962C8B-B14F-4D97-AF65-F5344CB8AC3E}">
        <p14:creationId xmlns:p14="http://schemas.microsoft.com/office/powerpoint/2010/main" val="39811538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4128CB40-90F3-44AD-9301-1EF9B646CF4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9678501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85436E6E-728F-4C2E-AB3A-34F76D0B28ED}"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0976054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D3F4844-4924-4C8B-B243-656B008219D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8439458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001F4384-2545-423C-8E9F-E640D79E786E}"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0764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FCB658F-7335-43C7-A372-CF118EDF0E0D}"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24852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a:defRPr/>
            </a:pPr>
            <a:fld id="{DAA5620C-BDF5-4C0B-B151-A1D16FCED40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32381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a:defRPr/>
            </a:pPr>
            <a:fld id="{0D40A8F2-539A-40F8-9F7D-A721F0F92C4F}"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238903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a:defRPr/>
            </a:pPr>
            <a:fld id="{3B756EE5-0822-4CDE-AA1A-921BFEDF58CF}"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3752544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a:defRPr/>
            </a:pPr>
            <a:fld id="{D67B6964-058C-4752-AEE5-75C5BF51550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3414684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2F578E2B-8BEC-4512-80B7-FE68C420F841}"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0528956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021626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645342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4068125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543192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07BB1FFB-6B8D-4702-922E-8CFD09F5BAB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08860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ACC70493-3978-43D6-9FAA-AED6CC1054A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75880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07BB1FFB-6B8D-4702-922E-8CFD09F5BAB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943185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10EA838C-4CB9-49FA-B29F-00D8923AFEA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6294603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17B99428-B236-4776-9FB6-8B242AE6ED0C}"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2095872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tint val="75000"/>
                  <a:alpha val="60000"/>
                </a:prst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46D0A18-ACB1-4953-8A89-1F2D382C7311}" type="slidenum">
              <a:rPr lang="en-US">
                <a:solidFill>
                  <a:prstClr val="white">
                    <a:tint val="75000"/>
                  </a:prstClr>
                </a:solidFill>
              </a:rPr>
              <a:pPr>
                <a:defRPr/>
              </a:pPr>
              <a:t>‹#›</a:t>
            </a:fld>
            <a:endParaRPr lang="en-US">
              <a:solidFill>
                <a:prstClr val="white">
                  <a:tint val="75000"/>
                </a:prstClr>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tint val="75000"/>
                  <a:alpha val="60000"/>
                </a:prstClr>
              </a:solidFill>
            </a:endParaRPr>
          </a:p>
        </p:txBody>
      </p:sp>
    </p:spTree>
    <p:extLst>
      <p:ext uri="{BB962C8B-B14F-4D97-AF65-F5344CB8AC3E}">
        <p14:creationId xmlns:p14="http://schemas.microsoft.com/office/powerpoint/2010/main" val="106235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CD12A3F-45A4-4B93-A3C5-8C2A29794E2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2348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1FF44790-C303-4CDB-A4E5-FA32AFC588B7}"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5818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B398352D-3F00-4E9F-8D84-B1ADABF5E300}"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7416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46E6035-6549-49D7-83D5-40909E3DA2D6}"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0780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0" y="0"/>
            <a:ext cx="9144000" cy="6858000"/>
          </a:xfrm>
          <a:prstGeom prst="rect">
            <a:avLst/>
          </a:prstGeom>
        </p:spPr>
      </p:pic>
      <p:sp>
        <p:nvSpPr>
          <p:cNvPr id="4" name="Rectangle 3"/>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7" name="Picture 9" descr="UW.Wordmark_ct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03C4A4DA-4CD7-4D4B-A39E-C41006B1B7EC}" type="datetime1">
              <a:rPr lang="en-US"/>
              <a:pPr>
                <a:defRPr/>
              </a:pPr>
              <a:t>6/6/2018</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6543675" y="6096000"/>
            <a:ext cx="1519238" cy="365125"/>
          </a:xfrm>
        </p:spPr>
        <p:txBody>
          <a:bodyPr/>
          <a:lstStyle>
            <a:lvl1pPr>
              <a:defRPr/>
            </a:lvl1pPr>
          </a:lstStyle>
          <a:p>
            <a:pPr>
              <a:defRPr/>
            </a:pPr>
            <a:fld id="{AF95F7D3-50CE-4B6B-BEBC-BF44D71F08BD}" type="slidenum">
              <a:rPr lang="en-US"/>
              <a:pPr>
                <a:defRPr/>
              </a:pPr>
              <a:t>‹#›</a:t>
            </a:fld>
            <a:endParaRPr lang="en-US"/>
          </a:p>
        </p:txBody>
      </p:sp>
      <p:pic>
        <p:nvPicPr>
          <p:cNvPr id="14" name="Picture 2" descr="I:\groups\gh\DGHCoreShare\Logo files\Twitter logo\Twitter_icon_12.18.13-500px.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CBB73D65-1DB5-4AB9-BAE8-9F26C091DD8B}"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615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7E3833F1-8FEC-4A7B-AC87-C60DAD77D6E4}"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996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F43ED2B-0EB2-40D0-85CC-E2D3C10C434E}"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30852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81A58BA9-D52B-46B1-A199-4925BF9DDF88}"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6660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13509732-EAE1-42B5-9BE4-304F19D30C68}" type="slidenum">
              <a:rPr lang="en-US" altLang="en-US">
                <a:solidFill>
                  <a:srgbClr val="FFFFFF"/>
                </a:solidFill>
              </a:rPr>
              <a:pPr/>
              <a:t>‹#›</a:t>
            </a:fld>
            <a:endParaRPr lang="en-US" alt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0171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00B1744-5502-47B2-B555-2F7ED3A40F8A}"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9444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4454759-E6C1-46DE-BAE9-8FA0F81EFC47}"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4678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D44BF66-723B-44B8-8C59-C8342F71A45B}"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5577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946551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58388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04CD3C6-FF64-4A65-8829-AA30ED6B2919}" type="datetime1">
              <a:rPr lang="en-US"/>
              <a:pPr>
                <a:defRPr/>
              </a:pPr>
              <a:t>6/6/2018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43675" y="6096000"/>
            <a:ext cx="1519238" cy="365125"/>
          </a:xfrm>
        </p:spPr>
        <p:txBody>
          <a:bodyPr/>
          <a:lstStyle>
            <a:lvl1pPr>
              <a:defRPr/>
            </a:lvl1pPr>
          </a:lstStyle>
          <a:p>
            <a:pPr>
              <a:defRPr/>
            </a:pPr>
            <a:fld id="{13C5A08D-4622-4287-BF3A-EAE6D83D0AB7}" type="slidenum">
              <a:rPr lang="en-US"/>
              <a:pPr>
                <a:defRPr/>
              </a:pPr>
              <a:t>‹#›</a:t>
            </a:fld>
            <a:endParaRPr lang="en-US"/>
          </a:p>
        </p:txBody>
      </p:sp>
      <p:sp>
        <p:nvSpPr>
          <p:cNvPr id="8" name="Rectangle 7"/>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9"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959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007769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p:txBody>
          <a:bodyPr/>
          <a:lstStyle/>
          <a:p>
            <a:endParaRPr lang="en-US">
              <a:solidFill>
                <a:srgbClr val="465E9C"/>
              </a:solidFill>
            </a:endParaRPr>
          </a:p>
        </p:txBody>
      </p:sp>
      <p:sp>
        <p:nvSpPr>
          <p:cNvPr id="7" name="Slide Number Placeholder 6"/>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4351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8" name="Footer Placeholder 7"/>
          <p:cNvSpPr>
            <a:spLocks noGrp="1"/>
          </p:cNvSpPr>
          <p:nvPr>
            <p:ph type="ftr" sz="quarter" idx="11"/>
          </p:nvPr>
        </p:nvSpPr>
        <p:spPr/>
        <p:txBody>
          <a:bodyPr/>
          <a:lstStyle/>
          <a:p>
            <a:endParaRPr lang="en-US">
              <a:solidFill>
                <a:srgbClr val="465E9C"/>
              </a:solidFill>
            </a:endParaRPr>
          </a:p>
        </p:txBody>
      </p:sp>
      <p:sp>
        <p:nvSpPr>
          <p:cNvPr id="9" name="Slide Number Placeholder 8"/>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3720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4" name="Footer Placeholder 3"/>
          <p:cNvSpPr>
            <a:spLocks noGrp="1"/>
          </p:cNvSpPr>
          <p:nvPr>
            <p:ph type="ftr" sz="quarter" idx="11"/>
          </p:nvPr>
        </p:nvSpPr>
        <p:spPr/>
        <p:txBody>
          <a:bodyPr/>
          <a:lstStyle/>
          <a:p>
            <a:endParaRPr lang="en-US">
              <a:solidFill>
                <a:srgbClr val="465E9C"/>
              </a:solidFill>
            </a:endParaRPr>
          </a:p>
        </p:txBody>
      </p:sp>
      <p:sp>
        <p:nvSpPr>
          <p:cNvPr id="5" name="Slide Number Placeholder 4"/>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207287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3" name="Footer Placeholder 2"/>
          <p:cNvSpPr>
            <a:spLocks noGrp="1"/>
          </p:cNvSpPr>
          <p:nvPr>
            <p:ph type="ftr" sz="quarter" idx="11"/>
          </p:nvPr>
        </p:nvSpPr>
        <p:spPr/>
        <p:txBody>
          <a:bodyPr/>
          <a:lstStyle/>
          <a:p>
            <a:endParaRPr lang="en-US">
              <a:solidFill>
                <a:srgbClr val="465E9C"/>
              </a:solidFill>
            </a:endParaRPr>
          </a:p>
        </p:txBody>
      </p:sp>
      <p:sp>
        <p:nvSpPr>
          <p:cNvPr id="4" name="Slide Number Placeholder 3"/>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730911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895887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294112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690073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976477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24299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26ED213-81CF-4F34-B63F-B41333CCA6B7}" type="datetime1">
              <a:rPr lang="en-US"/>
              <a:pPr>
                <a:defRPr/>
              </a:pPr>
              <a:t>6/6/2018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43675" y="6096000"/>
            <a:ext cx="1519238" cy="365125"/>
          </a:xfrm>
        </p:spPr>
        <p:txBody>
          <a:bodyPr/>
          <a:lstStyle>
            <a:lvl1pPr>
              <a:defRPr/>
            </a:lvl1pPr>
          </a:lstStyle>
          <a:p>
            <a:pPr>
              <a:defRPr/>
            </a:pPr>
            <a:fld id="{CB9CDDB7-7233-47D9-B6EC-B32499CC5002}" type="slidenum">
              <a:rPr lang="en-US"/>
              <a:pPr>
                <a:defRPr/>
              </a:pPr>
              <a:t>‹#›</a:t>
            </a:fld>
            <a:endParaRPr lang="en-US"/>
          </a:p>
        </p:txBody>
      </p:sp>
      <p:sp>
        <p:nvSpPr>
          <p:cNvPr id="9" name="Rectangle 8"/>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10"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829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076608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024680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p:txBody>
          <a:bodyPr/>
          <a:lstStyle/>
          <a:p>
            <a:endParaRPr lang="en-US">
              <a:solidFill>
                <a:srgbClr val="465E9C"/>
              </a:solidFill>
            </a:endParaRPr>
          </a:p>
        </p:txBody>
      </p:sp>
      <p:sp>
        <p:nvSpPr>
          <p:cNvPr id="7" name="Slide Number Placeholder 6"/>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064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8" name="Footer Placeholder 7"/>
          <p:cNvSpPr>
            <a:spLocks noGrp="1"/>
          </p:cNvSpPr>
          <p:nvPr>
            <p:ph type="ftr" sz="quarter" idx="11"/>
          </p:nvPr>
        </p:nvSpPr>
        <p:spPr/>
        <p:txBody>
          <a:bodyPr/>
          <a:lstStyle/>
          <a:p>
            <a:endParaRPr lang="en-US">
              <a:solidFill>
                <a:srgbClr val="465E9C"/>
              </a:solidFill>
            </a:endParaRPr>
          </a:p>
        </p:txBody>
      </p:sp>
      <p:sp>
        <p:nvSpPr>
          <p:cNvPr id="9" name="Slide Number Placeholder 8"/>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0127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4" name="Footer Placeholder 3"/>
          <p:cNvSpPr>
            <a:spLocks noGrp="1"/>
          </p:cNvSpPr>
          <p:nvPr>
            <p:ph type="ftr" sz="quarter" idx="11"/>
          </p:nvPr>
        </p:nvSpPr>
        <p:spPr/>
        <p:txBody>
          <a:bodyPr/>
          <a:lstStyle/>
          <a:p>
            <a:endParaRPr lang="en-US">
              <a:solidFill>
                <a:srgbClr val="465E9C"/>
              </a:solidFill>
            </a:endParaRPr>
          </a:p>
        </p:txBody>
      </p:sp>
      <p:sp>
        <p:nvSpPr>
          <p:cNvPr id="5" name="Slide Number Placeholder 4"/>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367443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3" name="Footer Placeholder 2"/>
          <p:cNvSpPr>
            <a:spLocks noGrp="1"/>
          </p:cNvSpPr>
          <p:nvPr>
            <p:ph type="ftr" sz="quarter" idx="11"/>
          </p:nvPr>
        </p:nvSpPr>
        <p:spPr/>
        <p:txBody>
          <a:bodyPr/>
          <a:lstStyle/>
          <a:p>
            <a:endParaRPr lang="en-US">
              <a:solidFill>
                <a:srgbClr val="465E9C"/>
              </a:solidFill>
            </a:endParaRPr>
          </a:p>
        </p:txBody>
      </p:sp>
      <p:sp>
        <p:nvSpPr>
          <p:cNvPr id="4" name="Slide Number Placeholder 3"/>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71537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748359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423249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216780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30770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1F0EE6-174E-4F57-B16C-FB0B42E0A19B}" type="datetime1">
              <a:rPr lang="en-US"/>
              <a:pPr>
                <a:defRPr/>
              </a:pPr>
              <a:t>6/6/2018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43675" y="6096000"/>
            <a:ext cx="1519238" cy="365125"/>
          </a:xfrm>
        </p:spPr>
        <p:txBody>
          <a:bodyPr/>
          <a:lstStyle>
            <a:lvl1pPr>
              <a:defRPr/>
            </a:lvl1pPr>
          </a:lstStyle>
          <a:p>
            <a:pPr>
              <a:defRPr/>
            </a:pPr>
            <a:fld id="{803D1D97-2497-4CBD-96D6-B709DE99CBA2}" type="slidenum">
              <a:rPr lang="en-US"/>
              <a:pPr>
                <a:defRPr/>
              </a:pPr>
              <a:t>‹#›</a:t>
            </a:fld>
            <a:endParaRPr lang="en-US"/>
          </a:p>
        </p:txBody>
      </p:sp>
      <p:sp>
        <p:nvSpPr>
          <p:cNvPr id="11" name="Rectangle 10"/>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12"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779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970644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303594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152936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p:txBody>
          <a:bodyPr/>
          <a:lstStyle/>
          <a:p>
            <a:endParaRPr lang="en-US">
              <a:solidFill>
                <a:srgbClr val="465E9C"/>
              </a:solidFill>
            </a:endParaRPr>
          </a:p>
        </p:txBody>
      </p:sp>
      <p:sp>
        <p:nvSpPr>
          <p:cNvPr id="7" name="Slide Number Placeholder 6"/>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1877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8" name="Footer Placeholder 7"/>
          <p:cNvSpPr>
            <a:spLocks noGrp="1"/>
          </p:cNvSpPr>
          <p:nvPr>
            <p:ph type="ftr" sz="quarter" idx="11"/>
          </p:nvPr>
        </p:nvSpPr>
        <p:spPr/>
        <p:txBody>
          <a:bodyPr/>
          <a:lstStyle/>
          <a:p>
            <a:endParaRPr lang="en-US">
              <a:solidFill>
                <a:srgbClr val="465E9C"/>
              </a:solidFill>
            </a:endParaRPr>
          </a:p>
        </p:txBody>
      </p:sp>
      <p:sp>
        <p:nvSpPr>
          <p:cNvPr id="9" name="Slide Number Placeholder 8"/>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413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4" name="Footer Placeholder 3"/>
          <p:cNvSpPr>
            <a:spLocks noGrp="1"/>
          </p:cNvSpPr>
          <p:nvPr>
            <p:ph type="ftr" sz="quarter" idx="11"/>
          </p:nvPr>
        </p:nvSpPr>
        <p:spPr/>
        <p:txBody>
          <a:bodyPr/>
          <a:lstStyle/>
          <a:p>
            <a:endParaRPr lang="en-US">
              <a:solidFill>
                <a:srgbClr val="465E9C"/>
              </a:solidFill>
            </a:endParaRPr>
          </a:p>
        </p:txBody>
      </p:sp>
      <p:sp>
        <p:nvSpPr>
          <p:cNvPr id="5" name="Slide Number Placeholder 4"/>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261965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3" name="Footer Placeholder 2"/>
          <p:cNvSpPr>
            <a:spLocks noGrp="1"/>
          </p:cNvSpPr>
          <p:nvPr>
            <p:ph type="ftr" sz="quarter" idx="11"/>
          </p:nvPr>
        </p:nvSpPr>
        <p:spPr/>
        <p:txBody>
          <a:bodyPr/>
          <a:lstStyle/>
          <a:p>
            <a:endParaRPr lang="en-US">
              <a:solidFill>
                <a:srgbClr val="465E9C"/>
              </a:solidFill>
            </a:endParaRPr>
          </a:p>
        </p:txBody>
      </p:sp>
      <p:sp>
        <p:nvSpPr>
          <p:cNvPr id="4" name="Slide Number Placeholder 3"/>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300444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104049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705950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609620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6658A8A-D470-42AD-BE50-66ACE55E1C84}" type="datetime1">
              <a:rPr lang="en-US"/>
              <a:pPr>
                <a:defRPr/>
              </a:pPr>
              <a:t>6/6/2018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43675" y="6096000"/>
            <a:ext cx="1519238" cy="365125"/>
          </a:xfrm>
        </p:spPr>
        <p:txBody>
          <a:bodyPr/>
          <a:lstStyle>
            <a:lvl1pPr>
              <a:defRPr/>
            </a:lvl1pPr>
          </a:lstStyle>
          <a:p>
            <a:pPr>
              <a:defRPr/>
            </a:pPr>
            <a:fld id="{7E01D2D2-D5FD-4220-80F0-D5B2ED208997}" type="slidenum">
              <a:rPr lang="en-US"/>
              <a:pPr>
                <a:defRPr/>
              </a:pPr>
              <a:t>‹#›</a:t>
            </a:fld>
            <a:endParaRPr lang="en-US"/>
          </a:p>
        </p:txBody>
      </p:sp>
      <p:sp>
        <p:nvSpPr>
          <p:cNvPr id="7" name="Rectangle 6"/>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8"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436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88E5D-E0A7-4A48-98C1-C87738583F9F}" type="datetimeFigureOut">
              <a:rPr lang="en-US" smtClean="0">
                <a:solidFill>
                  <a:srgbClr val="465E9C"/>
                </a:solidFill>
              </a:rPr>
              <a:pPr/>
              <a:t>6/6/2018</a:t>
            </a:fld>
            <a:endParaRPr lang="en-US">
              <a:solidFill>
                <a:srgbClr val="465E9C"/>
              </a:solidFill>
            </a:endParaRPr>
          </a:p>
        </p:txBody>
      </p:sp>
      <p:sp>
        <p:nvSpPr>
          <p:cNvPr id="5" name="Footer Placeholder 4"/>
          <p:cNvSpPr>
            <a:spLocks noGrp="1"/>
          </p:cNvSpPr>
          <p:nvPr>
            <p:ph type="ftr" sz="quarter" idx="11"/>
          </p:nvPr>
        </p:nvSpPr>
        <p:spPr/>
        <p:txBody>
          <a:bodyPr/>
          <a:lstStyle/>
          <a:p>
            <a:endParaRPr lang="en-US">
              <a:solidFill>
                <a:srgbClr val="465E9C"/>
              </a:solidFill>
            </a:endParaRPr>
          </a:p>
        </p:txBody>
      </p:sp>
      <p:sp>
        <p:nvSpPr>
          <p:cNvPr id="6" name="Slide Number Placeholder 5"/>
          <p:cNvSpPr>
            <a:spLocks noGrp="1"/>
          </p:cNvSpPr>
          <p:nvPr>
            <p:ph type="sldNum" sz="quarter" idx="12"/>
          </p:nvPr>
        </p:nvSpPr>
        <p:spPr/>
        <p:txBody>
          <a:bodyPr/>
          <a:lstStyle/>
          <a:p>
            <a:fld id="{1D83D567-D8F7-2047-93CC-A9FE9131733A}" type="slidenum">
              <a:rPr lang="en-US" smtClean="0">
                <a:solidFill>
                  <a:srgbClr val="465E9C"/>
                </a:solidFill>
              </a:rPr>
              <a:pPr/>
              <a:t>‹#›</a:t>
            </a:fld>
            <a:endParaRPr lang="en-US">
              <a:solidFill>
                <a:srgbClr val="465E9C"/>
              </a:solidFill>
            </a:endParaRPr>
          </a:p>
        </p:txBody>
      </p:sp>
    </p:spTree>
    <p:extLst>
      <p:ext uri="{BB962C8B-B14F-4D97-AF65-F5344CB8AC3E}">
        <p14:creationId xmlns:p14="http://schemas.microsoft.com/office/powerpoint/2010/main" val="189680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4" name="Shape 10"/>
          <p:cNvSpPr>
            <a:spLocks noChangeArrowheads="1"/>
          </p:cNvSpPr>
          <p:nvPr/>
        </p:nvSpPr>
        <p:spPr bwMode="auto">
          <a:xfrm flipH="1">
            <a:off x="8247063" y="5661025"/>
            <a:ext cx="896937" cy="1196975"/>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5" name="Shape 11"/>
          <p:cNvSpPr/>
          <p:nvPr/>
        </p:nvSpPr>
        <p:spPr>
          <a:xfrm flipH="1">
            <a:off x="8247063" y="5661025"/>
            <a:ext cx="896937" cy="1196975"/>
          </a:xfrm>
          <a:prstGeom prst="round1Rect">
            <a:avLst>
              <a:gd name="adj" fmla="val 16667"/>
            </a:avLst>
          </a:prstGeom>
          <a:solidFill>
            <a:schemeClr val="lt1">
              <a:alpha val="68080"/>
            </a:schemeClr>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12" name="Shape 12"/>
          <p:cNvSpPr txBox="1">
            <a:spLocks noGrp="1"/>
          </p:cNvSpPr>
          <p:nvPr>
            <p:ph type="ctrTitle"/>
          </p:nvPr>
        </p:nvSpPr>
        <p:spPr>
          <a:xfrm>
            <a:off x="390525" y="2425700"/>
            <a:ext cx="8222100" cy="1244800"/>
          </a:xfrm>
          <a:prstGeom prst="rect">
            <a:avLst/>
          </a:prstGeom>
        </p:spPr>
        <p:txBody>
          <a:bodyPr/>
          <a:lstStyle>
            <a:lvl1pPr lvl="0">
              <a:spcBef>
                <a:spcPts val="0"/>
              </a:spcBef>
              <a:buClr>
                <a:srgbClr val="666666"/>
              </a:buClr>
              <a:buSzPct val="100000"/>
              <a:defRPr sz="4800">
                <a:solidFill>
                  <a:srgbClr val="666666"/>
                </a:solidFill>
              </a:defRPr>
            </a:lvl1pPr>
            <a:lvl2pPr lvl="1">
              <a:spcBef>
                <a:spcPts val="0"/>
              </a:spcBef>
              <a:buClr>
                <a:srgbClr val="666666"/>
              </a:buClr>
              <a:buSzPct val="100000"/>
              <a:defRPr sz="4800">
                <a:solidFill>
                  <a:srgbClr val="666666"/>
                </a:solidFill>
              </a:defRPr>
            </a:lvl2pPr>
            <a:lvl3pPr lvl="2">
              <a:spcBef>
                <a:spcPts val="0"/>
              </a:spcBef>
              <a:buClr>
                <a:srgbClr val="666666"/>
              </a:buClr>
              <a:buSzPct val="100000"/>
              <a:defRPr sz="4800">
                <a:solidFill>
                  <a:srgbClr val="666666"/>
                </a:solidFill>
              </a:defRPr>
            </a:lvl3pPr>
            <a:lvl4pPr lvl="3">
              <a:spcBef>
                <a:spcPts val="0"/>
              </a:spcBef>
              <a:buClr>
                <a:srgbClr val="666666"/>
              </a:buClr>
              <a:buSzPct val="100000"/>
              <a:defRPr sz="4800">
                <a:solidFill>
                  <a:srgbClr val="666666"/>
                </a:solidFill>
              </a:defRPr>
            </a:lvl4pPr>
            <a:lvl5pPr lvl="4">
              <a:spcBef>
                <a:spcPts val="0"/>
              </a:spcBef>
              <a:buClr>
                <a:srgbClr val="666666"/>
              </a:buClr>
              <a:buSzPct val="100000"/>
              <a:defRPr sz="4800">
                <a:solidFill>
                  <a:srgbClr val="666666"/>
                </a:solidFill>
              </a:defRPr>
            </a:lvl5pPr>
            <a:lvl6pPr lvl="5">
              <a:spcBef>
                <a:spcPts val="0"/>
              </a:spcBef>
              <a:buClr>
                <a:srgbClr val="666666"/>
              </a:buClr>
              <a:buSzPct val="100000"/>
              <a:defRPr sz="4800">
                <a:solidFill>
                  <a:srgbClr val="666666"/>
                </a:solidFill>
              </a:defRPr>
            </a:lvl6pPr>
            <a:lvl7pPr lvl="6">
              <a:spcBef>
                <a:spcPts val="0"/>
              </a:spcBef>
              <a:buClr>
                <a:srgbClr val="666666"/>
              </a:buClr>
              <a:buSzPct val="100000"/>
              <a:defRPr sz="4800">
                <a:solidFill>
                  <a:srgbClr val="666666"/>
                </a:solidFill>
              </a:defRPr>
            </a:lvl7pPr>
            <a:lvl8pPr lvl="7">
              <a:spcBef>
                <a:spcPts val="0"/>
              </a:spcBef>
              <a:buClr>
                <a:srgbClr val="666666"/>
              </a:buClr>
              <a:buSzPct val="100000"/>
              <a:defRPr sz="4800">
                <a:solidFill>
                  <a:srgbClr val="666666"/>
                </a:solidFill>
              </a:defRPr>
            </a:lvl8pPr>
            <a:lvl9pPr lvl="8">
              <a:spcBef>
                <a:spcPts val="0"/>
              </a:spcBef>
              <a:buClr>
                <a:srgbClr val="666666"/>
              </a:buClr>
              <a:buSzPct val="100000"/>
              <a:defRPr sz="4800">
                <a:solidFill>
                  <a:srgbClr val="666666"/>
                </a:solidFill>
              </a:defRPr>
            </a:lvl9pPr>
          </a:lstStyle>
          <a:p>
            <a:endParaRPr/>
          </a:p>
        </p:txBody>
      </p:sp>
      <p:sp>
        <p:nvSpPr>
          <p:cNvPr id="13" name="Shape 13"/>
          <p:cNvSpPr txBox="1">
            <a:spLocks noGrp="1"/>
          </p:cNvSpPr>
          <p:nvPr>
            <p:ph type="subTitle" idx="1"/>
          </p:nvPr>
        </p:nvSpPr>
        <p:spPr>
          <a:xfrm>
            <a:off x="390525" y="3718840"/>
            <a:ext cx="8222100" cy="577200"/>
          </a:xfrm>
          <a:prstGeom prst="rect">
            <a:avLst/>
          </a:prstGeom>
        </p:spPr>
        <p:txBody>
          <a:bodyPr/>
          <a:lstStyle>
            <a:lvl1pPr lvl="0">
              <a:lnSpc>
                <a:spcPct val="100000"/>
              </a:lnSpc>
              <a:spcBef>
                <a:spcPts val="0"/>
              </a:spcBef>
              <a:spcAft>
                <a:spcPts val="0"/>
              </a:spcAft>
              <a:buClr>
                <a:srgbClr val="666666"/>
              </a:buClr>
              <a:buNone/>
              <a:defRPr>
                <a:solidFill>
                  <a:srgbClr val="666666"/>
                </a:solidFill>
              </a:defRPr>
            </a:lvl1pPr>
            <a:lvl2pPr lvl="1">
              <a:lnSpc>
                <a:spcPct val="100000"/>
              </a:lnSpc>
              <a:spcBef>
                <a:spcPts val="0"/>
              </a:spcBef>
              <a:spcAft>
                <a:spcPts val="0"/>
              </a:spcAft>
              <a:buClr>
                <a:srgbClr val="666666"/>
              </a:buClr>
              <a:buSzPct val="100000"/>
              <a:buNone/>
              <a:defRPr sz="1800">
                <a:solidFill>
                  <a:srgbClr val="666666"/>
                </a:solidFill>
              </a:defRPr>
            </a:lvl2pPr>
            <a:lvl3pPr lvl="2">
              <a:lnSpc>
                <a:spcPct val="100000"/>
              </a:lnSpc>
              <a:spcBef>
                <a:spcPts val="0"/>
              </a:spcBef>
              <a:spcAft>
                <a:spcPts val="0"/>
              </a:spcAft>
              <a:buClr>
                <a:srgbClr val="666666"/>
              </a:buClr>
              <a:buSzPct val="100000"/>
              <a:buNone/>
              <a:defRPr sz="1800">
                <a:solidFill>
                  <a:srgbClr val="666666"/>
                </a:solidFill>
              </a:defRPr>
            </a:lvl3pPr>
            <a:lvl4pPr lvl="3">
              <a:lnSpc>
                <a:spcPct val="100000"/>
              </a:lnSpc>
              <a:spcBef>
                <a:spcPts val="0"/>
              </a:spcBef>
              <a:spcAft>
                <a:spcPts val="0"/>
              </a:spcAft>
              <a:buClr>
                <a:srgbClr val="666666"/>
              </a:buClr>
              <a:buSzPct val="100000"/>
              <a:buNone/>
              <a:defRPr sz="1800">
                <a:solidFill>
                  <a:srgbClr val="666666"/>
                </a:solidFill>
              </a:defRPr>
            </a:lvl4pPr>
            <a:lvl5pPr lvl="4">
              <a:lnSpc>
                <a:spcPct val="100000"/>
              </a:lnSpc>
              <a:spcBef>
                <a:spcPts val="0"/>
              </a:spcBef>
              <a:spcAft>
                <a:spcPts val="0"/>
              </a:spcAft>
              <a:buClr>
                <a:srgbClr val="666666"/>
              </a:buClr>
              <a:buSzPct val="100000"/>
              <a:buNone/>
              <a:defRPr sz="1800">
                <a:solidFill>
                  <a:srgbClr val="666666"/>
                </a:solidFill>
              </a:defRPr>
            </a:lvl5pPr>
            <a:lvl6pPr lvl="5">
              <a:lnSpc>
                <a:spcPct val="100000"/>
              </a:lnSpc>
              <a:spcBef>
                <a:spcPts val="0"/>
              </a:spcBef>
              <a:spcAft>
                <a:spcPts val="0"/>
              </a:spcAft>
              <a:buClr>
                <a:srgbClr val="666666"/>
              </a:buClr>
              <a:buSzPct val="100000"/>
              <a:buNone/>
              <a:defRPr sz="1800">
                <a:solidFill>
                  <a:srgbClr val="666666"/>
                </a:solidFill>
              </a:defRPr>
            </a:lvl6pPr>
            <a:lvl7pPr lvl="6">
              <a:lnSpc>
                <a:spcPct val="100000"/>
              </a:lnSpc>
              <a:spcBef>
                <a:spcPts val="0"/>
              </a:spcBef>
              <a:spcAft>
                <a:spcPts val="0"/>
              </a:spcAft>
              <a:buClr>
                <a:srgbClr val="666666"/>
              </a:buClr>
              <a:buSzPct val="100000"/>
              <a:buNone/>
              <a:defRPr sz="1800">
                <a:solidFill>
                  <a:srgbClr val="666666"/>
                </a:solidFill>
              </a:defRPr>
            </a:lvl7pPr>
            <a:lvl8pPr lvl="7">
              <a:lnSpc>
                <a:spcPct val="100000"/>
              </a:lnSpc>
              <a:spcBef>
                <a:spcPts val="0"/>
              </a:spcBef>
              <a:spcAft>
                <a:spcPts val="0"/>
              </a:spcAft>
              <a:buClr>
                <a:srgbClr val="666666"/>
              </a:buClr>
              <a:buSzPct val="100000"/>
              <a:buNone/>
              <a:defRPr sz="1800">
                <a:solidFill>
                  <a:srgbClr val="666666"/>
                </a:solidFill>
              </a:defRPr>
            </a:lvl8pPr>
            <a:lvl9pPr lvl="8">
              <a:lnSpc>
                <a:spcPct val="100000"/>
              </a:lnSpc>
              <a:spcBef>
                <a:spcPts val="0"/>
              </a:spcBef>
              <a:spcAft>
                <a:spcPts val="0"/>
              </a:spcAft>
              <a:buClr>
                <a:srgbClr val="666666"/>
              </a:buClr>
              <a:buSzPct val="100000"/>
              <a:buNone/>
              <a:defRPr sz="1800">
                <a:solidFill>
                  <a:srgbClr val="666666"/>
                </a:solidFill>
              </a:defRPr>
            </a:lvl9pPr>
          </a:lstStyle>
          <a:p>
            <a:endParaRPr/>
          </a:p>
        </p:txBody>
      </p:sp>
      <p:sp>
        <p:nvSpPr>
          <p:cNvPr id="6" name="Shape 14"/>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AF4732E7-4C97-4C52-93B1-FB5CAA2FFDDD}"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544761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753800"/>
            <a:ext cx="8222100" cy="1350400"/>
          </a:xfrm>
          <a:prstGeom prst="rect">
            <a:avLst/>
          </a:prstGeom>
        </p:spPr>
        <p:txBody>
          <a:bodyPr anchor="ctr"/>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3" name="Shape 17"/>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89E186F6-2C94-4A95-A17F-B93EE4D9D91D}" type="slidenum">
              <a:rPr lang="en"/>
              <a:pPr>
                <a:defRPr/>
              </a:pPr>
              <a:t>‹#›</a:t>
            </a:fld>
            <a:endParaRPr lang="en"/>
          </a:p>
        </p:txBody>
      </p:sp>
    </p:spTree>
    <p:extLst>
      <p:ext uri="{BB962C8B-B14F-4D97-AF65-F5344CB8AC3E}">
        <p14:creationId xmlns:p14="http://schemas.microsoft.com/office/powerpoint/2010/main" val="28356722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4" name="Shape 19"/>
          <p:cNvSpPr/>
          <p:nvPr/>
        </p:nvSpPr>
        <p:spPr>
          <a:xfrm rot="10800000" flipH="1">
            <a:off x="0" y="2247900"/>
            <a:ext cx="9144000" cy="46101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5" name="Shape 20"/>
          <p:cNvSpPr>
            <a:spLocks noChangeArrowheads="1"/>
          </p:cNvSpPr>
          <p:nvPr/>
        </p:nvSpPr>
        <p:spPr bwMode="auto">
          <a:xfrm>
            <a:off x="0" y="1127125"/>
            <a:ext cx="9144000" cy="46038"/>
          </a:xfrm>
          <a:prstGeom prst="rect">
            <a:avLst/>
          </a:prstGeom>
          <a:solidFill>
            <a:srgbClr val="F261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21" name="Shape 21"/>
          <p:cNvSpPr txBox="1">
            <a:spLocks noGrp="1"/>
          </p:cNvSpPr>
          <p:nvPr>
            <p:ph type="title"/>
          </p:nvPr>
        </p:nvSpPr>
        <p:spPr>
          <a:xfrm>
            <a:off x="471900" y="172167"/>
            <a:ext cx="8222100" cy="1023600"/>
          </a:xfrm>
          <a:prstGeom prst="rect">
            <a:avLst/>
          </a:prstGeom>
        </p:spPr>
        <p:txBody>
          <a:bodyPr/>
          <a:lstStyle>
            <a:lvl1pPr lvl="0">
              <a:spcBef>
                <a:spcPts val="0"/>
              </a:spcBef>
              <a:buClr>
                <a:srgbClr val="304269"/>
              </a:buClr>
              <a:buSzPct val="100000"/>
              <a:defRPr sz="2400">
                <a:solidFill>
                  <a:srgbClr val="304269"/>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237967"/>
            <a:ext cx="8222100" cy="3613600"/>
          </a:xfrm>
          <a:prstGeom prst="rect">
            <a:avLst/>
          </a:prstGeom>
        </p:spPr>
        <p:txBody>
          <a:bodyPr/>
          <a:lstStyle>
            <a:lvl1pPr lvl="0">
              <a:spcBef>
                <a:spcPts val="0"/>
              </a:spcBef>
              <a:spcAft>
                <a:spcPts val="2000"/>
              </a:spcAft>
              <a:buClr>
                <a:srgbClr val="91BED4"/>
              </a:buClr>
              <a:buSzPct val="100000"/>
              <a:defRPr sz="1600">
                <a:solidFill>
                  <a:srgbClr val="333333"/>
                </a:solidFill>
              </a:defRPr>
            </a:lvl1pPr>
            <a:lvl2pPr lvl="1">
              <a:spcBef>
                <a:spcPts val="0"/>
              </a:spcBef>
              <a:buClr>
                <a:srgbClr val="91BED4"/>
              </a:buClr>
              <a:defRPr>
                <a:solidFill>
                  <a:srgbClr val="333333"/>
                </a:solidFill>
              </a:defRPr>
            </a:lvl2pPr>
            <a:lvl3pPr lvl="2">
              <a:spcBef>
                <a:spcPts val="0"/>
              </a:spcBef>
              <a:buClr>
                <a:srgbClr val="91BED4"/>
              </a:buClr>
              <a:defRPr>
                <a:solidFill>
                  <a:srgbClr val="333333"/>
                </a:solidFill>
              </a:defRPr>
            </a:lvl3pPr>
            <a:lvl4pPr lvl="3">
              <a:spcBef>
                <a:spcPts val="0"/>
              </a:spcBef>
              <a:buClr>
                <a:srgbClr val="91BED4"/>
              </a:buClr>
              <a:defRPr>
                <a:solidFill>
                  <a:srgbClr val="333333"/>
                </a:solidFill>
              </a:defRPr>
            </a:lvl4pPr>
            <a:lvl5pPr lvl="4">
              <a:spcBef>
                <a:spcPts val="0"/>
              </a:spcBef>
              <a:buClr>
                <a:srgbClr val="333333"/>
              </a:buClr>
              <a:defRPr>
                <a:solidFill>
                  <a:srgbClr val="333333"/>
                </a:solidFill>
              </a:defRPr>
            </a:lvl5pPr>
            <a:lvl6pPr lvl="5">
              <a:spcBef>
                <a:spcPts val="0"/>
              </a:spcBef>
              <a:buClr>
                <a:srgbClr val="333333"/>
              </a:buClr>
              <a:defRPr>
                <a:solidFill>
                  <a:srgbClr val="333333"/>
                </a:solidFill>
              </a:defRPr>
            </a:lvl6pPr>
            <a:lvl7pPr lvl="6">
              <a:spcBef>
                <a:spcPts val="0"/>
              </a:spcBef>
              <a:buClr>
                <a:srgbClr val="333333"/>
              </a:buClr>
              <a:defRPr>
                <a:solidFill>
                  <a:srgbClr val="333333"/>
                </a:solidFill>
              </a:defRPr>
            </a:lvl7pPr>
            <a:lvl8pPr lvl="7">
              <a:spcBef>
                <a:spcPts val="0"/>
              </a:spcBef>
              <a:buClr>
                <a:srgbClr val="333333"/>
              </a:buClr>
              <a:defRPr>
                <a:solidFill>
                  <a:srgbClr val="333333"/>
                </a:solidFill>
              </a:defRPr>
            </a:lvl8pPr>
            <a:lvl9pPr lvl="8">
              <a:spcBef>
                <a:spcPts val="0"/>
              </a:spcBef>
              <a:buClr>
                <a:srgbClr val="333333"/>
              </a:buClr>
              <a:defRPr>
                <a:solidFill>
                  <a:srgbClr val="333333"/>
                </a:solidFill>
              </a:defRPr>
            </a:lvl9pPr>
          </a:lstStyle>
          <a:p>
            <a:endParaRPr/>
          </a:p>
        </p:txBody>
      </p:sp>
      <p:sp>
        <p:nvSpPr>
          <p:cNvPr id="6" name="Shape 23"/>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4464B0CA-2353-4080-90DF-CF7673DE6DA9}"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3456198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5" name="Shape 25"/>
          <p:cNvSpPr/>
          <p:nvPr/>
        </p:nvSpPr>
        <p:spPr>
          <a:xfrm rot="10800000" flipH="1">
            <a:off x="0" y="2247900"/>
            <a:ext cx="9144000" cy="46101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6" name="Shape 26"/>
          <p:cNvSpPr>
            <a:spLocks noChangeArrowheads="1"/>
          </p:cNvSpPr>
          <p:nvPr/>
        </p:nvSpPr>
        <p:spPr bwMode="auto">
          <a:xfrm>
            <a:off x="0" y="2247900"/>
            <a:ext cx="9144000" cy="144463"/>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27" name="Shape 27"/>
          <p:cNvSpPr txBox="1">
            <a:spLocks noGrp="1"/>
          </p:cNvSpPr>
          <p:nvPr>
            <p:ph type="title"/>
          </p:nvPr>
        </p:nvSpPr>
        <p:spPr>
          <a:xfrm>
            <a:off x="471900" y="984967"/>
            <a:ext cx="8222100" cy="10236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2558767"/>
            <a:ext cx="3999900" cy="3613599"/>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2558767"/>
            <a:ext cx="3999900" cy="3613599"/>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7" name="Shape 30"/>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D4E0D4E8-4924-474B-9D24-595E98DA2B97}"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1276747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 name="Shape 32"/>
          <p:cNvSpPr/>
          <p:nvPr/>
        </p:nvSpPr>
        <p:spPr>
          <a:xfrm rot="10800000" flipH="1">
            <a:off x="0" y="874713"/>
            <a:ext cx="9144000" cy="5983287"/>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4" name="Shape 33"/>
          <p:cNvSpPr>
            <a:spLocks noChangeArrowheads="1"/>
          </p:cNvSpPr>
          <p:nvPr/>
        </p:nvSpPr>
        <p:spPr bwMode="auto">
          <a:xfrm>
            <a:off x="0" y="712788"/>
            <a:ext cx="9144000" cy="26987"/>
          </a:xfrm>
          <a:prstGeom prst="rect">
            <a:avLst/>
          </a:prstGeom>
          <a:solidFill>
            <a:srgbClr val="F26101"/>
          </a:solidFill>
          <a:ln w="9525">
            <a:solidFill>
              <a:srgbClr val="F26101"/>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34" name="Shape 34"/>
          <p:cNvSpPr txBox="1">
            <a:spLocks noGrp="1"/>
          </p:cNvSpPr>
          <p:nvPr>
            <p:ph type="title"/>
          </p:nvPr>
        </p:nvSpPr>
        <p:spPr>
          <a:xfrm>
            <a:off x="98250" y="21800"/>
            <a:ext cx="8826600" cy="803600"/>
          </a:xfrm>
          <a:prstGeom prst="rect">
            <a:avLst/>
          </a:prstGeom>
        </p:spPr>
        <p:txBody>
          <a:bodyPr anchor="ctr"/>
          <a:lstStyle>
            <a:lvl1pPr lvl="0">
              <a:spcBef>
                <a:spcPts val="0"/>
              </a:spcBef>
              <a:buClr>
                <a:srgbClr val="304269"/>
              </a:buClr>
              <a:buSzPct val="100000"/>
              <a:defRPr sz="1800">
                <a:solidFill>
                  <a:srgbClr val="304269"/>
                </a:solidFill>
              </a:defRPr>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5" name="Shape 35"/>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12AA4C08-9A12-4C45-A0B4-FE349AE6A49E}"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2480064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4" name="Shape 37"/>
          <p:cNvSpPr txBox="1"/>
          <p:nvPr/>
        </p:nvSpPr>
        <p:spPr>
          <a:xfrm rot="10800000" flipH="1">
            <a:off x="3276600" y="0"/>
            <a:ext cx="5867400" cy="68580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5" name="Shape 38"/>
          <p:cNvSpPr>
            <a:spLocks noChangeArrowheads="1"/>
          </p:cNvSpPr>
          <p:nvPr/>
        </p:nvSpPr>
        <p:spPr bwMode="auto">
          <a:xfrm rot="16200000">
            <a:off x="-98425" y="3375025"/>
            <a:ext cx="6858000" cy="107950"/>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39" name="Shape 39"/>
          <p:cNvSpPr txBox="1">
            <a:spLocks noGrp="1"/>
          </p:cNvSpPr>
          <p:nvPr>
            <p:ph type="title"/>
          </p:nvPr>
        </p:nvSpPr>
        <p:spPr>
          <a:xfrm>
            <a:off x="226077" y="477067"/>
            <a:ext cx="2808000" cy="1271200"/>
          </a:xfrm>
          <a:prstGeom prst="rect">
            <a:avLst/>
          </a:prstGeom>
        </p:spPr>
        <p:txBody>
          <a:bodyPr/>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954400"/>
            <a:ext cx="2808000" cy="4218000"/>
          </a:xfrm>
          <a:prstGeom prst="rect">
            <a:avLst/>
          </a:prstGeom>
        </p:spPr>
        <p:txBody>
          <a:bodyPr/>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6" name="Shape 41"/>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03B0B983-EFF9-488A-AE91-C405350C5A8D}"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2749827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651000"/>
            <a:ext cx="6227100" cy="5454400"/>
          </a:xfrm>
          <a:prstGeom prst="rect">
            <a:avLst/>
          </a:prstGeom>
        </p:spPr>
        <p:txBody>
          <a:bodyPr anchor="ctr"/>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3" name="Shape 44"/>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87ADE07D-ED58-4104-AFEA-E05C91EE7EF4}" type="slidenum">
              <a:rPr lang="en"/>
              <a:pPr>
                <a:defRPr/>
              </a:pPr>
              <a:t>‹#›</a:t>
            </a:fld>
            <a:endParaRPr lang="en"/>
          </a:p>
        </p:txBody>
      </p:sp>
    </p:spTree>
    <p:extLst>
      <p:ext uri="{BB962C8B-B14F-4D97-AF65-F5344CB8AC3E}">
        <p14:creationId xmlns:p14="http://schemas.microsoft.com/office/powerpoint/2010/main" val="1684894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5" name="Shape 46"/>
          <p:cNvSpPr/>
          <p:nvPr/>
        </p:nvSpPr>
        <p:spPr>
          <a:xfrm flipH="1">
            <a:off x="0" y="0"/>
            <a:ext cx="4572000" cy="68580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6" name="Shape 47"/>
          <p:cNvSpPr>
            <a:spLocks noChangeArrowheads="1"/>
          </p:cNvSpPr>
          <p:nvPr/>
        </p:nvSpPr>
        <p:spPr bwMode="auto">
          <a:xfrm rot="5400000">
            <a:off x="1089819" y="3375819"/>
            <a:ext cx="6856412" cy="107950"/>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48" name="Shape 48"/>
          <p:cNvSpPr txBox="1">
            <a:spLocks noGrp="1"/>
          </p:cNvSpPr>
          <p:nvPr>
            <p:ph type="title"/>
          </p:nvPr>
        </p:nvSpPr>
        <p:spPr>
          <a:xfrm>
            <a:off x="265500" y="1644233"/>
            <a:ext cx="4045200" cy="1976400"/>
          </a:xfrm>
          <a:prstGeom prst="rect">
            <a:avLst/>
          </a:prstGeom>
        </p:spPr>
        <p:txBody>
          <a:bodyPr/>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3705955"/>
            <a:ext cx="4045200" cy="1646799"/>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965600"/>
            <a:ext cx="3837000" cy="4926800"/>
          </a:xfrm>
          <a:prstGeom prst="rect">
            <a:avLst/>
          </a:prstGeom>
        </p:spPr>
        <p:txBody>
          <a:bodyPr anchor="ctr"/>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7" name="Shape 51"/>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A96838E5-F96F-4CAF-9A78-F4AAC43E5E70}" type="slidenum">
              <a:rPr lang="en"/>
              <a:pPr>
                <a:defRPr/>
              </a:pPr>
              <a:t>‹#›</a:t>
            </a:fld>
            <a:endParaRPr lang="en"/>
          </a:p>
        </p:txBody>
      </p:sp>
    </p:spTree>
    <p:extLst>
      <p:ext uri="{BB962C8B-B14F-4D97-AF65-F5344CB8AC3E}">
        <p14:creationId xmlns:p14="http://schemas.microsoft.com/office/powerpoint/2010/main" val="1888116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3" name="Shape 53"/>
          <p:cNvSpPr txBox="1"/>
          <p:nvPr/>
        </p:nvSpPr>
        <p:spPr>
          <a:xfrm rot="10800000" flipH="1">
            <a:off x="0" y="0"/>
            <a:ext cx="9144000" cy="6261100"/>
          </a:xfrm>
          <a:prstGeom prst="rect">
            <a:avLst/>
          </a:prstGeom>
          <a:solidFill>
            <a:schemeClr val="accent4"/>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ea typeface="+mn-ea"/>
              <a:cs typeface="Arial"/>
              <a:sym typeface="Arial"/>
            </a:endParaRPr>
          </a:p>
        </p:txBody>
      </p:sp>
      <p:sp>
        <p:nvSpPr>
          <p:cNvPr id="4" name="Shape 54"/>
          <p:cNvSpPr>
            <a:spLocks noChangeArrowheads="1"/>
          </p:cNvSpPr>
          <p:nvPr/>
        </p:nvSpPr>
        <p:spPr bwMode="auto">
          <a:xfrm rot="10800000" flipH="1">
            <a:off x="0" y="6164263"/>
            <a:ext cx="9144000" cy="98425"/>
          </a:xfrm>
          <a:prstGeom prst="rect">
            <a:avLst/>
          </a:prstGeom>
          <a:gradFill rotWithShape="0">
            <a:gsLst>
              <a:gs pos="0">
                <a:srgbClr val="F9F9F9"/>
              </a:gs>
              <a:gs pos="36000">
                <a:srgbClr val="F9F9F9"/>
              </a:gs>
              <a:gs pos="80000">
                <a:srgbClr val="DEDEDE"/>
              </a:gs>
              <a:gs pos="100000">
                <a:srgbClr val="999999"/>
              </a:gs>
            </a:gsLst>
            <a:lin ang="162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55" name="Shape 55"/>
          <p:cNvSpPr txBox="1">
            <a:spLocks noGrp="1"/>
          </p:cNvSpPr>
          <p:nvPr>
            <p:ph type="body" idx="1"/>
          </p:nvPr>
        </p:nvSpPr>
        <p:spPr>
          <a:xfrm>
            <a:off x="57150" y="6262433"/>
            <a:ext cx="8382000" cy="595600"/>
          </a:xfrm>
          <a:prstGeom prst="rect">
            <a:avLst/>
          </a:prstGeom>
        </p:spPr>
        <p:txBody>
          <a:bodyPr anchor="ctr"/>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 name="Shape 56"/>
          <p:cNvSpPr txBox="1">
            <a:spLocks noGrp="1"/>
          </p:cNvSpPr>
          <p:nvPr>
            <p:ph type="sldNum" idx="10"/>
          </p:nvPr>
        </p:nvSpPr>
        <p:spPr>
          <a:noFill/>
        </p:spPr>
        <p:txBody>
          <a:bodyPr>
            <a:noAutofit/>
          </a:bodyPr>
          <a:lstStyle>
            <a:lvl1pPr algn="l">
              <a:defRPr sz="1800">
                <a:solidFill>
                  <a:srgbClr val="FFFFFF"/>
                </a:solidFill>
                <a:latin typeface="Arial" panose="020B0604020202020204" pitchFamily="34" charset="0"/>
                <a:ea typeface="+mn-ea"/>
                <a:cs typeface="+mn-cs"/>
              </a:defRPr>
            </a:lvl1pPr>
          </a:lstStyle>
          <a:p>
            <a:pPr>
              <a:defRPr/>
            </a:pPr>
            <a:fld id="{7E00F73D-22A0-4E67-95A9-9E4AB87B8F57}" type="slidenum">
              <a:rPr lang="en"/>
              <a:pPr>
                <a:defRPr/>
              </a:pPr>
              <a:t>‹#›</a:t>
            </a:fld>
            <a:endParaRPr lang="en"/>
          </a:p>
        </p:txBody>
      </p:sp>
    </p:spTree>
    <p:extLst>
      <p:ext uri="{BB962C8B-B14F-4D97-AF65-F5344CB8AC3E}">
        <p14:creationId xmlns:p14="http://schemas.microsoft.com/office/powerpoint/2010/main" val="227682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Date Placeholder 3"/>
          <p:cNvSpPr>
            <a:spLocks noGrp="1"/>
          </p:cNvSpPr>
          <p:nvPr>
            <p:ph type="dt" sz="half" idx="10"/>
          </p:nvPr>
        </p:nvSpPr>
        <p:spPr/>
        <p:txBody>
          <a:bodyPr/>
          <a:lstStyle>
            <a:lvl1pPr>
              <a:defRPr/>
            </a:lvl1pPr>
          </a:lstStyle>
          <a:p>
            <a:pPr>
              <a:defRPr/>
            </a:pPr>
            <a:fld id="{137C347E-CDBC-4D3E-83C6-554E3096F512}" type="datetime1">
              <a:rPr lang="en-US"/>
              <a:pPr>
                <a:defRPr/>
              </a:pPr>
              <a:t>6/6/2018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43675" y="6096000"/>
            <a:ext cx="1519238" cy="365125"/>
          </a:xfrm>
        </p:spPr>
        <p:txBody>
          <a:bodyPr/>
          <a:lstStyle>
            <a:lvl1pPr>
              <a:defRPr/>
            </a:lvl1pPr>
          </a:lstStyle>
          <a:p>
            <a:pPr>
              <a:defRPr/>
            </a:pPr>
            <a:fld id="{88C3A2B5-0289-41BA-A291-FF588906D346}" type="slidenum">
              <a:rPr lang="en-US"/>
              <a:pPr>
                <a:defRPr/>
              </a:pPr>
              <a:t>‹#›</a:t>
            </a:fld>
            <a:endParaRPr lang="en-US"/>
          </a:p>
        </p:txBody>
      </p:sp>
      <p:sp>
        <p:nvSpPr>
          <p:cNvPr id="6" name="Rectangle 5"/>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7"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834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ig number">
    <p:bg>
      <p:bgPr>
        <a:solidFill>
          <a:srgbClr val="FAFAFA"/>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678033"/>
            <a:ext cx="8222100" cy="2618000"/>
          </a:xfrm>
          <a:prstGeom prst="rect">
            <a:avLst/>
          </a:prstGeom>
        </p:spPr>
        <p:txBody>
          <a:bodyPr/>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4406167"/>
            <a:ext cx="8222100" cy="1734400"/>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 name="Shape 60"/>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5D425752-BE50-4527-8ACB-AE1B56A876BF}"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42780533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bg>
      <p:bgPr>
        <a:solidFill>
          <a:srgbClr val="FAFAFA"/>
        </a:solidFill>
        <a:effectLst/>
      </p:bgPr>
    </p:bg>
    <p:spTree>
      <p:nvGrpSpPr>
        <p:cNvPr id="1" name="Shape 61"/>
        <p:cNvGrpSpPr/>
        <p:nvPr/>
      </p:nvGrpSpPr>
      <p:grpSpPr>
        <a:xfrm>
          <a:off x="0" y="0"/>
          <a:ext cx="0" cy="0"/>
          <a:chOff x="0" y="0"/>
          <a:chExt cx="0" cy="0"/>
        </a:xfrm>
      </p:grpSpPr>
      <p:sp>
        <p:nvSpPr>
          <p:cNvPr id="2" name="Shape 62"/>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02E64839-A988-411C-BD75-EAE0CEB842BC}"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3043019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63"/>
        <p:cNvGrpSpPr/>
        <p:nvPr/>
      </p:nvGrpSpPr>
      <p:grpSpPr>
        <a:xfrm>
          <a:off x="0" y="0"/>
          <a:ext cx="0" cy="0"/>
          <a:chOff x="0" y="0"/>
          <a:chExt cx="0" cy="0"/>
        </a:xfrm>
      </p:grpSpPr>
      <p:sp>
        <p:nvSpPr>
          <p:cNvPr id="3" name="Shape 66"/>
          <p:cNvSpPr>
            <a:spLocks noChangeArrowheads="1"/>
          </p:cNvSpPr>
          <p:nvPr/>
        </p:nvSpPr>
        <p:spPr bwMode="auto">
          <a:xfrm>
            <a:off x="0" y="1736725"/>
            <a:ext cx="9144000" cy="46038"/>
          </a:xfrm>
          <a:prstGeom prst="rect">
            <a:avLst/>
          </a:prstGeom>
          <a:solidFill>
            <a:srgbClr val="F261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smtClean="0">
              <a:solidFill>
                <a:srgbClr val="000000"/>
              </a:solidFill>
              <a:ea typeface="+mn-ea"/>
              <a:cs typeface="Arial" panose="020B0604020202020204" pitchFamily="34" charset="0"/>
              <a:sym typeface="Arial" panose="020B0604020202020204" pitchFamily="34" charset="0"/>
            </a:endParaRPr>
          </a:p>
        </p:txBody>
      </p:sp>
      <p:sp>
        <p:nvSpPr>
          <p:cNvPr id="64" name="Shape 64"/>
          <p:cNvSpPr txBox="1">
            <a:spLocks noGrp="1"/>
          </p:cNvSpPr>
          <p:nvPr>
            <p:ph type="title"/>
          </p:nvPr>
        </p:nvSpPr>
        <p:spPr>
          <a:xfrm>
            <a:off x="471900" y="680167"/>
            <a:ext cx="8222100" cy="1023600"/>
          </a:xfrm>
          <a:prstGeom prst="rect">
            <a:avLst/>
          </a:prstGeom>
        </p:spPr>
        <p:txBody>
          <a:bodyPr/>
          <a:lstStyle>
            <a:lvl1pPr lvl="0">
              <a:spcBef>
                <a:spcPts val="0"/>
              </a:spcBef>
              <a:buNone/>
              <a:defRPr sz="2400">
                <a:solidFill>
                  <a:srgbClr val="304269"/>
                </a:solidFill>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
        <p:nvSpPr>
          <p:cNvPr id="4" name="Shape 65"/>
          <p:cNvSpPr txBox="1">
            <a:spLocks noGrp="1"/>
          </p:cNvSpPr>
          <p:nvPr>
            <p:ph type="sldNum" idx="10"/>
          </p:nvPr>
        </p:nvSpPr>
        <p:spPr>
          <a:noFill/>
        </p:spPr>
        <p:txBody>
          <a:bodyPr>
            <a:noAutofit/>
          </a:bodyPr>
          <a:lstStyle>
            <a:lvl1pPr algn="l">
              <a:defRPr sz="1800">
                <a:solidFill>
                  <a:schemeClr val="tx1"/>
                </a:solidFill>
                <a:latin typeface="Arial" panose="020B0604020202020204" pitchFamily="34" charset="0"/>
                <a:ea typeface="+mn-ea"/>
                <a:cs typeface="+mn-cs"/>
              </a:defRPr>
            </a:lvl1pPr>
          </a:lstStyle>
          <a:p>
            <a:pPr>
              <a:defRPr/>
            </a:pPr>
            <a:fld id="{BA76ADA6-5E49-44F1-9BA8-7A0C88560F65}" type="slidenum">
              <a:rPr lang="en">
                <a:solidFill>
                  <a:srgbClr val="4285F4"/>
                </a:solidFill>
              </a:rPr>
              <a:pPr>
                <a:defRPr/>
              </a:pPr>
              <a:t>‹#›</a:t>
            </a:fld>
            <a:endParaRPr lang="en">
              <a:solidFill>
                <a:srgbClr val="4285F4"/>
              </a:solidFill>
            </a:endParaRPr>
          </a:p>
        </p:txBody>
      </p:sp>
    </p:spTree>
    <p:extLst>
      <p:ext uri="{BB962C8B-B14F-4D97-AF65-F5344CB8AC3E}">
        <p14:creationId xmlns:p14="http://schemas.microsoft.com/office/powerpoint/2010/main" val="29190404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4128CB40-90F3-44AD-9301-1EF9B646CF4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38688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85436E6E-728F-4C2E-AB3A-34F76D0B28ED}"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3393107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D3F4844-4924-4C8B-B243-656B008219D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366422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001F4384-2545-423C-8E9F-E640D79E786E}"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33579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a:defRPr/>
            </a:pPr>
            <a:fld id="{DAA5620C-BDF5-4C0B-B151-A1D16FCED40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038824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a:defRPr/>
            </a:pPr>
            <a:fld id="{0D40A8F2-539A-40F8-9F7D-A721F0F92C4F}"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54370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a:defRPr/>
            </a:pPr>
            <a:fld id="{3B756EE5-0822-4CDE-AA1A-921BFEDF58CF}"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2193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a:xfrm>
            <a:off x="457200" y="533400"/>
            <a:ext cx="3008313" cy="10668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533401"/>
            <a:ext cx="5111750" cy="5410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676400"/>
            <a:ext cx="3008313" cy="42672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05D07C-5CD1-4B19-8611-DEAF8114E6AF}" type="datetime1">
              <a:rPr lang="en-US"/>
              <a:pPr>
                <a:defRPr/>
              </a:pPr>
              <a:t>6/6/2018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43675" y="6096000"/>
            <a:ext cx="1519238" cy="365125"/>
          </a:xfrm>
        </p:spPr>
        <p:txBody>
          <a:bodyPr/>
          <a:lstStyle>
            <a:lvl1pPr>
              <a:defRPr/>
            </a:lvl1pPr>
          </a:lstStyle>
          <a:p>
            <a:pPr>
              <a:defRPr/>
            </a:pPr>
            <a:fld id="{D201FAC9-9E83-474C-BA4A-907603645EEA}" type="slidenum">
              <a:rPr lang="en-US"/>
              <a:pPr>
                <a:defRPr/>
              </a:pPr>
              <a:t>‹#›</a:t>
            </a:fld>
            <a:endParaRPr lang="en-US"/>
          </a:p>
        </p:txBody>
      </p:sp>
      <p:sp>
        <p:nvSpPr>
          <p:cNvPr id="9" name="Rectangle 8"/>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10"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9732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a:defRPr/>
            </a:pPr>
            <a:fld id="{D67B6964-058C-4752-AEE5-75C5BF51550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6069437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2F578E2B-8BEC-4512-80B7-FE68C420F841}"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397737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8364250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119092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988702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A50D5197-31EA-4CCA-9A94-A724C513457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1023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07BB1FFB-6B8D-4702-922E-8CFD09F5BAB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72128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07BB1FFB-6B8D-4702-922E-8CFD09F5BAB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015311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10EA838C-4CB9-49FA-B29F-00D8923AFEA6}"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479073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17B99428-B236-4776-9FB6-8B242AE6ED0C}"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99963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1"/>
          <a:stretch/>
        </p:blipFill>
        <p:spPr>
          <a:xfrm>
            <a:off x="-1" y="0"/>
            <a:ext cx="9144000" cy="6858000"/>
          </a:xfrm>
          <a:prstGeom prst="rect">
            <a:avLst/>
          </a:prstGeom>
        </p:spPr>
      </p:pic>
      <p:sp>
        <p:nvSpPr>
          <p:cNvPr id="2" name="Title 1"/>
          <p:cNvSpPr>
            <a:spLocks noGrp="1"/>
          </p:cNvSpPr>
          <p:nvPr>
            <p:ph type="title"/>
          </p:nvPr>
        </p:nvSpPr>
        <p:spPr>
          <a:xfrm>
            <a:off x="1815150" y="4880217"/>
            <a:ext cx="5622879"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19584" y="764277"/>
            <a:ext cx="5632094" cy="40943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19583" y="5472754"/>
            <a:ext cx="5618447" cy="593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C6CEBF-EDC5-4F99-89A2-EB047FB37C9C}" type="datetime1">
              <a:rPr lang="en-US"/>
              <a:pPr>
                <a:defRPr/>
              </a:pPr>
              <a:t>6/6/2018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43675" y="6096000"/>
            <a:ext cx="1519238" cy="365125"/>
          </a:xfrm>
        </p:spPr>
        <p:txBody>
          <a:bodyPr/>
          <a:lstStyle>
            <a:lvl1pPr>
              <a:defRPr/>
            </a:lvl1pPr>
          </a:lstStyle>
          <a:p>
            <a:pPr>
              <a:defRPr/>
            </a:pPr>
            <a:fld id="{E22457A0-20AE-4468-95D3-7AD74C75BCC9}" type="slidenum">
              <a:rPr lang="en-US"/>
              <a:pPr>
                <a:defRPr/>
              </a:pPr>
              <a:t>‹#›</a:t>
            </a:fld>
            <a:endParaRPr lang="en-US"/>
          </a:p>
        </p:txBody>
      </p:sp>
      <p:sp>
        <p:nvSpPr>
          <p:cNvPr id="9" name="Rectangle 8"/>
          <p:cNvSpPr/>
          <p:nvPr userDrawn="1"/>
        </p:nvSpPr>
        <p:spPr>
          <a:xfrm>
            <a:off x="0" y="6686550"/>
            <a:ext cx="9144000" cy="171450"/>
          </a:xfrm>
          <a:prstGeom prst="rect">
            <a:avLst/>
          </a:prstGeom>
          <a:solidFill>
            <a:srgbClr val="39275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pic>
        <p:nvPicPr>
          <p:cNvPr id="10" name="Picture 2" descr="I:\groups\gh\DGHCoreShare\Logo files\Twitter logo\Twitter_icon_12.18.13-5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62913" y="6233473"/>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UW.Wordmark_ct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
            <a:ext cx="25638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9974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tint val="75000"/>
                  <a:alpha val="60000"/>
                </a:prstClr>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46D0A18-ACB1-4953-8A89-1F2D382C7311}" type="slidenum">
              <a:rPr lang="en-US">
                <a:solidFill>
                  <a:prstClr val="white">
                    <a:tint val="75000"/>
                  </a:prstClr>
                </a:solidFill>
              </a:rPr>
              <a:pPr>
                <a:defRPr/>
              </a:pPr>
              <a:t>‹#›</a:t>
            </a:fld>
            <a:endParaRPr lang="en-US">
              <a:solidFill>
                <a:prstClr val="white">
                  <a:tint val="75000"/>
                </a:prstClr>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tint val="75000"/>
                  <a:alpha val="60000"/>
                </a:prstClr>
              </a:solidFill>
            </a:endParaRPr>
          </a:p>
        </p:txBody>
      </p:sp>
    </p:spTree>
    <p:extLst>
      <p:ext uri="{BB962C8B-B14F-4D97-AF65-F5344CB8AC3E}">
        <p14:creationId xmlns:p14="http://schemas.microsoft.com/office/powerpoint/2010/main" val="6411085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defTabSz="914400" fontAlgn="base">
              <a:spcBef>
                <a:spcPct val="0"/>
              </a:spcBef>
              <a:spcAft>
                <a:spcPct val="0"/>
              </a:spcAft>
              <a:defRPr smtClean="0">
                <a:solidFill>
                  <a:srgbClr val="CCD1B9"/>
                </a:solidFill>
                <a:latin typeface="Arial" panose="020B0604020202020204" pitchFamily="34" charset="0"/>
              </a:defRPr>
            </a:lvl1pPr>
          </a:lstStyle>
          <a:p>
            <a:pPr>
              <a:defRPr/>
            </a:pPr>
            <a:fld id="{90274BAF-8C15-47D2-ABCB-1B72575614D1}" type="datetimeFigureOut">
              <a:rPr lang="en-US"/>
              <a:pPr>
                <a:defRPr/>
              </a:pPr>
              <a:t>6/6/2018</a:t>
            </a:fld>
            <a:endParaRPr lang="en-US"/>
          </a:p>
        </p:txBody>
      </p:sp>
      <p:sp>
        <p:nvSpPr>
          <p:cNvPr id="7" name="Slide Number Placeholder 10"/>
          <p:cNvSpPr>
            <a:spLocks noGrp="1"/>
          </p:cNvSpPr>
          <p:nvPr>
            <p:ph type="sldNum" sz="quarter" idx="11"/>
          </p:nvPr>
        </p:nvSpPr>
        <p:spPr/>
        <p:txBody>
          <a:bodyPr/>
          <a:lstStyle>
            <a:lvl1pPr defTabSz="914400" fontAlgn="base">
              <a:spcBef>
                <a:spcPct val="0"/>
              </a:spcBef>
              <a:spcAft>
                <a:spcPct val="0"/>
              </a:spcAft>
              <a:defRPr smtClean="0">
                <a:solidFill>
                  <a:srgbClr val="FFFFFF"/>
                </a:solidFill>
                <a:latin typeface="Arial" panose="020B0604020202020204" pitchFamily="34" charset="0"/>
              </a:defRPr>
            </a:lvl1pPr>
          </a:lstStyle>
          <a:p>
            <a:pPr>
              <a:defRPr/>
            </a:pPr>
            <a:fld id="{1342CFA2-8603-49AA-8840-3430137BCAA0}" type="slidenum">
              <a:rPr lang="en-US"/>
              <a:pPr>
                <a:defRPr/>
              </a:pPr>
              <a:t>‹#›</a:t>
            </a:fld>
            <a:endParaRPr lang="en-US"/>
          </a:p>
        </p:txBody>
      </p:sp>
      <p:sp>
        <p:nvSpPr>
          <p:cNvPr id="8" name="Footer Placeholder 11"/>
          <p:cNvSpPr>
            <a:spLocks noGrp="1"/>
          </p:cNvSpPr>
          <p:nvPr>
            <p:ph type="ftr" sz="quarter" idx="12"/>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651865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9E4F7EB6-B339-4DE5-95D5-A3689F73AB0B}" type="datetimeFigureOut">
              <a:rPr lang="en-US"/>
              <a:pPr>
                <a:defRPr/>
              </a:pPr>
              <a:t>6/6/2018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4CA8C6C5-82D5-449B-A852-DA30D2466E89}" type="slidenum">
              <a:rPr lang="en-US"/>
              <a:pPr>
                <a:defRPr/>
              </a:pPr>
              <a:t>‹#›</a:t>
            </a:fld>
            <a:endParaRPr lang="en-US"/>
          </a:p>
        </p:txBody>
      </p:sp>
    </p:spTree>
    <p:extLst>
      <p:ext uri="{BB962C8B-B14F-4D97-AF65-F5344CB8AC3E}">
        <p14:creationId xmlns:p14="http://schemas.microsoft.com/office/powerpoint/2010/main" val="875448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defTabSz="914400" fontAlgn="base">
              <a:spcBef>
                <a:spcPct val="0"/>
              </a:spcBef>
              <a:spcAft>
                <a:spcPct val="0"/>
              </a:spcAft>
              <a:defRPr smtClean="0">
                <a:solidFill>
                  <a:srgbClr val="FFFFFF"/>
                </a:solidFill>
                <a:latin typeface="Arial" panose="020B0604020202020204" pitchFamily="34" charset="0"/>
              </a:defRPr>
            </a:lvl1pPr>
          </a:lstStyle>
          <a:p>
            <a:pPr>
              <a:defRPr/>
            </a:pPr>
            <a:fld id="{AA0B2FB8-B52F-42C7-9859-38ECD72493FD}" type="datetimeFigureOut">
              <a:rPr lang="en-US"/>
              <a:pPr>
                <a:defRPr/>
              </a:pPr>
              <a:t>6/6/2018</a:t>
            </a:fld>
            <a:endParaRPr lang="en-US"/>
          </a:p>
        </p:txBody>
      </p:sp>
      <p:sp>
        <p:nvSpPr>
          <p:cNvPr id="7" name="Slide Number Placeholder 9"/>
          <p:cNvSpPr>
            <a:spLocks noGrp="1"/>
          </p:cNvSpPr>
          <p:nvPr>
            <p:ph type="sldNum" sz="quarter" idx="11"/>
          </p:nvPr>
        </p:nvSpPr>
        <p:spPr/>
        <p:txBody>
          <a:bodyPr/>
          <a:lstStyle>
            <a:lvl1pPr defTabSz="914400" fontAlgn="base">
              <a:spcBef>
                <a:spcPct val="0"/>
              </a:spcBef>
              <a:spcAft>
                <a:spcPct val="0"/>
              </a:spcAft>
              <a:defRPr smtClean="0">
                <a:solidFill>
                  <a:srgbClr val="CCD1B9"/>
                </a:solidFill>
                <a:latin typeface="Arial" panose="020B0604020202020204" pitchFamily="34" charset="0"/>
              </a:defRPr>
            </a:lvl1pPr>
          </a:lstStyle>
          <a:p>
            <a:pPr>
              <a:defRPr/>
            </a:pPr>
            <a:fld id="{253622E9-D55E-4475-98C6-BDE0DD93930B}" type="slidenum">
              <a:rPr lang="en-US"/>
              <a:pPr>
                <a:defRPr/>
              </a:pPr>
              <a:t>‹#›</a:t>
            </a:fld>
            <a:endParaRPr lang="en-US"/>
          </a:p>
        </p:txBody>
      </p:sp>
      <p:sp>
        <p:nvSpPr>
          <p:cNvPr id="8" name="Footer Placeholder 10"/>
          <p:cNvSpPr>
            <a:spLocks noGrp="1"/>
          </p:cNvSpPr>
          <p:nvPr>
            <p:ph type="ftr" sz="quarter" idx="12"/>
          </p:nvPr>
        </p:nvSpPr>
        <p:spPr/>
        <p:txBody>
          <a:bodyPr/>
          <a:lstStyle>
            <a:lvl1pPr defTabSz="914400" fontAlgn="base">
              <a:spcBef>
                <a:spcPct val="0"/>
              </a:spcBef>
              <a:spcAft>
                <a:spcPct val="0"/>
              </a:spcAft>
              <a:defRPr>
                <a:solidFill>
                  <a:srgbClr val="FFFFFF"/>
                </a:solidFill>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703926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21CC6FD3-7503-427F-AC1E-ABA89CC44755}" type="datetimeFigureOut">
              <a:rPr lang="en-US"/>
              <a:pPr>
                <a:defRPr/>
              </a:pPr>
              <a:t>6/6/2018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07EA095E-C149-410E-BA80-EBC027EA48DF}" type="slidenum">
              <a:rPr lang="en-US"/>
              <a:pPr>
                <a:defRPr/>
              </a:pPr>
              <a:t>‹#›</a:t>
            </a:fld>
            <a:endParaRPr lang="en-US"/>
          </a:p>
        </p:txBody>
      </p:sp>
    </p:spTree>
    <p:extLst>
      <p:ext uri="{BB962C8B-B14F-4D97-AF65-F5344CB8AC3E}">
        <p14:creationId xmlns:p14="http://schemas.microsoft.com/office/powerpoint/2010/main" val="1844186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3DCA9526-7BCC-4C82-8A11-216D25BF5EAB}" type="datetimeFigureOut">
              <a:rPr lang="en-US"/>
              <a:pPr>
                <a:defRPr/>
              </a:pPr>
              <a:t>6/6/2018</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85C178A4-25E8-46DD-B0E3-E5BFCE6BD5EF}" type="slidenum">
              <a:rPr lang="en-US"/>
              <a:pPr>
                <a:defRPr/>
              </a:pPr>
              <a:t>‹#›</a:t>
            </a:fld>
            <a:endParaRPr lang="en-US"/>
          </a:p>
        </p:txBody>
      </p:sp>
    </p:spTree>
    <p:extLst>
      <p:ext uri="{BB962C8B-B14F-4D97-AF65-F5344CB8AC3E}">
        <p14:creationId xmlns:p14="http://schemas.microsoft.com/office/powerpoint/2010/main" val="3183873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047DF6F8-D466-4634-8A86-42A88427222D}" type="datetimeFigureOut">
              <a:rPr lang="en-US"/>
              <a:pPr>
                <a:defRPr/>
              </a:pPr>
              <a:t>6/6/2018</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A8C65543-F1D3-4DC4-B455-4FF5BD7553D8}" type="slidenum">
              <a:rPr lang="en-US"/>
              <a:pPr>
                <a:defRPr/>
              </a:pPr>
              <a:t>‹#›</a:t>
            </a:fld>
            <a:endParaRPr lang="en-US"/>
          </a:p>
        </p:txBody>
      </p:sp>
    </p:spTree>
    <p:extLst>
      <p:ext uri="{BB962C8B-B14F-4D97-AF65-F5344CB8AC3E}">
        <p14:creationId xmlns:p14="http://schemas.microsoft.com/office/powerpoint/2010/main" val="12864379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Date Placeholder 1"/>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7EEE4B68-3991-460C-B359-E911255EBCEF}" type="datetimeFigureOut">
              <a:rPr lang="en-US"/>
              <a:pPr>
                <a:defRPr/>
              </a:pPr>
              <a:t>6/6/2018</a:t>
            </a:fld>
            <a:endParaRPr lang="en-US"/>
          </a:p>
        </p:txBody>
      </p:sp>
      <p:sp>
        <p:nvSpPr>
          <p:cNvPr id="4" name="Footer Placeholder 2"/>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3"/>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9F2DDD8D-2551-49D3-ABD6-1813C9AE594B}" type="slidenum">
              <a:rPr lang="en-US"/>
              <a:pPr>
                <a:defRPr/>
              </a:pPr>
              <a:t>‹#›</a:t>
            </a:fld>
            <a:endParaRPr lang="en-US"/>
          </a:p>
        </p:txBody>
      </p:sp>
    </p:spTree>
    <p:extLst>
      <p:ext uri="{BB962C8B-B14F-4D97-AF65-F5344CB8AC3E}">
        <p14:creationId xmlns:p14="http://schemas.microsoft.com/office/powerpoint/2010/main" val="3547773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1C4E9CC7-44EA-4747-9E7D-A093CB4CD9D4}" type="datetimeFigureOut">
              <a:rPr lang="en-US"/>
              <a:pPr>
                <a:defRPr/>
              </a:pPr>
              <a:t>6/6/2018</a:t>
            </a:fld>
            <a:endParaRPr lang="en-US"/>
          </a:p>
        </p:txBody>
      </p:sp>
      <p:sp>
        <p:nvSpPr>
          <p:cNvPr id="9"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10" name="Slide Number Placeholder 6"/>
          <p:cNvSpPr>
            <a:spLocks noGrp="1"/>
          </p:cNvSpPr>
          <p:nvPr>
            <p:ph type="sldNum" sz="quarter" idx="12"/>
          </p:nvPr>
        </p:nvSpPr>
        <p:spPr/>
        <p:txBody>
          <a:bodyPr/>
          <a:lstStyle>
            <a:lvl1pPr defTabSz="914400" fontAlgn="base">
              <a:spcBef>
                <a:spcPct val="0"/>
              </a:spcBef>
              <a:spcAft>
                <a:spcPct val="0"/>
              </a:spcAft>
              <a:defRPr smtClean="0">
                <a:solidFill>
                  <a:srgbClr val="FFFFFF"/>
                </a:solidFill>
                <a:latin typeface="Arial" panose="020B0604020202020204" pitchFamily="34" charset="0"/>
              </a:defRPr>
            </a:lvl1pPr>
          </a:lstStyle>
          <a:p>
            <a:pPr>
              <a:defRPr/>
            </a:pPr>
            <a:fld id="{48076003-7707-4400-9BAF-BD690350CA96}" type="slidenum">
              <a:rPr lang="en-US"/>
              <a:pPr>
                <a:defRPr/>
              </a:pPr>
              <a:t>‹#›</a:t>
            </a:fld>
            <a:endParaRPr lang="en-US"/>
          </a:p>
        </p:txBody>
      </p:sp>
    </p:spTree>
    <p:extLst>
      <p:ext uri="{BB962C8B-B14F-4D97-AF65-F5344CB8AC3E}">
        <p14:creationId xmlns:p14="http://schemas.microsoft.com/office/powerpoint/2010/main" val="78700451"/>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fld id="{20CDEFBE-3558-4DC4-AEE5-AA57C786369E}" type="datetimeFigureOut">
              <a:rPr lang="en-US"/>
              <a:pPr>
                <a:defRPr/>
              </a:pPr>
              <a:t>6/6/2018</a:t>
            </a:fld>
            <a:endParaRPr lang="en-US"/>
          </a:p>
        </p:txBody>
      </p:sp>
      <p:sp>
        <p:nvSpPr>
          <p:cNvPr id="8" name="Footer Placeholder 5"/>
          <p:cNvSpPr>
            <a:spLocks noGrp="1"/>
          </p:cNvSpPr>
          <p:nvPr>
            <p:ph type="ftr" sz="quarter" idx="11"/>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endParaRPr lang="en-US"/>
          </a:p>
        </p:txBody>
      </p:sp>
      <p:sp>
        <p:nvSpPr>
          <p:cNvPr id="9" name="Slide Number Placeholder 6"/>
          <p:cNvSpPr>
            <a:spLocks noGrp="1"/>
          </p:cNvSpPr>
          <p:nvPr>
            <p:ph type="sldNum" sz="quarter" idx="12"/>
          </p:nvPr>
        </p:nvSpPr>
        <p:spPr/>
        <p:txBody>
          <a:bodyPr/>
          <a:lstStyle>
            <a:lvl1pPr defTabSz="914400" fontAlgn="base">
              <a:spcBef>
                <a:spcPct val="0"/>
              </a:spcBef>
              <a:spcAft>
                <a:spcPct val="0"/>
              </a:spcAft>
              <a:defRPr>
                <a:solidFill>
                  <a:srgbClr val="CCD1B9"/>
                </a:solidFill>
                <a:latin typeface="Arial" panose="020B0604020202020204" pitchFamily="34" charset="0"/>
              </a:defRPr>
            </a:lvl1pPr>
          </a:lstStyle>
          <a:p>
            <a:pPr>
              <a:defRPr/>
            </a:pPr>
            <a:fld id="{BE4903F6-EA3A-49B0-8818-B587D8BED878}" type="slidenum">
              <a:rPr lang="en-US"/>
              <a:pPr>
                <a:defRPr/>
              </a:pPr>
              <a:t>‹#›</a:t>
            </a:fld>
            <a:endParaRPr lang="en-US"/>
          </a:p>
        </p:txBody>
      </p:sp>
    </p:spTree>
    <p:extLst>
      <p:ext uri="{BB962C8B-B14F-4D97-AF65-F5344CB8AC3E}">
        <p14:creationId xmlns:p14="http://schemas.microsoft.com/office/powerpoint/2010/main" val="187678962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theme" Target="../theme/theme12.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0.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0.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0.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334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764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47675" y="60960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defTabSz="457200">
              <a:defRPr/>
            </a:pPr>
            <a:fld id="{BBA9571C-7664-40F1-A65E-7EF0914D018F}" type="datetime1">
              <a:rPr lang="en-US"/>
              <a:pPr defTabSz="457200">
                <a:defRPr/>
              </a:pPr>
              <a:t>6/6/2018</a:t>
            </a:fld>
            <a:endParaRPr lang="en-US"/>
          </a:p>
        </p:txBody>
      </p:sp>
      <p:sp>
        <p:nvSpPr>
          <p:cNvPr id="5" name="Footer Placeholder 4"/>
          <p:cNvSpPr>
            <a:spLocks noGrp="1"/>
          </p:cNvSpPr>
          <p:nvPr>
            <p:ph type="ftr" sz="quarter" idx="3"/>
          </p:nvPr>
        </p:nvSpPr>
        <p:spPr>
          <a:xfrm>
            <a:off x="3114675" y="60960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defTabSz="457200">
              <a:defRPr/>
            </a:pPr>
            <a:endParaRPr lang="en-US"/>
          </a:p>
        </p:txBody>
      </p:sp>
      <p:sp>
        <p:nvSpPr>
          <p:cNvPr id="6" name="Slide Number Placeholder 5"/>
          <p:cNvSpPr>
            <a:spLocks noGrp="1"/>
          </p:cNvSpPr>
          <p:nvPr>
            <p:ph type="sldNum" sz="quarter" idx="4"/>
          </p:nvPr>
        </p:nvSpPr>
        <p:spPr>
          <a:xfrm>
            <a:off x="6543675" y="60960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defTabSz="457200">
              <a:defRPr/>
            </a:pPr>
            <a:fld id="{119B4D67-1F24-4F89-BE14-DF1A96E47214}" type="slidenum">
              <a:rPr lang="en-US"/>
              <a:pPr defTabSz="457200">
                <a:defRPr/>
              </a:pPr>
              <a:t>‹#›</a:t>
            </a:fld>
            <a:endParaRPr lang="en-US"/>
          </a:p>
        </p:txBody>
      </p:sp>
    </p:spTree>
    <p:extLst>
      <p:ext uri="{BB962C8B-B14F-4D97-AF65-F5344CB8AC3E}">
        <p14:creationId xmlns:p14="http://schemas.microsoft.com/office/powerpoint/2010/main" val="163676070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smtClean="0">
                <a:solidFill>
                  <a:srgbClr val="534949"/>
                </a:solidFill>
                <a:latin typeface="Franklin Gothic Medium"/>
              </a:defRPr>
            </a:lvl1pPr>
          </a:lstStyle>
          <a:p>
            <a:pPr>
              <a:defRPr/>
            </a:pPr>
            <a:fld id="{D9CD17A8-3AAA-4311-8508-7CFDB08AEF21}" type="datetimeFigureOut">
              <a:rPr lang="en-US">
                <a:ea typeface="+mn-ea"/>
              </a:rPr>
              <a:pPr>
                <a:defRPr/>
              </a:pPr>
              <a:t>6/6/2018</a:t>
            </a:fld>
            <a:endParaRPr lang="en-US">
              <a:ea typeface="+mn-ea"/>
            </a:endParaRPr>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defTabSz="457200" eaLnBrk="1" fontAlgn="auto" hangingPunct="1">
              <a:spcBef>
                <a:spcPts val="0"/>
              </a:spcBef>
              <a:spcAft>
                <a:spcPts val="0"/>
              </a:spcAft>
              <a:defRPr sz="1100">
                <a:solidFill>
                  <a:srgbClr val="534949"/>
                </a:solidFill>
                <a:latin typeface="Franklin Gothic Medium"/>
              </a:defRPr>
            </a:lvl1pPr>
          </a:lstStyle>
          <a:p>
            <a:pPr>
              <a:defRPr/>
            </a:pPr>
            <a:endParaRPr lang="en-US">
              <a:ea typeface="+mn-ea"/>
            </a:endParaRPr>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lIns="91440" tIns="45720" rIns="91440" bIns="45720" rtlCol="0" anchor="ctr"/>
          <a:lstStyle>
            <a:lvl1pPr algn="ctr" defTabSz="457200" eaLnBrk="1" fontAlgn="auto" hangingPunct="1">
              <a:spcBef>
                <a:spcPts val="0"/>
              </a:spcBef>
              <a:spcAft>
                <a:spcPts val="0"/>
              </a:spcAft>
              <a:defRPr sz="1100" smtClean="0">
                <a:solidFill>
                  <a:srgbClr val="534949"/>
                </a:solidFill>
                <a:latin typeface="Franklin Gothic Medium"/>
              </a:defRPr>
            </a:lvl1pPr>
          </a:lstStyle>
          <a:p>
            <a:pPr>
              <a:defRPr/>
            </a:pPr>
            <a:fld id="{87F0109F-4027-4040-8BF3-D9283622CECA}" type="slidenum">
              <a:rPr lang="en-US">
                <a:ea typeface="+mn-ea"/>
              </a:rPr>
              <a:pPr>
                <a:defRPr/>
              </a:pPr>
              <a:t>‹#›</a:t>
            </a:fld>
            <a:endParaRPr lang="en-US">
              <a:ea typeface="+mn-ea"/>
            </a:endParaRPr>
          </a:p>
        </p:txBody>
      </p:sp>
    </p:spTree>
    <p:extLst>
      <p:ext uri="{BB962C8B-B14F-4D97-AF65-F5344CB8AC3E}">
        <p14:creationId xmlns:p14="http://schemas.microsoft.com/office/powerpoint/2010/main" val="2628671374"/>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rtl="0" fontAlgn="base">
        <a:spcBef>
          <a:spcPct val="0"/>
        </a:spcBef>
        <a:spcAft>
          <a:spcPct val="0"/>
        </a:spcAft>
        <a:defRPr sz="3200" kern="1200" cap="all" spc="20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anose="020B0603020102020204" pitchFamily="34" charset="0"/>
        </a:defRPr>
      </a:lvl2pPr>
      <a:lvl3pPr algn="ctr" rtl="0" fontAlgn="base">
        <a:spcBef>
          <a:spcPct val="0"/>
        </a:spcBef>
        <a:spcAft>
          <a:spcPct val="0"/>
        </a:spcAft>
        <a:defRPr sz="3200">
          <a:solidFill>
            <a:schemeClr val="bg1"/>
          </a:solidFill>
          <a:latin typeface="Franklin Gothic Medium" panose="020B0603020102020204" pitchFamily="34" charset="0"/>
        </a:defRPr>
      </a:lvl3pPr>
      <a:lvl4pPr algn="ctr" rtl="0" fontAlgn="base">
        <a:spcBef>
          <a:spcPct val="0"/>
        </a:spcBef>
        <a:spcAft>
          <a:spcPct val="0"/>
        </a:spcAft>
        <a:defRPr sz="3200">
          <a:solidFill>
            <a:schemeClr val="bg1"/>
          </a:solidFill>
          <a:latin typeface="Franklin Gothic Medium" panose="020B0603020102020204" pitchFamily="34" charset="0"/>
        </a:defRPr>
      </a:lvl4pPr>
      <a:lvl5pPr algn="ctr" rtl="0" fontAlgn="base">
        <a:spcBef>
          <a:spcPct val="0"/>
        </a:spcBef>
        <a:spcAft>
          <a:spcPct val="0"/>
        </a:spcAft>
        <a:defRPr sz="3200">
          <a:solidFill>
            <a:schemeClr val="bg1"/>
          </a:solidFill>
          <a:latin typeface="Franklin Gothic Medium" panose="020B0603020102020204" pitchFamily="34" charset="0"/>
        </a:defRPr>
      </a:lvl5pPr>
      <a:lvl6pPr marL="457200" algn="ctr" rtl="0" fontAlgn="base">
        <a:spcBef>
          <a:spcPct val="0"/>
        </a:spcBef>
        <a:spcAft>
          <a:spcPct val="0"/>
        </a:spcAft>
        <a:defRPr sz="3200">
          <a:solidFill>
            <a:schemeClr val="bg1"/>
          </a:solidFill>
          <a:latin typeface="Franklin Gothic Medium" panose="020B0603020102020204" pitchFamily="34" charset="0"/>
        </a:defRPr>
      </a:lvl6pPr>
      <a:lvl7pPr marL="914400" algn="ctr" rtl="0" fontAlgn="base">
        <a:spcBef>
          <a:spcPct val="0"/>
        </a:spcBef>
        <a:spcAft>
          <a:spcPct val="0"/>
        </a:spcAft>
        <a:defRPr sz="3200">
          <a:solidFill>
            <a:schemeClr val="bg1"/>
          </a:solidFill>
          <a:latin typeface="Franklin Gothic Medium" panose="020B0603020102020204" pitchFamily="34" charset="0"/>
        </a:defRPr>
      </a:lvl7pPr>
      <a:lvl8pPr marL="1371600" algn="ctr" rtl="0" fontAlgn="base">
        <a:spcBef>
          <a:spcPct val="0"/>
        </a:spcBef>
        <a:spcAft>
          <a:spcPct val="0"/>
        </a:spcAft>
        <a:defRPr sz="3200">
          <a:solidFill>
            <a:schemeClr val="bg1"/>
          </a:solidFill>
          <a:latin typeface="Franklin Gothic Medium" panose="020B0603020102020204" pitchFamily="34" charset="0"/>
        </a:defRPr>
      </a:lvl8pPr>
      <a:lvl9pPr marL="1828800" algn="ctr" rtl="0" fontAlgn="base">
        <a:spcBef>
          <a:spcPct val="0"/>
        </a:spcBef>
        <a:spcAft>
          <a:spcPct val="0"/>
        </a:spcAft>
        <a:defRPr sz="3200">
          <a:solidFill>
            <a:schemeClr val="bg1"/>
          </a:solidFill>
          <a:latin typeface="Franklin Gothic Medium" panose="020B0603020102020204" pitchFamily="34" charset="0"/>
        </a:defRPr>
      </a:lvl9pPr>
    </p:titleStyle>
    <p:bodyStyle>
      <a:lvl1pPr marL="273050" indent="-228600" algn="l" rtl="0" fontAlgn="base">
        <a:spcBef>
          <a:spcPct val="20000"/>
        </a:spcBef>
        <a:spcAft>
          <a:spcPct val="0"/>
        </a:spcAft>
        <a:buClr>
          <a:schemeClr val="accent1"/>
        </a:buClr>
        <a:buFont typeface="Wingdings 2" panose="05020102010507070707" pitchFamily="18" charset="2"/>
        <a:buChar char=""/>
        <a:defRPr sz="2000" kern="1200" spc="150">
          <a:solidFill>
            <a:schemeClr val="tx2"/>
          </a:solidFill>
          <a:latin typeface="+mn-lt"/>
          <a:ea typeface="+mn-ea"/>
          <a:cs typeface="+mn-cs"/>
        </a:defRPr>
      </a:lvl1pPr>
      <a:lvl2pPr marL="547688" indent="-182563" algn="l" rtl="0" fontAlgn="base">
        <a:spcBef>
          <a:spcPct val="20000"/>
        </a:spcBef>
        <a:spcAft>
          <a:spcPct val="0"/>
        </a:spcAft>
        <a:buClr>
          <a:schemeClr val="accent2"/>
        </a:buClr>
        <a:buFont typeface="Wingdings" panose="05000000000000000000" pitchFamily="2" charset="2"/>
        <a:buChar char="§"/>
        <a:defRPr kern="1200" spc="100">
          <a:solidFill>
            <a:schemeClr val="tx2"/>
          </a:solidFill>
          <a:latin typeface="+mn-lt"/>
          <a:ea typeface="+mn-ea"/>
          <a:cs typeface="+mn-cs"/>
        </a:defRPr>
      </a:lvl2pPr>
      <a:lvl3pPr marL="822325" indent="-182563" algn="l" rtl="0" fontAlgn="base">
        <a:spcBef>
          <a:spcPct val="20000"/>
        </a:spcBef>
        <a:spcAft>
          <a:spcPct val="0"/>
        </a:spcAft>
        <a:buClr>
          <a:srgbClr val="928B70"/>
        </a:buClr>
        <a:buFont typeface="Wingdings" panose="05000000000000000000" pitchFamily="2" charset="2"/>
        <a:buChar char="§"/>
        <a:defRPr sz="1600" kern="1200" spc="100">
          <a:solidFill>
            <a:schemeClr val="tx2"/>
          </a:solidFill>
          <a:latin typeface="+mn-lt"/>
          <a:ea typeface="+mn-ea"/>
          <a:cs typeface="+mn-cs"/>
        </a:defRPr>
      </a:lvl3pPr>
      <a:lvl4pPr marL="1096963" indent="-182563" algn="l" rtl="0" fontAlgn="base">
        <a:spcBef>
          <a:spcPct val="20000"/>
        </a:spcBef>
        <a:spcAft>
          <a:spcPct val="0"/>
        </a:spcAft>
        <a:buClr>
          <a:srgbClr val="87706B"/>
        </a:buClr>
        <a:buFont typeface="Wingdings" panose="05000000000000000000" pitchFamily="2" charset="2"/>
        <a:buChar char="§"/>
        <a:defRPr sz="1400" kern="1200">
          <a:solidFill>
            <a:schemeClr val="tx2"/>
          </a:solidFill>
          <a:latin typeface="+mn-lt"/>
          <a:ea typeface="+mn-ea"/>
          <a:cs typeface="+mn-cs"/>
        </a:defRPr>
      </a:lvl4pPr>
      <a:lvl5pPr marL="1279525" indent="-182563" algn="l" rtl="0" fontAlgn="base">
        <a:spcBef>
          <a:spcPct val="20000"/>
        </a:spcBef>
        <a:spcAft>
          <a:spcPct val="0"/>
        </a:spcAft>
        <a:buClr>
          <a:srgbClr val="6F777D"/>
        </a:buClr>
        <a:buFont typeface="Wingdings" panose="05000000000000000000"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white"/>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solidFill>
                <a:prstClr val="white"/>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D1EAEE"/>
                </a:solidFill>
              </a:defRPr>
            </a:lvl1pPr>
          </a:lstStyle>
          <a:p>
            <a:pPr>
              <a:defRPr/>
            </a:pPr>
            <a:fld id="{2EADFA4E-C349-4C5C-9E75-5DBAC5F43F03}" type="slidenum">
              <a:rPr lang="en-US" altLang="en-US">
                <a:latin typeface="Arial" panose="020B0604020202020204" pitchFamily="34" charset="0"/>
              </a:rPr>
              <a:pPr>
                <a:defRPr/>
              </a:pPr>
              <a:t>‹#›</a:t>
            </a:fld>
            <a:endParaRPr lang="en-US" altLang="en-US">
              <a:latin typeface="Arial" panose="020B0604020202020204" pitchFamily="34"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solidFill>
                  <a:prstClr val="white"/>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solidFill>
                  <a:prstClr val="white"/>
                </a:solidFill>
                <a:latin typeface="Arial" charset="0"/>
              </a:endParaRPr>
            </a:p>
          </p:txBody>
        </p:sp>
      </p:grpSp>
    </p:spTree>
    <p:extLst>
      <p:ext uri="{BB962C8B-B14F-4D97-AF65-F5344CB8AC3E}">
        <p14:creationId xmlns:p14="http://schemas.microsoft.com/office/powerpoint/2010/main" val="2625754931"/>
      </p:ext>
    </p:extLst>
  </p:cSld>
  <p:clrMap bg1="dk1" tx1="lt1" bg2="dk2" tx2="lt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rtl="0" eaLnBrk="0" fontAlgn="base" hangingPunct="0">
        <a:spcBef>
          <a:spcPct val="0"/>
        </a:spcBef>
        <a:spcAft>
          <a:spcPct val="0"/>
        </a:spcAft>
        <a:defRPr sz="5000" kern="1200">
          <a:solidFill>
            <a:schemeClr val="hlink"/>
          </a:solidFill>
          <a:latin typeface="Arial" panose="020B0604020202020204" pitchFamily="34" charset="0"/>
          <a:ea typeface="+mj-ea"/>
          <a:cs typeface="+mj-cs"/>
        </a:defRPr>
      </a:lvl1pPr>
      <a:lvl2pPr algn="l" rtl="0" eaLnBrk="0" fontAlgn="base" hangingPunct="0">
        <a:spcBef>
          <a:spcPct val="0"/>
        </a:spcBef>
        <a:spcAft>
          <a:spcPct val="0"/>
        </a:spcAft>
        <a:defRPr sz="5000">
          <a:solidFill>
            <a:schemeClr val="hlink"/>
          </a:solidFill>
          <a:latin typeface="Arial" panose="020B0604020202020204" pitchFamily="34" charset="0"/>
        </a:defRPr>
      </a:lvl2pPr>
      <a:lvl3pPr algn="l" rtl="0" eaLnBrk="0" fontAlgn="base" hangingPunct="0">
        <a:spcBef>
          <a:spcPct val="0"/>
        </a:spcBef>
        <a:spcAft>
          <a:spcPct val="0"/>
        </a:spcAft>
        <a:defRPr sz="5000">
          <a:solidFill>
            <a:schemeClr val="hlink"/>
          </a:solidFill>
          <a:latin typeface="Arial" panose="020B0604020202020204" pitchFamily="34" charset="0"/>
        </a:defRPr>
      </a:lvl3pPr>
      <a:lvl4pPr algn="l" rtl="0" eaLnBrk="0" fontAlgn="base" hangingPunct="0">
        <a:spcBef>
          <a:spcPct val="0"/>
        </a:spcBef>
        <a:spcAft>
          <a:spcPct val="0"/>
        </a:spcAft>
        <a:defRPr sz="5000">
          <a:solidFill>
            <a:schemeClr val="hlink"/>
          </a:solidFill>
          <a:latin typeface="Arial" panose="020B0604020202020204" pitchFamily="34" charset="0"/>
        </a:defRPr>
      </a:lvl4pPr>
      <a:lvl5pPr algn="l" rtl="0" eaLnBrk="0" fontAlgn="base" hangingPunct="0">
        <a:spcBef>
          <a:spcPct val="0"/>
        </a:spcBef>
        <a:spcAft>
          <a:spcPct val="0"/>
        </a:spcAft>
        <a:defRPr sz="5000">
          <a:solidFill>
            <a:schemeClr val="hlink"/>
          </a:solidFill>
          <a:latin typeface="Arial" panose="020B0604020202020204"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a typeface="+mn-ea"/>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a typeface="+mn-ea"/>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07BB1FFB-6B8D-4702-922E-8CFD09F5BAB6}" type="slidenum">
              <a:rPr lang="en-US" smtClean="0">
                <a:solidFill>
                  <a:prstClr val="white">
                    <a:tint val="75000"/>
                  </a:prstClr>
                </a:solidFill>
                <a:ea typeface="+mn-ea"/>
              </a:rPr>
              <a:pPr>
                <a:defRPr/>
              </a:pPr>
              <a:t>‹#›</a:t>
            </a:fld>
            <a:endParaRPr lang="en-US">
              <a:solidFill>
                <a:prstClr val="white">
                  <a:tint val="75000"/>
                </a:prstClr>
              </a:solidFill>
              <a:ea typeface="+mn-ea"/>
            </a:endParaRPr>
          </a:p>
        </p:txBody>
      </p:sp>
    </p:spTree>
    <p:extLst>
      <p:ext uri="{BB962C8B-B14F-4D97-AF65-F5344CB8AC3E}">
        <p14:creationId xmlns:p14="http://schemas.microsoft.com/office/powerpoint/2010/main" val="3728413742"/>
      </p:ext>
    </p:extLst>
  </p:cSld>
  <p:clrMap bg1="dk1" tx1="lt1" bg2="dk2"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1024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7B36CC79-7A77-4BDD-A910-E674B96AFAFD}" type="slidenum">
              <a:rPr lang="en-US" altLang="en-US">
                <a:solidFill>
                  <a:srgbClr val="FFFFFF"/>
                </a:solidFill>
              </a:rPr>
              <a:pPr/>
              <a:t>‹#›</a:t>
            </a:fld>
            <a:endParaRPr lang="en-US" alt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024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endParaRPr>
              </a:p>
            </p:txBody>
          </p:sp>
          <p:sp>
            <p:nvSpPr>
              <p:cNvPr id="1024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endParaRPr>
              </a:p>
            </p:txBody>
          </p:sp>
          <p:sp>
            <p:nvSpPr>
              <p:cNvPr id="1024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1025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grpSp>
        <p:sp>
          <p:nvSpPr>
            <p:cNvPr id="1025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616 h 1906"/>
                <a:gd name="T4" fmla="*/ 6035 w 5740"/>
                <a:gd name="T5" fmla="*/ 616 h 1906"/>
                <a:gd name="T6" fmla="*/ 603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grpSp>
      <p:sp>
        <p:nvSpPr>
          <p:cNvPr id="1025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5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1025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64507147"/>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S PGothic" pitchFamily="34"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S PGothic" pitchFamily="34"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S PGothic" pitchFamily="34"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S PGothic" pitchFamily="34"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itchFamily="34" charset="-128"/>
          <a:cs typeface="Arial" charset="0"/>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Arial" charset="0"/>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Arial" charset="0"/>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cs typeface="Arial"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E3C88E5D-E0A7-4A48-98C1-C87738583F9F}" type="datetimeFigureOut">
              <a:rPr lang="en-US" smtClean="0">
                <a:solidFill>
                  <a:srgbClr val="465E9C"/>
                </a:solidFill>
                <a:ea typeface="+mn-ea"/>
              </a:rPr>
              <a:pPr defTabSz="457200" fontAlgn="auto">
                <a:spcBef>
                  <a:spcPts val="0"/>
                </a:spcBef>
                <a:spcAft>
                  <a:spcPts val="0"/>
                </a:spcAft>
              </a:pPr>
              <a:t>6/6/2018</a:t>
            </a:fld>
            <a:endParaRPr lang="en-US">
              <a:solidFill>
                <a:srgbClr val="465E9C"/>
              </a:solidFill>
              <a:ea typeface="+mn-ea"/>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465E9C"/>
              </a:solidFill>
              <a:ea typeface="+mn-ea"/>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1D83D567-D8F7-2047-93CC-A9FE9131733A}" type="slidenum">
              <a:rPr lang="en-US" smtClean="0">
                <a:solidFill>
                  <a:srgbClr val="465E9C"/>
                </a:solidFill>
                <a:ea typeface="+mn-ea"/>
              </a:rPr>
              <a:pPr defTabSz="457200" fontAlgn="auto">
                <a:spcBef>
                  <a:spcPts val="0"/>
                </a:spcBef>
                <a:spcAft>
                  <a:spcPts val="0"/>
                </a:spcAft>
              </a:pPr>
              <a:t>‹#›</a:t>
            </a:fld>
            <a:endParaRPr lang="en-US">
              <a:solidFill>
                <a:srgbClr val="465E9C"/>
              </a:solidFill>
              <a:ea typeface="+mn-ea"/>
            </a:endParaRPr>
          </a:p>
        </p:txBody>
      </p:sp>
    </p:spTree>
    <p:extLst>
      <p:ext uri="{BB962C8B-B14F-4D97-AF65-F5344CB8AC3E}">
        <p14:creationId xmlns:p14="http://schemas.microsoft.com/office/powerpoint/2010/main" val="105717565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E3C88E5D-E0A7-4A48-98C1-C87738583F9F}" type="datetimeFigureOut">
              <a:rPr lang="en-US" smtClean="0">
                <a:solidFill>
                  <a:srgbClr val="465E9C"/>
                </a:solidFill>
                <a:ea typeface="+mn-ea"/>
              </a:rPr>
              <a:pPr defTabSz="457200" fontAlgn="auto">
                <a:spcBef>
                  <a:spcPts val="0"/>
                </a:spcBef>
                <a:spcAft>
                  <a:spcPts val="0"/>
                </a:spcAft>
              </a:pPr>
              <a:t>6/6/2018</a:t>
            </a:fld>
            <a:endParaRPr lang="en-US">
              <a:solidFill>
                <a:srgbClr val="465E9C"/>
              </a:solidFill>
              <a:ea typeface="+mn-ea"/>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465E9C"/>
              </a:solidFill>
              <a:ea typeface="+mn-ea"/>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1D83D567-D8F7-2047-93CC-A9FE9131733A}" type="slidenum">
              <a:rPr lang="en-US" smtClean="0">
                <a:solidFill>
                  <a:srgbClr val="465E9C"/>
                </a:solidFill>
                <a:ea typeface="+mn-ea"/>
              </a:rPr>
              <a:pPr defTabSz="457200" fontAlgn="auto">
                <a:spcBef>
                  <a:spcPts val="0"/>
                </a:spcBef>
                <a:spcAft>
                  <a:spcPts val="0"/>
                </a:spcAft>
              </a:pPr>
              <a:t>‹#›</a:t>
            </a:fld>
            <a:endParaRPr lang="en-US">
              <a:solidFill>
                <a:srgbClr val="465E9C"/>
              </a:solidFill>
              <a:ea typeface="+mn-ea"/>
            </a:endParaRPr>
          </a:p>
        </p:txBody>
      </p:sp>
    </p:spTree>
    <p:extLst>
      <p:ext uri="{BB962C8B-B14F-4D97-AF65-F5344CB8AC3E}">
        <p14:creationId xmlns:p14="http://schemas.microsoft.com/office/powerpoint/2010/main" val="66249648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E3C88E5D-E0A7-4A48-98C1-C87738583F9F}" type="datetimeFigureOut">
              <a:rPr lang="en-US" smtClean="0">
                <a:solidFill>
                  <a:srgbClr val="465E9C"/>
                </a:solidFill>
                <a:ea typeface="+mn-ea"/>
              </a:rPr>
              <a:pPr defTabSz="457200" fontAlgn="auto">
                <a:spcBef>
                  <a:spcPts val="0"/>
                </a:spcBef>
                <a:spcAft>
                  <a:spcPts val="0"/>
                </a:spcAft>
              </a:pPr>
              <a:t>6/6/2018</a:t>
            </a:fld>
            <a:endParaRPr lang="en-US">
              <a:solidFill>
                <a:srgbClr val="465E9C"/>
              </a:solidFill>
              <a:ea typeface="+mn-ea"/>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465E9C"/>
              </a:solidFill>
              <a:ea typeface="+mn-ea"/>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1D83D567-D8F7-2047-93CC-A9FE9131733A}" type="slidenum">
              <a:rPr lang="en-US" smtClean="0">
                <a:solidFill>
                  <a:srgbClr val="465E9C"/>
                </a:solidFill>
                <a:ea typeface="+mn-ea"/>
              </a:rPr>
              <a:pPr defTabSz="457200" fontAlgn="auto">
                <a:spcBef>
                  <a:spcPts val="0"/>
                </a:spcBef>
                <a:spcAft>
                  <a:spcPts val="0"/>
                </a:spcAft>
              </a:pPr>
              <a:t>‹#›</a:t>
            </a:fld>
            <a:endParaRPr lang="en-US">
              <a:solidFill>
                <a:srgbClr val="465E9C"/>
              </a:solidFill>
              <a:ea typeface="+mn-ea"/>
            </a:endParaRPr>
          </a:p>
        </p:txBody>
      </p:sp>
    </p:spTree>
    <p:extLst>
      <p:ext uri="{BB962C8B-B14F-4D97-AF65-F5344CB8AC3E}">
        <p14:creationId xmlns:p14="http://schemas.microsoft.com/office/powerpoint/2010/main" val="230805366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8194" name="Shape 6"/>
          <p:cNvSpPr txBox="1">
            <a:spLocks noGrp="1"/>
          </p:cNvSpPr>
          <p:nvPr>
            <p:ph type="title"/>
          </p:nvPr>
        </p:nvSpPr>
        <p:spPr bwMode="auto">
          <a:xfrm>
            <a:off x="471488" y="984250"/>
            <a:ext cx="82232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smtClean="0">
              <a:sym typeface="Arial" panose="020B0604020202020204" pitchFamily="34" charset="0"/>
            </a:endParaRPr>
          </a:p>
        </p:txBody>
      </p:sp>
      <p:sp>
        <p:nvSpPr>
          <p:cNvPr id="8195" name="Shape 7"/>
          <p:cNvSpPr txBox="1">
            <a:spLocks noGrp="1"/>
          </p:cNvSpPr>
          <p:nvPr>
            <p:ph type="body" idx="1"/>
          </p:nvPr>
        </p:nvSpPr>
        <p:spPr bwMode="auto">
          <a:xfrm>
            <a:off x="471488" y="2559050"/>
            <a:ext cx="82232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8196" name="Shape 8"/>
          <p:cNvSpPr txBox="1">
            <a:spLocks noGrp="1"/>
          </p:cNvSpPr>
          <p:nvPr>
            <p:ph type="sldNum" idx="12"/>
          </p:nvPr>
        </p:nvSpPr>
        <p:spPr bwMode="auto">
          <a:xfrm>
            <a:off x="8523288" y="6261100"/>
            <a:ext cx="54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1000">
                <a:solidFill>
                  <a:srgbClr val="737373"/>
                </a:solidFill>
                <a:latin typeface="Roboto"/>
                <a:ea typeface="Roboto"/>
                <a:cs typeface="Roboto"/>
                <a:sym typeface="Roboto"/>
              </a:defRPr>
            </a:lvl1pPr>
          </a:lstStyle>
          <a:p>
            <a:fld id="{48946399-AB0D-4DE8-93BE-D402EDC0E591}" type="slidenum">
              <a:rPr lang="en-US" altLang="en-US" smtClean="0"/>
              <a:pPr/>
              <a:t>‹#›</a:t>
            </a:fld>
            <a:endParaRPr lang="en-US" altLang="en-US" smtClean="0"/>
          </a:p>
        </p:txBody>
      </p:sp>
    </p:spTree>
    <p:extLst>
      <p:ext uri="{BB962C8B-B14F-4D97-AF65-F5344CB8AC3E}">
        <p14:creationId xmlns:p14="http://schemas.microsoft.com/office/powerpoint/2010/main" val="3827169862"/>
      </p:ext>
    </p:extLst>
  </p:cSld>
  <p:clrMap bg1="lt1" tx1="dk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a typeface="+mn-ea"/>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prstClr val="white">
                  <a:tint val="75000"/>
                  <a:alpha val="60000"/>
                </a:prstClr>
              </a:solidFill>
              <a:ea typeface="+mn-ea"/>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07BB1FFB-6B8D-4702-922E-8CFD09F5BAB6}" type="slidenum">
              <a:rPr lang="en-US" smtClean="0">
                <a:solidFill>
                  <a:prstClr val="white">
                    <a:tint val="75000"/>
                  </a:prstClr>
                </a:solidFill>
                <a:ea typeface="+mn-ea"/>
              </a:rPr>
              <a:pPr>
                <a:defRPr/>
              </a:pPr>
              <a:t>‹#›</a:t>
            </a:fld>
            <a:endParaRPr lang="en-US">
              <a:solidFill>
                <a:prstClr val="white">
                  <a:tint val="75000"/>
                </a:prstClr>
              </a:solidFill>
              <a:ea typeface="+mn-ea"/>
            </a:endParaRPr>
          </a:p>
        </p:txBody>
      </p:sp>
    </p:spTree>
    <p:extLst>
      <p:ext uri="{BB962C8B-B14F-4D97-AF65-F5344CB8AC3E}">
        <p14:creationId xmlns:p14="http://schemas.microsoft.com/office/powerpoint/2010/main" val="1515630194"/>
      </p:ext>
    </p:extLst>
  </p:cSld>
  <p:clrMap bg1="dk1" tx1="lt1" bg2="dk2"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smtClean="0">
                <a:solidFill>
                  <a:srgbClr val="534949"/>
                </a:solidFill>
                <a:latin typeface="Franklin Gothic Medium"/>
              </a:defRPr>
            </a:lvl1pPr>
          </a:lstStyle>
          <a:p>
            <a:pPr>
              <a:defRPr/>
            </a:pPr>
            <a:fld id="{FEB19482-661B-4457-9E1C-4B06A2DC9F09}" type="datetimeFigureOut">
              <a:rPr lang="en-US"/>
              <a:pPr>
                <a:defRPr/>
              </a:pPr>
              <a:t>6/6/2018</a:t>
            </a:fld>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defTabSz="457200" eaLnBrk="1" fontAlgn="auto" hangingPunct="1">
              <a:spcBef>
                <a:spcPts val="0"/>
              </a:spcBef>
              <a:spcAft>
                <a:spcPts val="0"/>
              </a:spcAft>
              <a:defRPr sz="1100">
                <a:solidFill>
                  <a:srgbClr val="534949"/>
                </a:solidFill>
                <a:latin typeface="Franklin Gothic Medium"/>
              </a:defRPr>
            </a:lvl1pPr>
          </a:lstStyle>
          <a:p>
            <a:pPr>
              <a:defRPr/>
            </a:pPr>
            <a:endParaRPr lang="en-U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lIns="91440" tIns="45720" rIns="91440" bIns="45720" rtlCol="0" anchor="ctr"/>
          <a:lstStyle>
            <a:lvl1pPr algn="ctr" defTabSz="457200" eaLnBrk="1" fontAlgn="auto" hangingPunct="1">
              <a:spcBef>
                <a:spcPts val="0"/>
              </a:spcBef>
              <a:spcAft>
                <a:spcPts val="0"/>
              </a:spcAft>
              <a:defRPr sz="1100" smtClean="0">
                <a:solidFill>
                  <a:srgbClr val="534949"/>
                </a:solidFill>
                <a:latin typeface="Franklin Gothic Medium"/>
              </a:defRPr>
            </a:lvl1pPr>
          </a:lstStyle>
          <a:p>
            <a:pPr>
              <a:defRPr/>
            </a:pPr>
            <a:fld id="{53074646-0BCD-4501-BFA4-AF8E7E15A671}" type="slidenum">
              <a:rPr lang="en-US"/>
              <a:pPr>
                <a:defRPr/>
              </a:pPr>
              <a:t>‹#›</a:t>
            </a:fld>
            <a:endParaRPr lang="en-US"/>
          </a:p>
        </p:txBody>
      </p:sp>
    </p:spTree>
    <p:extLst>
      <p:ext uri="{BB962C8B-B14F-4D97-AF65-F5344CB8AC3E}">
        <p14:creationId xmlns:p14="http://schemas.microsoft.com/office/powerpoint/2010/main" val="68767855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fontAlgn="base">
        <a:spcBef>
          <a:spcPct val="0"/>
        </a:spcBef>
        <a:spcAft>
          <a:spcPct val="0"/>
        </a:spcAft>
        <a:defRPr sz="3200" kern="1200" cap="all" spc="200">
          <a:solidFill>
            <a:schemeClr val="bg1"/>
          </a:solidFill>
          <a:latin typeface="+mj-lt"/>
          <a:ea typeface="+mj-ea"/>
          <a:cs typeface="+mj-cs"/>
        </a:defRPr>
      </a:lvl1pPr>
      <a:lvl2pPr algn="ctr" rtl="0" fontAlgn="base">
        <a:spcBef>
          <a:spcPct val="0"/>
        </a:spcBef>
        <a:spcAft>
          <a:spcPct val="0"/>
        </a:spcAft>
        <a:defRPr sz="3200">
          <a:solidFill>
            <a:schemeClr val="bg1"/>
          </a:solidFill>
          <a:latin typeface="Franklin Gothic Medium" panose="020B0603020102020204" pitchFamily="34" charset="0"/>
        </a:defRPr>
      </a:lvl2pPr>
      <a:lvl3pPr algn="ctr" rtl="0" fontAlgn="base">
        <a:spcBef>
          <a:spcPct val="0"/>
        </a:spcBef>
        <a:spcAft>
          <a:spcPct val="0"/>
        </a:spcAft>
        <a:defRPr sz="3200">
          <a:solidFill>
            <a:schemeClr val="bg1"/>
          </a:solidFill>
          <a:latin typeface="Franklin Gothic Medium" panose="020B0603020102020204" pitchFamily="34" charset="0"/>
        </a:defRPr>
      </a:lvl3pPr>
      <a:lvl4pPr algn="ctr" rtl="0" fontAlgn="base">
        <a:spcBef>
          <a:spcPct val="0"/>
        </a:spcBef>
        <a:spcAft>
          <a:spcPct val="0"/>
        </a:spcAft>
        <a:defRPr sz="3200">
          <a:solidFill>
            <a:schemeClr val="bg1"/>
          </a:solidFill>
          <a:latin typeface="Franklin Gothic Medium" panose="020B0603020102020204" pitchFamily="34" charset="0"/>
        </a:defRPr>
      </a:lvl4pPr>
      <a:lvl5pPr algn="ctr" rtl="0" fontAlgn="base">
        <a:spcBef>
          <a:spcPct val="0"/>
        </a:spcBef>
        <a:spcAft>
          <a:spcPct val="0"/>
        </a:spcAft>
        <a:defRPr sz="3200">
          <a:solidFill>
            <a:schemeClr val="bg1"/>
          </a:solidFill>
          <a:latin typeface="Franklin Gothic Medium" panose="020B0603020102020204" pitchFamily="34" charset="0"/>
        </a:defRPr>
      </a:lvl5pPr>
      <a:lvl6pPr marL="457200" algn="ctr" rtl="0" fontAlgn="base">
        <a:spcBef>
          <a:spcPct val="0"/>
        </a:spcBef>
        <a:spcAft>
          <a:spcPct val="0"/>
        </a:spcAft>
        <a:defRPr sz="3200">
          <a:solidFill>
            <a:schemeClr val="bg1"/>
          </a:solidFill>
          <a:latin typeface="Franklin Gothic Medium" panose="020B0603020102020204" pitchFamily="34" charset="0"/>
        </a:defRPr>
      </a:lvl6pPr>
      <a:lvl7pPr marL="914400" algn="ctr" rtl="0" fontAlgn="base">
        <a:spcBef>
          <a:spcPct val="0"/>
        </a:spcBef>
        <a:spcAft>
          <a:spcPct val="0"/>
        </a:spcAft>
        <a:defRPr sz="3200">
          <a:solidFill>
            <a:schemeClr val="bg1"/>
          </a:solidFill>
          <a:latin typeface="Franklin Gothic Medium" panose="020B0603020102020204" pitchFamily="34" charset="0"/>
        </a:defRPr>
      </a:lvl7pPr>
      <a:lvl8pPr marL="1371600" algn="ctr" rtl="0" fontAlgn="base">
        <a:spcBef>
          <a:spcPct val="0"/>
        </a:spcBef>
        <a:spcAft>
          <a:spcPct val="0"/>
        </a:spcAft>
        <a:defRPr sz="3200">
          <a:solidFill>
            <a:schemeClr val="bg1"/>
          </a:solidFill>
          <a:latin typeface="Franklin Gothic Medium" panose="020B0603020102020204" pitchFamily="34" charset="0"/>
        </a:defRPr>
      </a:lvl8pPr>
      <a:lvl9pPr marL="1828800" algn="ctr" rtl="0" fontAlgn="base">
        <a:spcBef>
          <a:spcPct val="0"/>
        </a:spcBef>
        <a:spcAft>
          <a:spcPct val="0"/>
        </a:spcAft>
        <a:defRPr sz="3200">
          <a:solidFill>
            <a:schemeClr val="bg1"/>
          </a:solidFill>
          <a:latin typeface="Franklin Gothic Medium" panose="020B0603020102020204" pitchFamily="34" charset="0"/>
        </a:defRPr>
      </a:lvl9pPr>
    </p:titleStyle>
    <p:bodyStyle>
      <a:lvl1pPr marL="273050" indent="-228600" algn="l" rtl="0" fontAlgn="base">
        <a:spcBef>
          <a:spcPct val="20000"/>
        </a:spcBef>
        <a:spcAft>
          <a:spcPct val="0"/>
        </a:spcAft>
        <a:buClr>
          <a:schemeClr val="accent1"/>
        </a:buClr>
        <a:buFont typeface="Wingdings 2" panose="05020102010507070707" pitchFamily="18" charset="2"/>
        <a:buChar char=""/>
        <a:defRPr sz="2000" kern="1200" spc="150">
          <a:solidFill>
            <a:schemeClr val="tx2"/>
          </a:solidFill>
          <a:latin typeface="+mn-lt"/>
          <a:ea typeface="+mn-ea"/>
          <a:cs typeface="+mn-cs"/>
        </a:defRPr>
      </a:lvl1pPr>
      <a:lvl2pPr marL="547688" indent="-182563" algn="l" rtl="0" fontAlgn="base">
        <a:spcBef>
          <a:spcPct val="20000"/>
        </a:spcBef>
        <a:spcAft>
          <a:spcPct val="0"/>
        </a:spcAft>
        <a:buClr>
          <a:schemeClr val="accent2"/>
        </a:buClr>
        <a:buFont typeface="Wingdings" panose="05000000000000000000" pitchFamily="2" charset="2"/>
        <a:buChar char="§"/>
        <a:defRPr kern="1200" spc="100">
          <a:solidFill>
            <a:schemeClr val="tx2"/>
          </a:solidFill>
          <a:latin typeface="+mn-lt"/>
          <a:ea typeface="+mn-ea"/>
          <a:cs typeface="+mn-cs"/>
        </a:defRPr>
      </a:lvl2pPr>
      <a:lvl3pPr marL="822325" indent="-182563" algn="l" rtl="0" fontAlgn="base">
        <a:spcBef>
          <a:spcPct val="20000"/>
        </a:spcBef>
        <a:spcAft>
          <a:spcPct val="0"/>
        </a:spcAft>
        <a:buClr>
          <a:srgbClr val="928B70"/>
        </a:buClr>
        <a:buFont typeface="Wingdings" panose="05000000000000000000" pitchFamily="2" charset="2"/>
        <a:buChar char="§"/>
        <a:defRPr sz="1600" kern="1200" spc="100">
          <a:solidFill>
            <a:schemeClr val="tx2"/>
          </a:solidFill>
          <a:latin typeface="+mn-lt"/>
          <a:ea typeface="+mn-ea"/>
          <a:cs typeface="+mn-cs"/>
        </a:defRPr>
      </a:lvl3pPr>
      <a:lvl4pPr marL="1096963" indent="-182563" algn="l" rtl="0" fontAlgn="base">
        <a:spcBef>
          <a:spcPct val="20000"/>
        </a:spcBef>
        <a:spcAft>
          <a:spcPct val="0"/>
        </a:spcAft>
        <a:buClr>
          <a:srgbClr val="87706B"/>
        </a:buClr>
        <a:buFont typeface="Wingdings" panose="05000000000000000000" pitchFamily="2" charset="2"/>
        <a:buChar char="§"/>
        <a:defRPr sz="1400" kern="1200">
          <a:solidFill>
            <a:schemeClr val="tx2"/>
          </a:solidFill>
          <a:latin typeface="+mn-lt"/>
          <a:ea typeface="+mn-ea"/>
          <a:cs typeface="+mn-cs"/>
        </a:defRPr>
      </a:lvl4pPr>
      <a:lvl5pPr marL="1279525" indent="-182563" algn="l" rtl="0" fontAlgn="base">
        <a:spcBef>
          <a:spcPct val="20000"/>
        </a:spcBef>
        <a:spcAft>
          <a:spcPct val="0"/>
        </a:spcAft>
        <a:buClr>
          <a:srgbClr val="6F777D"/>
        </a:buClr>
        <a:buFont typeface="Wingdings" panose="05000000000000000000" pitchFamily="2" charset="2"/>
        <a:buChar char="§"/>
        <a:defRPr sz="1300" kern="1200" spc="10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9218" name="Shape 6"/>
          <p:cNvSpPr txBox="1">
            <a:spLocks noGrp="1"/>
          </p:cNvSpPr>
          <p:nvPr>
            <p:ph type="title"/>
          </p:nvPr>
        </p:nvSpPr>
        <p:spPr bwMode="auto">
          <a:xfrm>
            <a:off x="471488" y="984250"/>
            <a:ext cx="82232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smtClean="0">
              <a:sym typeface="Arial" panose="020B0604020202020204" pitchFamily="34" charset="0"/>
            </a:endParaRPr>
          </a:p>
        </p:txBody>
      </p:sp>
      <p:sp>
        <p:nvSpPr>
          <p:cNvPr id="9219" name="Shape 7"/>
          <p:cNvSpPr txBox="1">
            <a:spLocks noGrp="1"/>
          </p:cNvSpPr>
          <p:nvPr>
            <p:ph type="body" idx="1"/>
          </p:nvPr>
        </p:nvSpPr>
        <p:spPr bwMode="auto">
          <a:xfrm>
            <a:off x="471488" y="2559050"/>
            <a:ext cx="82232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9220" name="Shape 8"/>
          <p:cNvSpPr txBox="1">
            <a:spLocks noGrp="1"/>
          </p:cNvSpPr>
          <p:nvPr>
            <p:ph type="sldNum" idx="12"/>
          </p:nvPr>
        </p:nvSpPr>
        <p:spPr bwMode="auto">
          <a:xfrm>
            <a:off x="8523288" y="6261100"/>
            <a:ext cx="54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1000">
                <a:solidFill>
                  <a:srgbClr val="737373"/>
                </a:solidFill>
                <a:latin typeface="Roboto"/>
                <a:ea typeface="Roboto"/>
                <a:cs typeface="Roboto"/>
                <a:sym typeface="Roboto"/>
              </a:defRPr>
            </a:lvl1pPr>
          </a:lstStyle>
          <a:p>
            <a:fld id="{F62DFF29-4239-4140-A313-23FD049D0F24}" type="slidenum">
              <a:rPr lang="en-US" altLang="en-US" smtClean="0"/>
              <a:pPr/>
              <a:t>‹#›</a:t>
            </a:fld>
            <a:endParaRPr lang="en-US" altLang="en-US" smtClean="0"/>
          </a:p>
        </p:txBody>
      </p:sp>
    </p:spTree>
    <p:extLst>
      <p:ext uri="{BB962C8B-B14F-4D97-AF65-F5344CB8AC3E}">
        <p14:creationId xmlns:p14="http://schemas.microsoft.com/office/powerpoint/2010/main" val="971614095"/>
      </p:ext>
    </p:extLst>
  </p:cSld>
  <p:clrMap bg1="lt1" tx1="dk1" bg2="dk2"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9.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4.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4.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1.xml"/><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a:xfrm>
            <a:off x="276225" y="1035345"/>
            <a:ext cx="8839200" cy="2163763"/>
          </a:xfrm>
        </p:spPr>
        <p:txBody>
          <a:bodyPr>
            <a:normAutofit fontScale="90000"/>
          </a:bodyPr>
          <a:lstStyle/>
          <a:p>
            <a:pPr eaLnBrk="1" hangingPunct="1">
              <a:defRPr/>
            </a:pPr>
            <a:r>
              <a:rPr lang="en-US" sz="2000" i="1" dirty="0" smtClean="0">
                <a:latin typeface="Arial" charset="0"/>
                <a:ea typeface="+mj-ea"/>
              </a:rPr>
              <a:t/>
            </a:r>
            <a:br>
              <a:rPr lang="en-US" sz="2000" i="1" dirty="0" smtClean="0">
                <a:latin typeface="Arial" charset="0"/>
                <a:ea typeface="+mj-ea"/>
              </a:rPr>
            </a:br>
            <a:r>
              <a:rPr lang="en-US" sz="3600" dirty="0">
                <a:effectLst/>
              </a:rPr>
              <a:t>Getting to 2020: Top Challenges in </a:t>
            </a:r>
            <a:r>
              <a:rPr lang="en-US" sz="3600" dirty="0" smtClean="0">
                <a:effectLst/>
              </a:rPr>
              <a:t>Biomedical HIV Prevention . . . </a:t>
            </a:r>
            <a:br>
              <a:rPr lang="en-US" sz="3600" dirty="0" smtClean="0">
                <a:effectLst/>
              </a:rPr>
            </a:br>
            <a:r>
              <a:rPr lang="en-US" sz="3600" i="1" dirty="0" smtClean="0">
                <a:solidFill>
                  <a:schemeClr val="accent6">
                    <a:lumMod val="75000"/>
                  </a:schemeClr>
                </a:solidFill>
                <a:effectLst/>
              </a:rPr>
              <a:t>and the Role of Behavioral Intervention Research to Address Them</a:t>
            </a:r>
            <a:r>
              <a:rPr lang="en-US" sz="2800" dirty="0" smtClean="0">
                <a:solidFill>
                  <a:schemeClr val="bg2">
                    <a:lumMod val="50000"/>
                  </a:schemeClr>
                </a:solidFill>
                <a:effectLst/>
                <a:ea typeface="+mj-ea"/>
              </a:rPr>
              <a:t/>
            </a:r>
            <a:br>
              <a:rPr lang="en-US" sz="2800" dirty="0" smtClean="0">
                <a:solidFill>
                  <a:schemeClr val="bg2">
                    <a:lumMod val="50000"/>
                  </a:schemeClr>
                </a:solidFill>
                <a:effectLst/>
                <a:ea typeface="+mj-ea"/>
              </a:rPr>
            </a:br>
            <a:endParaRPr lang="en-US" sz="2800" i="1" dirty="0" smtClean="0">
              <a:solidFill>
                <a:schemeClr val="bg2">
                  <a:lumMod val="50000"/>
                </a:schemeClr>
              </a:solidFill>
              <a:latin typeface="Arial" charset="0"/>
              <a:ea typeface="+mj-ea"/>
            </a:endParaRPr>
          </a:p>
        </p:txBody>
      </p:sp>
      <p:sp>
        <p:nvSpPr>
          <p:cNvPr id="2057" name="Rectangle 9"/>
          <p:cNvSpPr>
            <a:spLocks noGrp="1" noChangeArrowheads="1"/>
          </p:cNvSpPr>
          <p:nvPr>
            <p:ph type="subTitle" idx="1"/>
          </p:nvPr>
        </p:nvSpPr>
        <p:spPr>
          <a:xfrm>
            <a:off x="327932" y="5570244"/>
            <a:ext cx="8289925" cy="765175"/>
          </a:xfrm>
        </p:spPr>
        <p:txBody>
          <a:bodyPr/>
          <a:lstStyle/>
          <a:p>
            <a:pPr marL="0" indent="0">
              <a:lnSpc>
                <a:spcPct val="80000"/>
              </a:lnSpc>
              <a:buFont typeface="Wingdings" pitchFamily="2" charset="2"/>
              <a:buNone/>
            </a:pPr>
            <a:r>
              <a:rPr lang="en-US" altLang="ja-JP" sz="1200" i="1" dirty="0" smtClean="0"/>
              <a:t>UCLA Seminar, June 1, 2018</a:t>
            </a:r>
            <a:endParaRPr lang="en-US" altLang="en-US" sz="1200" i="1" dirty="0" smtClean="0"/>
          </a:p>
        </p:txBody>
      </p:sp>
      <p:sp>
        <p:nvSpPr>
          <p:cNvPr id="2058" name="Rectangle 10"/>
          <p:cNvSpPr>
            <a:spLocks noChangeArrowheads="1"/>
          </p:cNvSpPr>
          <p:nvPr/>
        </p:nvSpPr>
        <p:spPr bwMode="auto">
          <a:xfrm>
            <a:off x="276225" y="3736976"/>
            <a:ext cx="8686800" cy="1295400"/>
          </a:xfrm>
          <a:prstGeom prst="rect">
            <a:avLst/>
          </a:prstGeom>
          <a:noFill/>
          <a:ln w="9525">
            <a:noFill/>
            <a:miter lim="800000"/>
            <a:headEnd/>
            <a:tailEnd/>
          </a:ln>
          <a:effectLst/>
        </p:spPr>
        <p:txBody>
          <a:bodyPr/>
          <a:lstStyle/>
          <a:p>
            <a:pPr algn="ctr">
              <a:spcBef>
                <a:spcPct val="20000"/>
              </a:spcBef>
              <a:buClr>
                <a:schemeClr val="hlink"/>
              </a:buClr>
              <a:buSzPct val="70000"/>
              <a:buFont typeface="Wingdings" pitchFamily="2" charset="2"/>
              <a:buNone/>
              <a:defRPr/>
            </a:pPr>
            <a:r>
              <a:rPr lang="en-US" sz="1800" dirty="0">
                <a:solidFill>
                  <a:schemeClr val="accent1">
                    <a:lumMod val="75000"/>
                  </a:schemeClr>
                </a:solidFill>
                <a:effectLst>
                  <a:outerShdw blurRad="38100" dist="38100" dir="2700000" algn="tl">
                    <a:srgbClr val="000000"/>
                  </a:outerShdw>
                </a:effectLst>
                <a:latin typeface="Arial"/>
                <a:ea typeface="+mn-ea"/>
                <a:cs typeface="Arial"/>
              </a:rPr>
              <a:t>Jane M. </a:t>
            </a:r>
            <a:r>
              <a:rPr lang="en-US" sz="1800" dirty="0" smtClean="0">
                <a:solidFill>
                  <a:schemeClr val="accent1">
                    <a:lumMod val="75000"/>
                  </a:schemeClr>
                </a:solidFill>
                <a:effectLst>
                  <a:outerShdw blurRad="38100" dist="38100" dir="2700000" algn="tl">
                    <a:srgbClr val="000000"/>
                  </a:outerShdw>
                </a:effectLst>
                <a:latin typeface="Arial"/>
                <a:ea typeface="+mn-ea"/>
                <a:cs typeface="Arial"/>
              </a:rPr>
              <a:t>Simoni, Ph.D.</a:t>
            </a:r>
            <a:endParaRPr lang="en-US" sz="1800" dirty="0">
              <a:solidFill>
                <a:schemeClr val="accent1">
                  <a:lumMod val="75000"/>
                </a:schemeClr>
              </a:solidFill>
              <a:effectLst>
                <a:outerShdw blurRad="38100" dist="38100" dir="2700000" algn="tl">
                  <a:srgbClr val="000000"/>
                </a:outerShdw>
              </a:effectLst>
              <a:latin typeface="Arial"/>
              <a:ea typeface="+mn-ea"/>
              <a:cs typeface="Arial"/>
            </a:endParaRPr>
          </a:p>
          <a:p>
            <a:pPr algn="ctr">
              <a:spcBef>
                <a:spcPct val="20000"/>
              </a:spcBef>
              <a:buClr>
                <a:schemeClr val="hlink"/>
              </a:buClr>
              <a:buSzPct val="70000"/>
              <a:buFont typeface="Wingdings" pitchFamily="2" charset="2"/>
              <a:buNone/>
              <a:defRPr/>
            </a:pPr>
            <a:r>
              <a:rPr lang="en-US" sz="1800" i="1" dirty="0" smtClean="0">
                <a:solidFill>
                  <a:schemeClr val="accent1">
                    <a:lumMod val="75000"/>
                  </a:schemeClr>
                </a:solidFill>
                <a:effectLst>
                  <a:outerShdw blurRad="38100" dist="38100" dir="2700000" algn="tl">
                    <a:srgbClr val="000000"/>
                  </a:outerShdw>
                </a:effectLst>
                <a:latin typeface="Arial" charset="0"/>
                <a:ea typeface="+mn-ea"/>
                <a:cs typeface="Arial" charset="0"/>
              </a:rPr>
              <a:t>Department </a:t>
            </a:r>
            <a:r>
              <a:rPr lang="en-US" sz="1800" i="1" dirty="0">
                <a:solidFill>
                  <a:schemeClr val="accent1">
                    <a:lumMod val="75000"/>
                  </a:schemeClr>
                </a:solidFill>
                <a:effectLst>
                  <a:outerShdw blurRad="38100" dist="38100" dir="2700000" algn="tl">
                    <a:srgbClr val="000000"/>
                  </a:outerShdw>
                </a:effectLst>
                <a:latin typeface="Arial" charset="0"/>
                <a:ea typeface="+mn-ea"/>
                <a:cs typeface="Arial" charset="0"/>
              </a:rPr>
              <a:t>of </a:t>
            </a:r>
            <a:r>
              <a:rPr lang="en-US" sz="1800" i="1" dirty="0" smtClean="0">
                <a:solidFill>
                  <a:schemeClr val="accent1">
                    <a:lumMod val="75000"/>
                  </a:schemeClr>
                </a:solidFill>
                <a:effectLst>
                  <a:outerShdw blurRad="38100" dist="38100" dir="2700000" algn="tl">
                    <a:srgbClr val="000000"/>
                  </a:outerShdw>
                </a:effectLst>
                <a:latin typeface="Arial" charset="0"/>
                <a:ea typeface="+mn-ea"/>
                <a:cs typeface="Arial" charset="0"/>
              </a:rPr>
              <a:t>Psychology</a:t>
            </a:r>
          </a:p>
          <a:p>
            <a:pPr algn="ctr">
              <a:spcBef>
                <a:spcPct val="20000"/>
              </a:spcBef>
              <a:buClr>
                <a:schemeClr val="hlink"/>
              </a:buClr>
              <a:buSzPct val="70000"/>
              <a:buFont typeface="Wingdings" pitchFamily="2" charset="2"/>
              <a:buNone/>
              <a:defRPr/>
            </a:pPr>
            <a:r>
              <a:rPr lang="en-US" sz="1800" i="1" dirty="0" smtClean="0">
                <a:solidFill>
                  <a:schemeClr val="accent1">
                    <a:lumMod val="75000"/>
                  </a:schemeClr>
                </a:solidFill>
                <a:effectLst>
                  <a:outerShdw blurRad="38100" dist="38100" dir="2700000" algn="tl">
                    <a:srgbClr val="000000"/>
                  </a:outerShdw>
                </a:effectLst>
                <a:latin typeface="Arial" charset="0"/>
                <a:ea typeface="+mn-ea"/>
                <a:cs typeface="Arial" charset="0"/>
              </a:rPr>
              <a:t>University </a:t>
            </a:r>
            <a:r>
              <a:rPr lang="en-US" sz="1800" i="1" dirty="0">
                <a:solidFill>
                  <a:schemeClr val="accent1">
                    <a:lumMod val="75000"/>
                  </a:schemeClr>
                </a:solidFill>
                <a:effectLst>
                  <a:outerShdw blurRad="38100" dist="38100" dir="2700000" algn="tl">
                    <a:srgbClr val="000000"/>
                  </a:outerShdw>
                </a:effectLst>
                <a:latin typeface="Arial" charset="0"/>
                <a:ea typeface="+mn-ea"/>
                <a:cs typeface="Arial" charset="0"/>
              </a:rPr>
              <a:t>of Washington</a:t>
            </a:r>
          </a:p>
          <a:p>
            <a:pPr algn="ctr">
              <a:spcBef>
                <a:spcPct val="20000"/>
              </a:spcBef>
              <a:buClr>
                <a:schemeClr val="hlink"/>
              </a:buClr>
              <a:buSzPct val="70000"/>
              <a:buFont typeface="Wingdings" pitchFamily="2" charset="2"/>
              <a:buNone/>
              <a:defRPr/>
            </a:pPr>
            <a:endParaRPr lang="en-US" sz="1800" i="1" dirty="0">
              <a:solidFill>
                <a:srgbClr val="FFFF00"/>
              </a:solidFill>
              <a:effectLst>
                <a:outerShdw blurRad="38100" dist="38100" dir="2700000" algn="tl">
                  <a:srgbClr val="000000"/>
                </a:outerShdw>
              </a:effectLst>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Transgender Women</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1095006" y="1814865"/>
            <a:ext cx="6826250" cy="4483100"/>
          </a:xfrm>
        </p:spPr>
        <p:txBody>
          <a:bodyPr/>
          <a:lstStyle/>
          <a:p>
            <a:pPr eaLnBrk="1" hangingPunct="1"/>
            <a:r>
              <a:rPr lang="en-US" altLang="en-US" sz="2800" dirty="0" smtClean="0"/>
              <a:t>High community HIV prevalence</a:t>
            </a:r>
            <a:endParaRPr lang="en-US" altLang="en-US" sz="2800" dirty="0"/>
          </a:p>
          <a:p>
            <a:pPr eaLnBrk="1" hangingPunct="1"/>
            <a:r>
              <a:rPr lang="en-US" altLang="en-US" sz="2800" dirty="0" smtClean="0"/>
              <a:t>Stigma</a:t>
            </a:r>
          </a:p>
          <a:p>
            <a:pPr eaLnBrk="1" hangingPunct="1"/>
            <a:r>
              <a:rPr lang="en-US" altLang="en-US" sz="2800" dirty="0" smtClean="0"/>
              <a:t>Trauma</a:t>
            </a:r>
          </a:p>
          <a:p>
            <a:pPr eaLnBrk="1" hangingPunct="1"/>
            <a:r>
              <a:rPr lang="en-US" altLang="en-US" sz="2800" dirty="0" smtClean="0"/>
              <a:t>Mental health/substance use</a:t>
            </a:r>
          </a:p>
          <a:p>
            <a:pPr eaLnBrk="1" hangingPunct="1"/>
            <a:r>
              <a:rPr lang="en-US" altLang="en-US" sz="2800" dirty="0" smtClean="0"/>
              <a:t>Criminalization of sex work</a:t>
            </a:r>
          </a:p>
          <a:p>
            <a:pPr eaLnBrk="1" hangingPunct="1"/>
            <a:r>
              <a:rPr lang="en-US" altLang="en-US" sz="2800" dirty="0" smtClean="0"/>
              <a:t>Non-disclosure</a:t>
            </a:r>
          </a:p>
          <a:p>
            <a:pPr eaLnBrk="1" hangingPunct="1"/>
            <a:r>
              <a:rPr lang="en-US" altLang="en-US" sz="2800" dirty="0" smtClean="0"/>
              <a:t>Social Isolation</a:t>
            </a:r>
          </a:p>
          <a:p>
            <a:pPr eaLnBrk="1" hangingPunct="1"/>
            <a:endParaRPr lang="en-US" altLang="en-US" sz="2800" dirty="0" smtClean="0"/>
          </a:p>
          <a:p>
            <a:pPr eaLnBrk="1" hangingPunct="1"/>
            <a:endParaRPr lang="en-US" altLang="en-US" sz="1200"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1440" y="4087906"/>
            <a:ext cx="3312560" cy="2210059"/>
          </a:xfrm>
          <a:prstGeom prst="rect">
            <a:avLst/>
          </a:prstGeom>
          <a:effectLst>
            <a:softEdge rad="127000"/>
          </a:effectLst>
        </p:spPr>
      </p:pic>
    </p:spTree>
    <p:extLst>
      <p:ext uri="{BB962C8B-B14F-4D97-AF65-F5344CB8AC3E}">
        <p14:creationId xmlns:p14="http://schemas.microsoft.com/office/powerpoint/2010/main" val="14160179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Sex Workers</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260350" y="1781196"/>
            <a:ext cx="8610600" cy="4483100"/>
          </a:xfrm>
        </p:spPr>
        <p:txBody>
          <a:bodyPr/>
          <a:lstStyle/>
          <a:p>
            <a:pPr eaLnBrk="1" hangingPunct="1"/>
            <a:r>
              <a:rPr lang="en-US" altLang="en-US" sz="2800" dirty="0" smtClean="0"/>
              <a:t>Stigma</a:t>
            </a:r>
          </a:p>
          <a:p>
            <a:pPr eaLnBrk="1" hangingPunct="1"/>
            <a:r>
              <a:rPr lang="en-US" altLang="en-US" sz="2800" dirty="0" smtClean="0"/>
              <a:t>Gender-based violence</a:t>
            </a:r>
          </a:p>
          <a:p>
            <a:pPr eaLnBrk="1" hangingPunct="1"/>
            <a:r>
              <a:rPr lang="en-US" altLang="en-US" sz="2800" dirty="0" smtClean="0"/>
              <a:t>Criminalization</a:t>
            </a:r>
          </a:p>
          <a:p>
            <a:pPr eaLnBrk="1" hangingPunct="1"/>
            <a:r>
              <a:rPr lang="en-US" altLang="en-US" sz="2800" dirty="0" smtClean="0"/>
              <a:t>$$ Incentives for non-disclosure and unsafe sex</a:t>
            </a:r>
          </a:p>
          <a:p>
            <a:pPr eaLnBrk="1" hangingPunct="1"/>
            <a:r>
              <a:rPr lang="en-US" altLang="en-US" sz="2800" dirty="0" smtClean="0"/>
              <a:t>Hidden population (compounded by digital technology)</a:t>
            </a:r>
          </a:p>
          <a:p>
            <a:pPr eaLnBrk="1" hangingPunct="1"/>
            <a:endParaRPr lang="en-US" altLang="en-US" sz="1200" dirty="0" smtClean="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2357" y="4364182"/>
            <a:ext cx="3635433" cy="2044931"/>
          </a:xfrm>
          <a:prstGeom prst="rect">
            <a:avLst/>
          </a:prstGeom>
          <a:effectLst>
            <a:softEdge rad="127000"/>
          </a:effectLst>
        </p:spPr>
      </p:pic>
    </p:spTree>
    <p:extLst>
      <p:ext uri="{BB962C8B-B14F-4D97-AF65-F5344CB8AC3E}">
        <p14:creationId xmlns:p14="http://schemas.microsoft.com/office/powerpoint/2010/main" val="46530898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Migrants</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304800" y="1329070"/>
            <a:ext cx="8132618" cy="4968895"/>
          </a:xfrm>
        </p:spPr>
        <p:txBody>
          <a:bodyPr/>
          <a:lstStyle/>
          <a:p>
            <a:r>
              <a:rPr lang="en-US" sz="2400" dirty="0" smtClean="0">
                <a:effectLst/>
              </a:rPr>
              <a:t>Late entry into healthcare </a:t>
            </a:r>
            <a:r>
              <a:rPr lang="en-US" sz="2400" dirty="0">
                <a:effectLst/>
              </a:rPr>
              <a:t>system </a:t>
            </a:r>
            <a:endParaRPr lang="en-US" sz="2400" dirty="0" smtClean="0">
              <a:effectLst/>
            </a:endParaRPr>
          </a:p>
          <a:p>
            <a:r>
              <a:rPr lang="en-US" sz="2400" dirty="0" smtClean="0">
                <a:effectLst/>
              </a:rPr>
              <a:t>Lack </a:t>
            </a:r>
            <a:r>
              <a:rPr lang="en-US" sz="2400" dirty="0">
                <a:effectLst/>
              </a:rPr>
              <a:t>of direct access to healthcare </a:t>
            </a:r>
            <a:r>
              <a:rPr lang="en-US" sz="2400" dirty="0" smtClean="0">
                <a:effectLst/>
              </a:rPr>
              <a:t>services</a:t>
            </a:r>
          </a:p>
          <a:p>
            <a:r>
              <a:rPr lang="en-US" sz="2400" dirty="0" smtClean="0">
                <a:effectLst/>
              </a:rPr>
              <a:t>Exposure </a:t>
            </a:r>
            <a:r>
              <a:rPr lang="en-US" sz="2400" dirty="0">
                <a:effectLst/>
              </a:rPr>
              <a:t>to difficult or oppressive work </a:t>
            </a:r>
            <a:r>
              <a:rPr lang="en-US" sz="2400" dirty="0" smtClean="0">
                <a:effectLst/>
              </a:rPr>
              <a:t>environments</a:t>
            </a:r>
          </a:p>
          <a:p>
            <a:r>
              <a:rPr lang="en-US" sz="2400" dirty="0" smtClean="0">
                <a:effectLst/>
              </a:rPr>
              <a:t>Separation friends/family and a </a:t>
            </a:r>
            <a:r>
              <a:rPr lang="en-US" sz="2400" dirty="0">
                <a:effectLst/>
              </a:rPr>
              <a:t>familiar </a:t>
            </a:r>
            <a:r>
              <a:rPr lang="en-US" sz="2400" dirty="0" smtClean="0">
                <a:effectLst/>
              </a:rPr>
              <a:t>sociocultural environment</a:t>
            </a:r>
          </a:p>
          <a:p>
            <a:r>
              <a:rPr lang="en-US" sz="2400" dirty="0" smtClean="0">
                <a:effectLst/>
              </a:rPr>
              <a:t>Inability </a:t>
            </a:r>
            <a:r>
              <a:rPr lang="en-US" sz="2400" dirty="0">
                <a:effectLst/>
              </a:rPr>
              <a:t>to effectively </a:t>
            </a:r>
            <a:r>
              <a:rPr lang="en-US" sz="2400" dirty="0" smtClean="0">
                <a:effectLst/>
              </a:rPr>
              <a:t>communicate</a:t>
            </a:r>
          </a:p>
          <a:p>
            <a:r>
              <a:rPr lang="en-US" sz="2400" dirty="0" smtClean="0">
                <a:effectLst/>
              </a:rPr>
              <a:t>Possibility </a:t>
            </a:r>
            <a:r>
              <a:rPr lang="en-US" sz="2400" dirty="0">
                <a:effectLst/>
              </a:rPr>
              <a:t>of deportation or expulsion </a:t>
            </a:r>
            <a:endParaRPr lang="en-US" sz="2400" dirty="0" smtClean="0">
              <a:effectLst/>
            </a:endParaRPr>
          </a:p>
        </p:txBody>
      </p:sp>
      <p:sp>
        <p:nvSpPr>
          <p:cNvPr id="2" name="TextBox 1"/>
          <p:cNvSpPr txBox="1"/>
          <p:nvPr/>
        </p:nvSpPr>
        <p:spPr>
          <a:xfrm>
            <a:off x="215900" y="6389469"/>
            <a:ext cx="8699500" cy="294248"/>
          </a:xfrm>
          <a:prstGeom prst="rect">
            <a:avLst/>
          </a:prstGeom>
          <a:noFill/>
        </p:spPr>
        <p:txBody>
          <a:bodyPr wrap="square" rtlCol="0">
            <a:spAutoFit/>
          </a:bodyPr>
          <a:lstStyle/>
          <a:p>
            <a:pPr>
              <a:lnSpc>
                <a:spcPct val="115000"/>
              </a:lnSpc>
              <a:spcBef>
                <a:spcPts val="0"/>
              </a:spcBef>
              <a:spcAft>
                <a:spcPts val="1000"/>
              </a:spcAft>
            </a:pPr>
            <a:r>
              <a:rPr lang="en-US" sz="1200" dirty="0" err="1">
                <a:latin typeface="Calibri" panose="020F0502020204030204" pitchFamily="34" charset="0"/>
                <a:ea typeface="Calibri" panose="020F0502020204030204" pitchFamily="34" charset="0"/>
                <a:cs typeface="Times New Roman" panose="02020603050405020304" pitchFamily="18" charset="0"/>
              </a:rPr>
              <a:t>Tanser</a:t>
            </a:r>
            <a:r>
              <a:rPr lang="en-US" sz="1200" dirty="0">
                <a:latin typeface="Calibri" panose="020F0502020204030204" pitchFamily="34" charset="0"/>
                <a:ea typeface="Calibri" panose="020F0502020204030204" pitchFamily="34" charset="0"/>
                <a:cs typeface="Times New Roman" panose="02020603050405020304" pitchFamily="18" charset="0"/>
              </a:rPr>
              <a:t> F1, </a:t>
            </a:r>
            <a:r>
              <a:rPr lang="en-US" sz="1200" dirty="0" err="1">
                <a:latin typeface="Calibri" panose="020F0502020204030204" pitchFamily="34" charset="0"/>
                <a:ea typeface="Calibri" panose="020F0502020204030204" pitchFamily="34" charset="0"/>
                <a:cs typeface="Times New Roman" panose="02020603050405020304" pitchFamily="18" charset="0"/>
              </a:rPr>
              <a:t>Bärnighausen</a:t>
            </a:r>
            <a:r>
              <a:rPr lang="en-US" sz="1200" dirty="0">
                <a:latin typeface="Calibri" panose="020F0502020204030204" pitchFamily="34" charset="0"/>
                <a:ea typeface="Calibri" panose="020F0502020204030204" pitchFamily="34" charset="0"/>
                <a:cs typeface="Times New Roman" panose="02020603050405020304" pitchFamily="18" charset="0"/>
              </a:rPr>
              <a:t> T, </a:t>
            </a:r>
            <a:r>
              <a:rPr lang="en-US" sz="1200" dirty="0" err="1">
                <a:latin typeface="Calibri" panose="020F0502020204030204" pitchFamily="34" charset="0"/>
                <a:ea typeface="Calibri" panose="020F0502020204030204" pitchFamily="34" charset="0"/>
                <a:cs typeface="Times New Roman" panose="02020603050405020304" pitchFamily="18" charset="0"/>
              </a:rPr>
              <a:t>Vandormael</a:t>
            </a:r>
            <a:r>
              <a:rPr lang="en-US" sz="1200" dirty="0">
                <a:latin typeface="Calibri" panose="020F0502020204030204" pitchFamily="34" charset="0"/>
                <a:ea typeface="Calibri" panose="020F0502020204030204" pitchFamily="34" charset="0"/>
                <a:cs typeface="Times New Roman" panose="02020603050405020304" pitchFamily="18" charset="0"/>
              </a:rPr>
              <a:t> A, Dobra A. </a:t>
            </a:r>
            <a:r>
              <a:rPr lang="en-US" sz="1200" dirty="0" err="1">
                <a:latin typeface="Calibri" panose="020F0502020204030204" pitchFamily="34" charset="0"/>
                <a:ea typeface="Calibri" panose="020F0502020204030204" pitchFamily="34" charset="0"/>
                <a:cs typeface="Times New Roman" panose="02020603050405020304" pitchFamily="18" charset="0"/>
              </a:rPr>
              <a:t>Curr</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dirty="0" err="1">
                <a:latin typeface="Calibri" panose="020F0502020204030204" pitchFamily="34" charset="0"/>
                <a:ea typeface="Calibri" panose="020F0502020204030204" pitchFamily="34" charset="0"/>
                <a:cs typeface="Times New Roman" panose="02020603050405020304" pitchFamily="18" charset="0"/>
              </a:rPr>
              <a:t>Opin</a:t>
            </a:r>
            <a:r>
              <a:rPr lang="en-US" sz="1200" dirty="0">
                <a:latin typeface="Calibri" panose="020F0502020204030204" pitchFamily="34" charset="0"/>
                <a:ea typeface="Calibri" panose="020F0502020204030204" pitchFamily="34" charset="0"/>
                <a:cs typeface="Times New Roman" panose="02020603050405020304" pitchFamily="18" charset="0"/>
              </a:rPr>
              <a:t> HIV AIDS. 2015 Nov;10(6):430-8</a:t>
            </a:r>
            <a:r>
              <a:rPr lang="en-US" sz="1200" dirty="0" smtClean="0">
                <a:latin typeface="Calibri" panose="020F0502020204030204" pitchFamily="34" charset="0"/>
                <a:ea typeface="Calibri" panose="020F0502020204030204" pitchFamily="34" charset="0"/>
                <a:cs typeface="Times New Roman" panose="02020603050405020304" pitchFamily="18" charset="0"/>
              </a:rPr>
              <a:t>.</a:t>
            </a:r>
            <a:r>
              <a:rPr lang="en-US" sz="1200" dirty="0"/>
              <a:t> PMID: </a:t>
            </a:r>
            <a:r>
              <a:rPr lang="en-US" sz="1200" dirty="0" smtClean="0"/>
              <a:t>26352396</a:t>
            </a:r>
            <a:endParaRPr lang="en-US" sz="12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6153" y="4206499"/>
            <a:ext cx="3246120" cy="2137218"/>
          </a:xfrm>
          <a:prstGeom prst="rect">
            <a:avLst/>
          </a:prstGeom>
          <a:effectLst>
            <a:softEdge rad="127000"/>
          </a:effectLst>
        </p:spPr>
      </p:pic>
    </p:spTree>
    <p:extLst>
      <p:ext uri="{BB962C8B-B14F-4D97-AF65-F5344CB8AC3E}">
        <p14:creationId xmlns:p14="http://schemas.microsoft.com/office/powerpoint/2010/main" val="23302974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525664" y="912870"/>
            <a:ext cx="8229600" cy="1143000"/>
          </a:xfrm>
        </p:spPr>
        <p:txBody>
          <a:bodyPr>
            <a:normAutofit fontScale="90000"/>
          </a:bodyPr>
          <a:lstStyle/>
          <a:p>
            <a:pPr eaLnBrk="1" hangingPunct="1"/>
            <a:r>
              <a:rPr lang="en-US" altLang="en-US" dirty="0" smtClean="0"/>
              <a:t>People who Inject Drugs</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335164" y="2211186"/>
            <a:ext cx="8610600" cy="3454594"/>
          </a:xfrm>
        </p:spPr>
        <p:txBody>
          <a:bodyPr/>
          <a:lstStyle/>
          <a:p>
            <a:pPr eaLnBrk="1" hangingPunct="1"/>
            <a:r>
              <a:rPr lang="en-US" altLang="en-US" sz="2800" dirty="0" smtClean="0"/>
              <a:t>Stigma</a:t>
            </a:r>
          </a:p>
          <a:p>
            <a:pPr eaLnBrk="1" hangingPunct="1"/>
            <a:r>
              <a:rPr lang="en-US" altLang="en-US" sz="2800" dirty="0" smtClean="0"/>
              <a:t>Criminalization (of IDU and harm reduction)</a:t>
            </a:r>
          </a:p>
          <a:p>
            <a:pPr eaLnBrk="1" hangingPunct="1"/>
            <a:endParaRPr lang="en-US" altLang="en-US" sz="2800" dirty="0" smtClean="0"/>
          </a:p>
          <a:p>
            <a:pPr eaLnBrk="1" hangingPunct="1"/>
            <a:endParaRPr lang="en-US" altLang="en-US" sz="1200" dirty="0" smtClean="0"/>
          </a:p>
        </p:txBody>
      </p:sp>
      <p:pic>
        <p:nvPicPr>
          <p:cNvPr id="2" name="Picture 1"/>
          <p:cNvPicPr>
            <a:picLocks noChangeAspect="1"/>
          </p:cNvPicPr>
          <p:nvPr/>
        </p:nvPicPr>
        <p:blipFill>
          <a:blip r:embed="rId3"/>
          <a:stretch>
            <a:fillRect/>
          </a:stretch>
        </p:blipFill>
        <p:spPr>
          <a:xfrm>
            <a:off x="4941051" y="3640282"/>
            <a:ext cx="3380262" cy="2180814"/>
          </a:xfrm>
          <a:prstGeom prst="rect">
            <a:avLst/>
          </a:prstGeom>
          <a:effectLst>
            <a:softEdge rad="127000"/>
          </a:effectLst>
        </p:spPr>
      </p:pic>
    </p:spTree>
    <p:extLst>
      <p:ext uri="{BB962C8B-B14F-4D97-AF65-F5344CB8AC3E}">
        <p14:creationId xmlns:p14="http://schemas.microsoft.com/office/powerpoint/2010/main" val="12997536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Prisoners</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260350" y="1781196"/>
            <a:ext cx="8610600" cy="4483100"/>
          </a:xfrm>
        </p:spPr>
        <p:txBody>
          <a:bodyPr/>
          <a:lstStyle/>
          <a:p>
            <a:pPr eaLnBrk="1" hangingPunct="1"/>
            <a:r>
              <a:rPr lang="en-US" altLang="en-US" sz="2800" dirty="0" smtClean="0"/>
              <a:t>Stigma</a:t>
            </a:r>
          </a:p>
          <a:p>
            <a:pPr eaLnBrk="1" hangingPunct="1"/>
            <a:r>
              <a:rPr lang="en-US" altLang="en-US" sz="2800" dirty="0" smtClean="0"/>
              <a:t>Criminalization of protection (clean needles, condoms)</a:t>
            </a:r>
          </a:p>
          <a:p>
            <a:pPr eaLnBrk="1" hangingPunct="1"/>
            <a:r>
              <a:rPr lang="en-US" altLang="en-US" sz="2800" dirty="0" smtClean="0"/>
              <a:t>Insufficient preparation for release</a:t>
            </a:r>
          </a:p>
          <a:p>
            <a:pPr eaLnBrk="1" hangingPunct="1"/>
            <a:endParaRPr lang="en-US" altLang="en-US" sz="1200"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2392" y="3470693"/>
            <a:ext cx="2851438" cy="2851438"/>
          </a:xfrm>
          <a:prstGeom prst="rect">
            <a:avLst/>
          </a:prstGeom>
          <a:effectLst>
            <a:softEdge rad="127000"/>
          </a:effectLst>
        </p:spPr>
      </p:pic>
    </p:spTree>
    <p:extLst>
      <p:ext uri="{BB962C8B-B14F-4D97-AF65-F5344CB8AC3E}">
        <p14:creationId xmlns:p14="http://schemas.microsoft.com/office/powerpoint/2010/main" val="37880926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Opportunities for </a:t>
            </a:r>
            <a:br>
              <a:rPr lang="en-US" dirty="0" smtClean="0"/>
            </a:br>
            <a:r>
              <a:rPr lang="en-US" dirty="0" smtClean="0"/>
              <a:t>Behavioral Science</a:t>
            </a:r>
            <a:endParaRPr lang="en-US" dirty="0"/>
          </a:p>
        </p:txBody>
      </p:sp>
      <p:sp>
        <p:nvSpPr>
          <p:cNvPr id="3" name="Content Placeholder 2"/>
          <p:cNvSpPr>
            <a:spLocks noGrp="1"/>
          </p:cNvSpPr>
          <p:nvPr>
            <p:ph idx="1"/>
          </p:nvPr>
        </p:nvSpPr>
        <p:spPr>
          <a:xfrm>
            <a:off x="1201479" y="2062716"/>
            <a:ext cx="6799521" cy="3035596"/>
          </a:xfrm>
        </p:spPr>
        <p:txBody>
          <a:bodyPr/>
          <a:lstStyle/>
          <a:p>
            <a:r>
              <a:rPr lang="en-US" dirty="0" smtClean="0"/>
              <a:t>Adherence Promotion</a:t>
            </a:r>
          </a:p>
          <a:p>
            <a:r>
              <a:rPr lang="en-US" dirty="0"/>
              <a:t>Mental </a:t>
            </a:r>
            <a:r>
              <a:rPr lang="en-US" dirty="0" smtClean="0"/>
              <a:t>Health Treatment</a:t>
            </a:r>
            <a:endParaRPr lang="en-US" dirty="0"/>
          </a:p>
          <a:p>
            <a:r>
              <a:rPr lang="en-US" dirty="0"/>
              <a:t>Disclosure </a:t>
            </a:r>
            <a:r>
              <a:rPr lang="en-US" dirty="0" smtClean="0"/>
              <a:t>Strategizing</a:t>
            </a:r>
            <a:endParaRPr lang="en-US" dirty="0"/>
          </a:p>
          <a:p>
            <a:r>
              <a:rPr lang="en-US" dirty="0" smtClean="0"/>
              <a:t>Stigma Reduction </a:t>
            </a:r>
            <a:endParaRPr lang="en-US" dirty="0"/>
          </a:p>
          <a:p>
            <a:r>
              <a:rPr lang="en-US" dirty="0" smtClean="0"/>
              <a:t>HIV Provider Education &amp; Training </a:t>
            </a:r>
          </a:p>
          <a:p>
            <a:endParaRPr lang="en-US" dirty="0" smtClean="0"/>
          </a:p>
          <a:p>
            <a:endParaRPr lang="en-US" dirty="0"/>
          </a:p>
        </p:txBody>
      </p:sp>
    </p:spTree>
    <p:extLst>
      <p:ext uri="{BB962C8B-B14F-4D97-AF65-F5344CB8AC3E}">
        <p14:creationId xmlns:p14="http://schemas.microsoft.com/office/powerpoint/2010/main" val="163693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Rot="1" noChangeArrowheads="1"/>
          </p:cNvSpPr>
          <p:nvPr>
            <p:ph type="title" idx="4294967295"/>
          </p:nvPr>
        </p:nvSpPr>
        <p:spPr>
          <a:xfrm>
            <a:off x="457200" y="533400"/>
            <a:ext cx="9144000" cy="1066800"/>
          </a:xfrm>
        </p:spPr>
        <p:txBody>
          <a:bodyPr/>
          <a:lstStyle/>
          <a:p>
            <a:pPr>
              <a:defRPr/>
            </a:pPr>
            <a:r>
              <a:rPr lang="en-US" b="1" dirty="0">
                <a:solidFill>
                  <a:schemeClr val="accent3"/>
                </a:solidFill>
                <a:latin typeface="Century Gothic" charset="0"/>
                <a:ea typeface="Century Gothic" charset="0"/>
                <a:cs typeface="Century Gothic" charset="0"/>
              </a:rPr>
              <a:t>Project </a:t>
            </a:r>
            <a:r>
              <a:rPr lang="en-US" b="1" dirty="0" smtClean="0">
                <a:solidFill>
                  <a:schemeClr val="accent3"/>
                </a:solidFill>
                <a:latin typeface="Century Gothic" charset="0"/>
                <a:ea typeface="Century Gothic" charset="0"/>
                <a:cs typeface="Century Gothic" charset="0"/>
              </a:rPr>
              <a:t>PAL</a:t>
            </a:r>
            <a:r>
              <a:rPr lang="en-US" dirty="0">
                <a:solidFill>
                  <a:srgbClr val="FF3300"/>
                </a:solidFill>
                <a:latin typeface="ArtBrush" pitchFamily="34" charset="0"/>
              </a:rPr>
              <a:t/>
            </a:r>
            <a:br>
              <a:rPr lang="en-US" dirty="0">
                <a:solidFill>
                  <a:srgbClr val="FF3300"/>
                </a:solidFill>
                <a:latin typeface="ArtBrush" pitchFamily="34" charset="0"/>
              </a:rPr>
            </a:br>
            <a:r>
              <a:rPr lang="en-US" sz="4000" b="1" dirty="0" smtClean="0"/>
              <a:t>P</a:t>
            </a:r>
            <a:r>
              <a:rPr lang="en-US" sz="4000" dirty="0" smtClean="0"/>
              <a:t>romoting </a:t>
            </a:r>
            <a:r>
              <a:rPr lang="en-US" sz="4000" b="1" dirty="0" smtClean="0"/>
              <a:t>A</a:t>
            </a:r>
            <a:r>
              <a:rPr lang="en-US" sz="4000" dirty="0" smtClean="0"/>
              <a:t>dherence </a:t>
            </a:r>
            <a:r>
              <a:rPr lang="en-US" sz="4000" dirty="0"/>
              <a:t>for </a:t>
            </a:r>
            <a:r>
              <a:rPr lang="en-US" sz="4000" b="1" dirty="0" smtClean="0"/>
              <a:t>L</a:t>
            </a:r>
            <a:r>
              <a:rPr lang="en-US" sz="4000" dirty="0" smtClean="0"/>
              <a:t>ife</a:t>
            </a:r>
            <a:br>
              <a:rPr lang="en-US" sz="4000" dirty="0" smtClean="0"/>
            </a:br>
            <a:r>
              <a:rPr lang="en-US" sz="4000" dirty="0" smtClean="0"/>
              <a:t>Peer </a:t>
            </a:r>
            <a:r>
              <a:rPr lang="en-US" sz="4000" dirty="0"/>
              <a:t>&amp; Pager Support to Enhance Antiretroviral Adherence</a:t>
            </a:r>
          </a:p>
        </p:txBody>
      </p:sp>
      <p:sp>
        <p:nvSpPr>
          <p:cNvPr id="412675" name="Rectangle 3"/>
          <p:cNvSpPr>
            <a:spLocks noGrp="1" noChangeArrowheads="1"/>
          </p:cNvSpPr>
          <p:nvPr>
            <p:ph type="body" idx="4294967295"/>
          </p:nvPr>
        </p:nvSpPr>
        <p:spPr>
          <a:xfrm>
            <a:off x="533400" y="3810000"/>
            <a:ext cx="4572000" cy="1801813"/>
          </a:xfrm>
        </p:spPr>
        <p:txBody>
          <a:bodyPr>
            <a:normAutofit/>
          </a:bodyPr>
          <a:lstStyle/>
          <a:p>
            <a:pPr>
              <a:defRPr/>
            </a:pPr>
            <a:r>
              <a:rPr lang="en-US" dirty="0" smtClean="0"/>
              <a:t>NIMH R01s </a:t>
            </a:r>
            <a:r>
              <a:rPr lang="en-US" dirty="0"/>
              <a:t>MH58986 </a:t>
            </a:r>
            <a:r>
              <a:rPr lang="en-US" dirty="0" smtClean="0"/>
              <a:t>&amp; MH58986 </a:t>
            </a:r>
          </a:p>
          <a:p>
            <a:pPr eaLnBrk="1" hangingPunct="1">
              <a:defRPr/>
            </a:pPr>
            <a:r>
              <a:rPr lang="en-US" dirty="0" smtClean="0"/>
              <a:t>PI: Jane Simoni</a:t>
            </a:r>
            <a:endParaRPr lang="en-US" dirty="0"/>
          </a:p>
          <a:p>
            <a:pPr eaLnBrk="1" hangingPunct="1">
              <a:defRPr/>
            </a:pPr>
            <a:r>
              <a:rPr lang="en-US" dirty="0" smtClean="0"/>
              <a:t>1999-2002/2003-2007</a:t>
            </a:r>
          </a:p>
          <a:p>
            <a:pPr eaLnBrk="1" hangingPunct="1">
              <a:defRPr/>
            </a:pPr>
            <a:r>
              <a:rPr lang="en-US" dirty="0" smtClean="0"/>
              <a:t>Seattle, WA</a:t>
            </a:r>
            <a:endParaRPr lang="en-US" dirty="0"/>
          </a:p>
        </p:txBody>
      </p:sp>
      <p:pic>
        <p:nvPicPr>
          <p:cNvPr id="72708" name="Picture 4" descr="pe0116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429000"/>
            <a:ext cx="21986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825541"/>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Rot="1" noChangeArrowheads="1"/>
          </p:cNvSpPr>
          <p:nvPr>
            <p:ph type="title"/>
          </p:nvPr>
        </p:nvSpPr>
        <p:spPr/>
        <p:txBody>
          <a:bodyPr/>
          <a:lstStyle/>
          <a:p>
            <a:pPr eaLnBrk="1" hangingPunct="1">
              <a:defRPr/>
            </a:pPr>
            <a:r>
              <a:rPr lang="en-US" dirty="0" smtClean="0"/>
              <a:t>Project PAL: Intervention</a:t>
            </a:r>
            <a:endParaRPr lang="en-US" dirty="0"/>
          </a:p>
        </p:txBody>
      </p:sp>
      <p:sp>
        <p:nvSpPr>
          <p:cNvPr id="958467" name="Rectangle 3"/>
          <p:cNvSpPr>
            <a:spLocks noGrp="1" noChangeArrowheads="1"/>
          </p:cNvSpPr>
          <p:nvPr>
            <p:ph idx="1"/>
          </p:nvPr>
        </p:nvSpPr>
        <p:spPr>
          <a:xfrm>
            <a:off x="457200" y="1600201"/>
            <a:ext cx="8458200" cy="1524000"/>
          </a:xfrm>
        </p:spPr>
        <p:txBody>
          <a:bodyPr>
            <a:normAutofit/>
          </a:bodyPr>
          <a:lstStyle/>
          <a:p>
            <a:pPr eaLnBrk="1" hangingPunct="1">
              <a:defRPr/>
            </a:pPr>
            <a:r>
              <a:rPr lang="en-US" sz="2400" dirty="0" smtClean="0"/>
              <a:t>Conducted RCT to compare peer support and </a:t>
            </a:r>
            <a:r>
              <a:rPr lang="en-US" sz="2400" dirty="0"/>
              <a:t>pager </a:t>
            </a:r>
            <a:r>
              <a:rPr lang="en-US" sz="2400" dirty="0" smtClean="0"/>
              <a:t>messaging as strategies to improve ART adherence</a:t>
            </a:r>
          </a:p>
          <a:p>
            <a:pPr eaLnBrk="1" hangingPunct="1">
              <a:defRPr/>
            </a:pPr>
            <a:r>
              <a:rPr lang="en-US" sz="2400" dirty="0" smtClean="0"/>
              <a:t>Intervention period: 3 months, follow up at 6 months</a:t>
            </a:r>
          </a:p>
          <a:p>
            <a:pPr eaLnBrk="1" hangingPunct="1">
              <a:defRPr/>
            </a:pPr>
            <a:endParaRPr lang="en-US" sz="2400" dirty="0" smtClean="0"/>
          </a:p>
          <a:p>
            <a:pPr eaLnBrk="1" hangingPunct="1">
              <a:defRPr/>
            </a:pPr>
            <a:endParaRPr lang="en-US" sz="2400" dirty="0"/>
          </a:p>
        </p:txBody>
      </p:sp>
      <p:sp>
        <p:nvSpPr>
          <p:cNvPr id="2" name="TextBox 1"/>
          <p:cNvSpPr txBox="1"/>
          <p:nvPr/>
        </p:nvSpPr>
        <p:spPr>
          <a:xfrm>
            <a:off x="914400" y="3048000"/>
            <a:ext cx="3630090" cy="2400657"/>
          </a:xfrm>
          <a:prstGeom prst="rect">
            <a:avLst/>
          </a:prstGeom>
          <a:solidFill>
            <a:schemeClr val="accent4">
              <a:lumMod val="60000"/>
              <a:lumOff val="40000"/>
            </a:schemeClr>
          </a:solidFill>
        </p:spPr>
        <p:txBody>
          <a:bodyPr wrap="square" rtlCol="0">
            <a:spAutoFit/>
          </a:bodyPr>
          <a:lstStyle/>
          <a:p>
            <a:pPr algn="ctr">
              <a:spcBef>
                <a:spcPts val="1800"/>
              </a:spcBef>
              <a:spcAft>
                <a:spcPts val="1200"/>
              </a:spcAft>
            </a:pPr>
            <a:r>
              <a:rPr lang="en-US" sz="2300" b="1" dirty="0" smtClean="0">
                <a:solidFill>
                  <a:prstClr val="black"/>
                </a:solidFill>
                <a:latin typeface="Century Gothic" charset="0"/>
                <a:ea typeface="Century Gothic" charset="0"/>
                <a:cs typeface="Century Gothic" charset="0"/>
              </a:rPr>
              <a:t>Peer Support</a:t>
            </a:r>
          </a:p>
          <a:p>
            <a:pPr marL="342900" indent="-342900">
              <a:spcAft>
                <a:spcPts val="1200"/>
              </a:spcAft>
              <a:buFont typeface="Wingdings" charset="2"/>
              <a:buChar char="Ø"/>
            </a:pPr>
            <a:r>
              <a:rPr lang="en-US" sz="2000" dirty="0" smtClean="0">
                <a:solidFill>
                  <a:prstClr val="black"/>
                </a:solidFill>
                <a:latin typeface="Century Gothic" charset="0"/>
                <a:ea typeface="Century Gothic" charset="0"/>
                <a:cs typeface="Century Gothic" charset="0"/>
              </a:rPr>
              <a:t>Peer meetings 2x per month to discuss adherence challenges</a:t>
            </a:r>
          </a:p>
          <a:p>
            <a:pPr marL="342900" indent="-342900">
              <a:buFont typeface="Wingdings" charset="2"/>
              <a:buChar char="Ø"/>
            </a:pPr>
            <a:r>
              <a:rPr lang="en-US" sz="2000" dirty="0" smtClean="0">
                <a:solidFill>
                  <a:prstClr val="black"/>
                </a:solidFill>
                <a:latin typeface="Century Gothic" charset="0"/>
                <a:ea typeface="Century Gothic" charset="0"/>
                <a:cs typeface="Century Gothic" charset="0"/>
              </a:rPr>
              <a:t>Weekly phone calls with  individualized support</a:t>
            </a:r>
            <a:endParaRPr lang="en-US" sz="2000" dirty="0">
              <a:solidFill>
                <a:prstClr val="black"/>
              </a:solidFill>
              <a:latin typeface="Century Gothic" charset="0"/>
              <a:ea typeface="Century Gothic" charset="0"/>
              <a:cs typeface="Century Gothic" charset="0"/>
            </a:endParaRPr>
          </a:p>
          <a:p>
            <a:pPr marL="342900" indent="-342900">
              <a:buFont typeface="Wingdings" charset="2"/>
              <a:buChar char="Ø"/>
            </a:pPr>
            <a:endParaRPr lang="en-US" sz="700" dirty="0" smtClean="0">
              <a:solidFill>
                <a:prstClr val="black"/>
              </a:solidFill>
              <a:latin typeface="Century Gothic" charset="0"/>
              <a:ea typeface="Century Gothic" charset="0"/>
              <a:cs typeface="Century Gothic" charset="0"/>
            </a:endParaRPr>
          </a:p>
        </p:txBody>
      </p:sp>
      <p:sp>
        <p:nvSpPr>
          <p:cNvPr id="6" name="TextBox 5"/>
          <p:cNvSpPr txBox="1"/>
          <p:nvPr/>
        </p:nvSpPr>
        <p:spPr>
          <a:xfrm>
            <a:off x="4854146" y="3048000"/>
            <a:ext cx="3630090" cy="2369880"/>
          </a:xfrm>
          <a:prstGeom prst="rect">
            <a:avLst/>
          </a:prstGeom>
          <a:solidFill>
            <a:schemeClr val="accent4">
              <a:lumMod val="60000"/>
              <a:lumOff val="40000"/>
            </a:schemeClr>
          </a:solidFill>
        </p:spPr>
        <p:txBody>
          <a:bodyPr wrap="square" rtlCol="0">
            <a:spAutoFit/>
          </a:bodyPr>
          <a:lstStyle/>
          <a:p>
            <a:pPr algn="ctr">
              <a:spcBef>
                <a:spcPts val="0"/>
              </a:spcBef>
              <a:spcAft>
                <a:spcPts val="1200"/>
              </a:spcAft>
            </a:pPr>
            <a:r>
              <a:rPr lang="en-US" sz="2300" b="1" dirty="0" smtClean="0">
                <a:solidFill>
                  <a:prstClr val="black"/>
                </a:solidFill>
                <a:latin typeface="Century Gothic" charset="0"/>
                <a:ea typeface="Century Gothic" charset="0"/>
                <a:cs typeface="Century Gothic" charset="0"/>
              </a:rPr>
              <a:t>Pager</a:t>
            </a:r>
          </a:p>
          <a:p>
            <a:pPr marL="342900" indent="-342900">
              <a:spcAft>
                <a:spcPts val="1200"/>
              </a:spcAft>
              <a:buFont typeface="Wingdings" charset="2"/>
              <a:buChar char="Ø"/>
            </a:pPr>
            <a:r>
              <a:rPr lang="en-US" sz="2000" dirty="0" smtClean="0">
                <a:solidFill>
                  <a:prstClr val="black"/>
                </a:solidFill>
                <a:latin typeface="Century Gothic" charset="0"/>
                <a:ea typeface="Century Gothic" charset="0"/>
                <a:cs typeface="Century Gothic" charset="0"/>
              </a:rPr>
              <a:t>Daily individualized messages with specific medication reminders</a:t>
            </a:r>
          </a:p>
          <a:p>
            <a:pPr marL="342900" indent="-342900">
              <a:spcBef>
                <a:spcPts val="0"/>
              </a:spcBef>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Educational and joke SMS sent once per day</a:t>
            </a:r>
          </a:p>
          <a:p>
            <a:pPr marL="342900" indent="-342900">
              <a:spcBef>
                <a:spcPts val="0"/>
              </a:spcBef>
              <a:spcAft>
                <a:spcPts val="1800"/>
              </a:spcAft>
              <a:buFont typeface="Wingdings" charset="2"/>
              <a:buChar char="Ø"/>
            </a:pPr>
            <a:endParaRPr lang="en-US" sz="500" dirty="0" smtClean="0">
              <a:solidFill>
                <a:prstClr val="black"/>
              </a:solidFill>
              <a:latin typeface="Century Gothic" charset="0"/>
              <a:ea typeface="Century Gothic" charset="0"/>
              <a:cs typeface="Century Gothic" charset="0"/>
            </a:endParaRPr>
          </a:p>
        </p:txBody>
      </p:sp>
      <p:pic>
        <p:nvPicPr>
          <p:cNvPr id="7" name="Picture 4" descr="pag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4724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381000" y="5646479"/>
            <a:ext cx="6248400" cy="1524000"/>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sz="2400" dirty="0" smtClean="0">
                <a:solidFill>
                  <a:prstClr val="white"/>
                </a:solidFill>
              </a:rPr>
              <a:t>Outcomes: adherence assessed by self-report and EDM, VL and CD4 data </a:t>
            </a:r>
            <a:endParaRPr lang="en-US" sz="2400" dirty="0">
              <a:solidFill>
                <a:prstClr val="white"/>
              </a:solidFill>
            </a:endParaRPr>
          </a:p>
        </p:txBody>
      </p:sp>
    </p:spTree>
    <p:extLst>
      <p:ext uri="{BB962C8B-B14F-4D97-AF65-F5344CB8AC3E}">
        <p14:creationId xmlns:p14="http://schemas.microsoft.com/office/powerpoint/2010/main" val="334264814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8" name="Picture 4" descr="IMG_06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038600"/>
            <a:ext cx="3439297" cy="25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G_06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622457" y="3936938"/>
            <a:ext cx="3828535" cy="2660540"/>
          </a:xfrm>
          <a:prstGeom prst="rect">
            <a:avLst/>
          </a:prstGeom>
        </p:spPr>
      </p:pic>
      <p:sp>
        <p:nvSpPr>
          <p:cNvPr id="6" name="Rectangle 3"/>
          <p:cNvSpPr txBox="1">
            <a:spLocks noChangeArrowheads="1"/>
          </p:cNvSpPr>
          <p:nvPr/>
        </p:nvSpPr>
        <p:spPr>
          <a:xfrm>
            <a:off x="457200" y="1600201"/>
            <a:ext cx="8305800" cy="2124074"/>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sz="2200" dirty="0" smtClean="0">
                <a:solidFill>
                  <a:prstClr val="white"/>
                </a:solidFill>
              </a:rPr>
              <a:t>223 adult patients receiving primary HIV care at Madison Clinic in Seattle, WA</a:t>
            </a:r>
          </a:p>
          <a:p>
            <a:pPr fontAlgn="auto">
              <a:buClr>
                <a:srgbClr val="1E5155">
                  <a:lumMod val="40000"/>
                  <a:lumOff val="60000"/>
                </a:srgbClr>
              </a:buClr>
              <a:defRPr/>
            </a:pPr>
            <a:r>
              <a:rPr lang="en-US" sz="2200" dirty="0" smtClean="0">
                <a:solidFill>
                  <a:prstClr val="white"/>
                </a:solidFill>
              </a:rPr>
              <a:t>Participants were recruited through study nurse and provider referrals</a:t>
            </a:r>
          </a:p>
          <a:p>
            <a:pPr fontAlgn="auto">
              <a:buClr>
                <a:srgbClr val="1E5155">
                  <a:lumMod val="40000"/>
                  <a:lumOff val="60000"/>
                </a:srgbClr>
              </a:buClr>
              <a:defRPr/>
            </a:pPr>
            <a:r>
              <a:rPr lang="en-US" sz="2200" dirty="0" smtClean="0">
                <a:solidFill>
                  <a:prstClr val="white"/>
                </a:solidFill>
              </a:rPr>
              <a:t>Computer assisted self-interviews were conducted at the clinic</a:t>
            </a:r>
          </a:p>
        </p:txBody>
      </p:sp>
      <p:sp>
        <p:nvSpPr>
          <p:cNvPr id="7"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PAL: Methods</a:t>
            </a:r>
          </a:p>
          <a:p>
            <a:pPr fontAlgn="auto">
              <a:spcAft>
                <a:spcPts val="0"/>
              </a:spcAft>
              <a:defRPr/>
            </a:pPr>
            <a:endParaRPr lang="en-US" dirty="0">
              <a:solidFill>
                <a:srgbClr val="EBEBEB"/>
              </a:solidFill>
            </a:endParaRPr>
          </a:p>
        </p:txBody>
      </p:sp>
    </p:spTree>
    <p:extLst>
      <p:ext uri="{BB962C8B-B14F-4D97-AF65-F5344CB8AC3E}">
        <p14:creationId xmlns:p14="http://schemas.microsoft.com/office/powerpoint/2010/main" val="1302675092"/>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PAL: Results</a:t>
            </a:r>
          </a:p>
          <a:p>
            <a:pPr fontAlgn="auto">
              <a:spcAft>
                <a:spcPts val="0"/>
              </a:spcAft>
              <a:defRPr/>
            </a:pPr>
            <a:endParaRPr lang="en-US" dirty="0">
              <a:solidFill>
                <a:srgbClr val="EBEBEB"/>
              </a:solidFill>
            </a:endParaRPr>
          </a:p>
        </p:txBody>
      </p:sp>
      <p:sp>
        <p:nvSpPr>
          <p:cNvPr id="3"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spcBef>
                <a:spcPts val="1200"/>
              </a:spcBef>
              <a:buClr>
                <a:srgbClr val="1E5155">
                  <a:lumMod val="40000"/>
                  <a:lumOff val="60000"/>
                </a:srgbClr>
              </a:buClr>
              <a:defRPr/>
            </a:pPr>
            <a:r>
              <a:rPr lang="en-US" sz="2600" dirty="0" smtClean="0">
                <a:solidFill>
                  <a:prstClr val="white"/>
                </a:solidFill>
              </a:rPr>
              <a:t>Peer support (not pager) led to better self-reported adherence and had a small effect on EDM adherence</a:t>
            </a:r>
          </a:p>
          <a:p>
            <a:pPr lvl="1" fontAlgn="auto">
              <a:spcBef>
                <a:spcPts val="1200"/>
              </a:spcBef>
              <a:buClr>
                <a:srgbClr val="1E5155">
                  <a:lumMod val="40000"/>
                  <a:lumOff val="60000"/>
                </a:srgbClr>
              </a:buClr>
              <a:defRPr/>
            </a:pPr>
            <a:r>
              <a:rPr lang="en-US" sz="2200" dirty="0" smtClean="0">
                <a:solidFill>
                  <a:prstClr val="white"/>
                </a:solidFill>
              </a:rPr>
              <a:t>BUT no significant effect on VL or CD4</a:t>
            </a:r>
          </a:p>
          <a:p>
            <a:pPr fontAlgn="auto">
              <a:spcBef>
                <a:spcPts val="1200"/>
              </a:spcBef>
              <a:buClr>
                <a:srgbClr val="1E5155">
                  <a:lumMod val="40000"/>
                  <a:lumOff val="60000"/>
                </a:srgbClr>
              </a:buClr>
              <a:defRPr/>
            </a:pPr>
            <a:r>
              <a:rPr lang="en-US" sz="2600" dirty="0" smtClean="0">
                <a:solidFill>
                  <a:prstClr val="white"/>
                </a:solidFill>
              </a:rPr>
              <a:t>Pagers decreased VL and improved CD4 up to 6 months post intervention</a:t>
            </a:r>
          </a:p>
          <a:p>
            <a:pPr fontAlgn="auto">
              <a:spcBef>
                <a:spcPts val="1200"/>
              </a:spcBef>
              <a:buClr>
                <a:srgbClr val="1E5155">
                  <a:lumMod val="40000"/>
                  <a:lumOff val="60000"/>
                </a:srgbClr>
              </a:buClr>
              <a:defRPr/>
            </a:pPr>
            <a:r>
              <a:rPr lang="en-US" sz="2600" u="sng" dirty="0" smtClean="0">
                <a:solidFill>
                  <a:prstClr val="white"/>
                </a:solidFill>
                <a:effectLst>
                  <a:outerShdw blurRad="38100" dist="38100" dir="2700000" algn="tl">
                    <a:srgbClr val="000000"/>
                  </a:outerShdw>
                </a:effectLst>
                <a:ea typeface="Century Gothic" charset="0"/>
                <a:cs typeface="Century Gothic" charset="0"/>
              </a:rPr>
              <a:t>Greater </a:t>
            </a:r>
            <a:r>
              <a:rPr lang="en-US" sz="2600" u="sng" dirty="0">
                <a:solidFill>
                  <a:prstClr val="white"/>
                </a:solidFill>
                <a:effectLst>
                  <a:outerShdw blurRad="38100" dist="38100" dir="2700000" algn="tl">
                    <a:srgbClr val="000000"/>
                  </a:outerShdw>
                </a:effectLst>
                <a:ea typeface="Century Gothic" charset="0"/>
                <a:cs typeface="Century Gothic" charset="0"/>
              </a:rPr>
              <a:t>attendance at peer support</a:t>
            </a:r>
            <a:r>
              <a:rPr lang="en-US" sz="2600" dirty="0">
                <a:solidFill>
                  <a:prstClr val="white"/>
                </a:solidFill>
                <a:effectLst>
                  <a:outerShdw blurRad="38100" dist="38100" dir="2700000" algn="tl">
                    <a:srgbClr val="000000"/>
                  </a:outerShdw>
                </a:effectLst>
                <a:ea typeface="Century Gothic" charset="0"/>
                <a:cs typeface="Century Gothic" charset="0"/>
              </a:rPr>
              <a:t> </a:t>
            </a:r>
            <a:r>
              <a:rPr lang="en-US" sz="2600" u="sng" dirty="0">
                <a:solidFill>
                  <a:prstClr val="white"/>
                </a:solidFill>
                <a:effectLst>
                  <a:outerShdw blurRad="38100" dist="38100" dir="2700000" algn="tl">
                    <a:srgbClr val="000000"/>
                  </a:outerShdw>
                </a:effectLst>
                <a:ea typeface="Century Gothic" charset="0"/>
                <a:cs typeface="Century Gothic" charset="0"/>
              </a:rPr>
              <a:t>meetings</a:t>
            </a:r>
            <a:r>
              <a:rPr lang="en-US" sz="2600" dirty="0">
                <a:solidFill>
                  <a:prstClr val="white"/>
                </a:solidFill>
                <a:effectLst>
                  <a:outerShdw blurRad="38100" dist="38100" dir="2700000" algn="tl">
                    <a:srgbClr val="000000"/>
                  </a:outerShdw>
                </a:effectLst>
                <a:ea typeface="Century Gothic" charset="0"/>
                <a:cs typeface="Century Gothic" charset="0"/>
              </a:rPr>
              <a:t> was associated with lower VL </a:t>
            </a:r>
          </a:p>
          <a:p>
            <a:pPr fontAlgn="auto">
              <a:spcBef>
                <a:spcPts val="1200"/>
              </a:spcBef>
              <a:buClr>
                <a:srgbClr val="1E5155">
                  <a:lumMod val="40000"/>
                  <a:lumOff val="60000"/>
                </a:srgbClr>
              </a:buClr>
              <a:defRPr/>
            </a:pPr>
            <a:r>
              <a:rPr lang="en-US" sz="2600" u="sng" dirty="0" smtClean="0">
                <a:solidFill>
                  <a:prstClr val="white"/>
                </a:solidFill>
                <a:effectLst>
                  <a:outerShdw blurRad="38100" dist="38100" dir="2700000" algn="tl">
                    <a:srgbClr val="000000"/>
                  </a:outerShdw>
                </a:effectLst>
                <a:ea typeface="Century Gothic" charset="0"/>
                <a:cs typeface="Century Gothic" charset="0"/>
              </a:rPr>
              <a:t>Higher </a:t>
            </a:r>
            <a:r>
              <a:rPr lang="en-US" sz="2600" u="sng" dirty="0">
                <a:solidFill>
                  <a:prstClr val="white"/>
                </a:solidFill>
                <a:effectLst>
                  <a:outerShdw blurRad="38100" dist="38100" dir="2700000" algn="tl">
                    <a:srgbClr val="000000"/>
                  </a:outerShdw>
                </a:effectLst>
                <a:ea typeface="Century Gothic" charset="0"/>
                <a:cs typeface="Century Gothic" charset="0"/>
              </a:rPr>
              <a:t>pager response rate</a:t>
            </a:r>
            <a:r>
              <a:rPr lang="en-US" sz="2600" dirty="0">
                <a:solidFill>
                  <a:prstClr val="white"/>
                </a:solidFill>
                <a:effectLst>
                  <a:outerShdw blurRad="38100" dist="38100" dir="2700000" algn="tl">
                    <a:srgbClr val="000000"/>
                  </a:outerShdw>
                </a:effectLst>
                <a:ea typeface="Century Gothic" charset="0"/>
                <a:cs typeface="Century Gothic" charset="0"/>
              </a:rPr>
              <a:t> was associated with lower VL load and improved </a:t>
            </a:r>
            <a:r>
              <a:rPr lang="en-US" sz="2600" dirty="0" smtClean="0">
                <a:solidFill>
                  <a:prstClr val="white"/>
                </a:solidFill>
                <a:effectLst>
                  <a:outerShdw blurRad="38100" dist="38100" dir="2700000" algn="tl">
                    <a:srgbClr val="000000"/>
                  </a:outerShdw>
                </a:effectLst>
                <a:ea typeface="Century Gothic" charset="0"/>
                <a:cs typeface="Century Gothic" charset="0"/>
              </a:rPr>
              <a:t>CD4</a:t>
            </a:r>
            <a:endParaRPr lang="en-US" sz="2600" dirty="0" smtClean="0">
              <a:solidFill>
                <a:prstClr val="white"/>
              </a:solidFill>
            </a:endParaRPr>
          </a:p>
          <a:p>
            <a:pPr fontAlgn="auto">
              <a:spcBef>
                <a:spcPts val="1200"/>
              </a:spcBef>
              <a:buClr>
                <a:srgbClr val="1E5155">
                  <a:lumMod val="40000"/>
                  <a:lumOff val="60000"/>
                </a:srgbClr>
              </a:buClr>
              <a:defRPr/>
            </a:pPr>
            <a:endParaRPr lang="en-US" sz="2600" dirty="0" smtClean="0">
              <a:solidFill>
                <a:prstClr val="white"/>
              </a:solidFill>
            </a:endParaRPr>
          </a:p>
        </p:txBody>
      </p:sp>
    </p:spTree>
    <p:extLst>
      <p:ext uri="{BB962C8B-B14F-4D97-AF65-F5344CB8AC3E}">
        <p14:creationId xmlns:p14="http://schemas.microsoft.com/office/powerpoint/2010/main" val="1474555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533399" y="1571625"/>
            <a:ext cx="7000875" cy="3278188"/>
          </a:xfrm>
        </p:spPr>
        <p:txBody>
          <a:bodyPr/>
          <a:lstStyle/>
          <a:p>
            <a:r>
              <a:rPr lang="en-US" sz="2600" dirty="0" smtClean="0"/>
              <a:t>Behavioral science</a:t>
            </a:r>
          </a:p>
          <a:p>
            <a:r>
              <a:rPr lang="en-US" sz="2600" dirty="0" smtClean="0"/>
              <a:t>Key populations &amp; their specific challenges</a:t>
            </a:r>
          </a:p>
          <a:p>
            <a:r>
              <a:rPr lang="en-US" sz="2600" dirty="0" smtClean="0"/>
              <a:t>Behavioral intervention research designed to address </a:t>
            </a:r>
            <a:r>
              <a:rPr lang="en-US" sz="2600" dirty="0"/>
              <a:t>c</a:t>
            </a:r>
            <a:r>
              <a:rPr lang="en-US" sz="2600" dirty="0" smtClean="0"/>
              <a:t>hallenges</a:t>
            </a:r>
          </a:p>
        </p:txBody>
      </p:sp>
    </p:spTree>
    <p:extLst>
      <p:ext uri="{BB962C8B-B14F-4D97-AF65-F5344CB8AC3E}">
        <p14:creationId xmlns:p14="http://schemas.microsoft.com/office/powerpoint/2010/main" val="206657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a:xfrm>
            <a:off x="847725" y="592138"/>
            <a:ext cx="6719888" cy="1143000"/>
          </a:xfrm>
          <a:noFill/>
          <a:extLst>
            <a:ext uri="{909E8E84-426E-40DD-AFC4-6F175D3DCCD1}">
              <a14:hiddenFill xmlns:a14="http://schemas.microsoft.com/office/drawing/2010/main">
                <a:solidFill>
                  <a:srgbClr val="FFFFFF"/>
                </a:solidFill>
              </a14:hiddenFill>
            </a:ext>
          </a:extLst>
        </p:spPr>
        <p:txBody>
          <a:bodyPr/>
          <a:lstStyle/>
          <a:p>
            <a:r>
              <a:rPr lang="en-US" altLang="en-US" sz="3600" dirty="0" smtClean="0">
                <a:effectLst/>
              </a:rPr>
              <a:t>CDC Best Practices</a:t>
            </a:r>
            <a:br>
              <a:rPr lang="en-US" altLang="en-US" sz="3600" dirty="0" smtClean="0">
                <a:effectLst/>
              </a:rPr>
            </a:br>
            <a:endParaRPr lang="en-US" altLang="en-US" sz="3600" dirty="0" smtClean="0">
              <a:effectLst/>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3624" r="4581"/>
          <a:stretch/>
        </p:blipFill>
        <p:spPr>
          <a:xfrm>
            <a:off x="551620" y="1488558"/>
            <a:ext cx="5955431" cy="384898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9890" y="2333522"/>
            <a:ext cx="4974767" cy="4200508"/>
          </a:xfrm>
          <a:prstGeom prst="rect">
            <a:avLst/>
          </a:prstGeom>
        </p:spPr>
      </p:pic>
    </p:spTree>
    <p:extLst>
      <p:ext uri="{BB962C8B-B14F-4D97-AF65-F5344CB8AC3E}">
        <p14:creationId xmlns:p14="http://schemas.microsoft.com/office/powerpoint/2010/main" val="276976283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Adaptations</a:t>
            </a:r>
            <a:endParaRPr lang="en-US" dirty="0"/>
          </a:p>
        </p:txBody>
      </p:sp>
      <p:pic>
        <p:nvPicPr>
          <p:cNvPr id="5"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4572000" y="1443038"/>
            <a:ext cx="3618449" cy="5019139"/>
          </a:xfrm>
          <a:prstGeom prst="rect">
            <a:avLst/>
          </a:prstGeom>
          <a:noFill/>
          <a:ln w="9525">
            <a:noFill/>
            <a:miter lim="800000"/>
            <a:headEnd/>
            <a:tailEnd/>
          </a:ln>
          <a:effectLst/>
        </p:spPr>
      </p:pic>
      <p:sp>
        <p:nvSpPr>
          <p:cNvPr id="6" name="Content Placeholder 5"/>
          <p:cNvSpPr>
            <a:spLocks noGrp="1"/>
          </p:cNvSpPr>
          <p:nvPr>
            <p:ph idx="1"/>
          </p:nvPr>
        </p:nvSpPr>
        <p:spPr>
          <a:xfrm>
            <a:off x="457200" y="1600200"/>
            <a:ext cx="3962400" cy="4525963"/>
          </a:xfrm>
        </p:spPr>
        <p:txBody>
          <a:bodyPr/>
          <a:lstStyle/>
          <a:p>
            <a:pPr marL="0" indent="0">
              <a:buNone/>
            </a:pPr>
            <a:r>
              <a:rPr lang="is-IS" dirty="0" smtClean="0"/>
              <a:t>This framework has been incorporated into the “Every Dose Every Day” app </a:t>
            </a:r>
            <a:endParaRPr lang="en-US" dirty="0"/>
          </a:p>
        </p:txBody>
      </p:sp>
    </p:spTree>
    <p:extLst>
      <p:ext uri="{BB962C8B-B14F-4D97-AF65-F5344CB8AC3E}">
        <p14:creationId xmlns:p14="http://schemas.microsoft.com/office/powerpoint/2010/main" val="1627798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PAL: Implications</a:t>
            </a:r>
          </a:p>
          <a:p>
            <a:pPr fontAlgn="auto">
              <a:spcAft>
                <a:spcPts val="0"/>
              </a:spcAft>
              <a:defRPr/>
            </a:pPr>
            <a:endParaRPr lang="en-US" dirty="0">
              <a:solidFill>
                <a:srgbClr val="EBEBEB"/>
              </a:solidFill>
            </a:endParaRPr>
          </a:p>
        </p:txBody>
      </p:sp>
      <p:sp>
        <p:nvSpPr>
          <p:cNvPr id="5"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spcBef>
                <a:spcPts val="1200"/>
              </a:spcBef>
              <a:buClr>
                <a:srgbClr val="1E5155">
                  <a:lumMod val="40000"/>
                  <a:lumOff val="60000"/>
                </a:srgbClr>
              </a:buClr>
              <a:defRPr/>
            </a:pPr>
            <a:r>
              <a:rPr lang="en-US" sz="2600" dirty="0" smtClean="0">
                <a:solidFill>
                  <a:prstClr val="white"/>
                </a:solidFill>
              </a:rPr>
              <a:t>Task-shifting:</a:t>
            </a:r>
          </a:p>
          <a:p>
            <a:pPr lvl="1" fontAlgn="auto">
              <a:spcBef>
                <a:spcPts val="1200"/>
              </a:spcBef>
              <a:buClr>
                <a:srgbClr val="1E5155">
                  <a:lumMod val="40000"/>
                  <a:lumOff val="60000"/>
                </a:srgbClr>
              </a:buClr>
              <a:defRPr/>
            </a:pPr>
            <a:r>
              <a:rPr lang="en-US" sz="2200" dirty="0" smtClean="0">
                <a:solidFill>
                  <a:prstClr val="white"/>
                </a:solidFill>
              </a:rPr>
              <a:t>HIV</a:t>
            </a:r>
            <a:r>
              <a:rPr lang="en-US" sz="2200" dirty="0">
                <a:solidFill>
                  <a:prstClr val="white"/>
                </a:solidFill>
              </a:rPr>
              <a:t>+ peers can be trained to provide support and promote </a:t>
            </a:r>
            <a:r>
              <a:rPr lang="en-US" sz="2200" dirty="0" smtClean="0">
                <a:solidFill>
                  <a:prstClr val="white"/>
                </a:solidFill>
              </a:rPr>
              <a:t>adherence</a:t>
            </a:r>
          </a:p>
          <a:p>
            <a:pPr lvl="1" fontAlgn="auto">
              <a:spcBef>
                <a:spcPts val="1200"/>
              </a:spcBef>
              <a:buClr>
                <a:srgbClr val="1E5155">
                  <a:lumMod val="40000"/>
                  <a:lumOff val="60000"/>
                </a:srgbClr>
              </a:buClr>
              <a:defRPr/>
            </a:pPr>
            <a:r>
              <a:rPr lang="en-US" sz="2400" dirty="0" smtClean="0">
                <a:solidFill>
                  <a:prstClr val="white"/>
                </a:solidFill>
              </a:rPr>
              <a:t>Can </a:t>
            </a:r>
            <a:r>
              <a:rPr lang="en-US" sz="2400" dirty="0">
                <a:solidFill>
                  <a:prstClr val="white"/>
                </a:solidFill>
              </a:rPr>
              <a:t>function face-to-face and via </a:t>
            </a:r>
            <a:r>
              <a:rPr lang="en-US" sz="2400" dirty="0" smtClean="0">
                <a:solidFill>
                  <a:prstClr val="white"/>
                </a:solidFill>
              </a:rPr>
              <a:t>phone</a:t>
            </a:r>
          </a:p>
          <a:p>
            <a:pPr fontAlgn="auto">
              <a:spcBef>
                <a:spcPts val="1200"/>
              </a:spcBef>
              <a:buClr>
                <a:srgbClr val="1E5155">
                  <a:lumMod val="40000"/>
                  <a:lumOff val="60000"/>
                </a:srgbClr>
              </a:buClr>
              <a:defRPr/>
            </a:pPr>
            <a:r>
              <a:rPr lang="en-US" sz="2600" dirty="0" smtClean="0">
                <a:solidFill>
                  <a:prstClr val="white"/>
                </a:solidFill>
              </a:rPr>
              <a:t>Technology</a:t>
            </a:r>
            <a:r>
              <a:rPr lang="en-US" sz="2600" dirty="0">
                <a:solidFill>
                  <a:prstClr val="white"/>
                </a:solidFill>
              </a:rPr>
              <a:t>: </a:t>
            </a:r>
            <a:endParaRPr lang="en-US" sz="2600" dirty="0" smtClean="0">
              <a:solidFill>
                <a:prstClr val="white"/>
              </a:solidFill>
            </a:endParaRPr>
          </a:p>
          <a:p>
            <a:pPr lvl="1" fontAlgn="auto">
              <a:spcBef>
                <a:spcPts val="1200"/>
              </a:spcBef>
              <a:buClr>
                <a:srgbClr val="1E5155">
                  <a:lumMod val="40000"/>
                  <a:lumOff val="60000"/>
                </a:srgbClr>
              </a:buClr>
              <a:defRPr/>
            </a:pPr>
            <a:r>
              <a:rPr lang="en-US" sz="2200" dirty="0" smtClean="0">
                <a:solidFill>
                  <a:prstClr val="white"/>
                </a:solidFill>
              </a:rPr>
              <a:t>Can </a:t>
            </a:r>
            <a:r>
              <a:rPr lang="en-US" sz="2200" dirty="0">
                <a:solidFill>
                  <a:prstClr val="white"/>
                </a:solidFill>
              </a:rPr>
              <a:t>supplement human contact and </a:t>
            </a:r>
            <a:r>
              <a:rPr lang="en-US" sz="2200" dirty="0" smtClean="0">
                <a:solidFill>
                  <a:prstClr val="white"/>
                </a:solidFill>
              </a:rPr>
              <a:t>support</a:t>
            </a:r>
          </a:p>
          <a:p>
            <a:pPr lvl="1" fontAlgn="auto">
              <a:spcBef>
                <a:spcPts val="1200"/>
              </a:spcBef>
              <a:buClr>
                <a:srgbClr val="1E5155">
                  <a:lumMod val="40000"/>
                  <a:lumOff val="60000"/>
                </a:srgbClr>
              </a:buClr>
              <a:defRPr/>
            </a:pPr>
            <a:r>
              <a:rPr lang="en-US" sz="2400" dirty="0" smtClean="0">
                <a:solidFill>
                  <a:prstClr val="white"/>
                </a:solidFill>
              </a:rPr>
              <a:t>Can </a:t>
            </a:r>
            <a:r>
              <a:rPr lang="en-US" sz="2400" dirty="0">
                <a:solidFill>
                  <a:prstClr val="white"/>
                </a:solidFill>
              </a:rPr>
              <a:t>be highly </a:t>
            </a:r>
            <a:r>
              <a:rPr lang="en-US" sz="2400" dirty="0" smtClean="0">
                <a:solidFill>
                  <a:prstClr val="white"/>
                </a:solidFill>
              </a:rPr>
              <a:t>automated</a:t>
            </a:r>
          </a:p>
          <a:p>
            <a:pPr lvl="1" fontAlgn="auto">
              <a:spcBef>
                <a:spcPts val="1200"/>
              </a:spcBef>
              <a:buClr>
                <a:srgbClr val="1E5155">
                  <a:lumMod val="40000"/>
                  <a:lumOff val="60000"/>
                </a:srgbClr>
              </a:buClr>
              <a:defRPr/>
            </a:pPr>
            <a:r>
              <a:rPr lang="en-US" sz="2400" dirty="0" smtClean="0">
                <a:solidFill>
                  <a:prstClr val="white"/>
                </a:solidFill>
              </a:rPr>
              <a:t>Increasingly </a:t>
            </a:r>
            <a:r>
              <a:rPr lang="en-US" sz="2400" dirty="0">
                <a:solidFill>
                  <a:prstClr val="white"/>
                </a:solidFill>
              </a:rPr>
              <a:t>available and affordable </a:t>
            </a:r>
          </a:p>
          <a:p>
            <a:pPr fontAlgn="auto">
              <a:spcBef>
                <a:spcPts val="1200"/>
              </a:spcBef>
              <a:buClr>
                <a:srgbClr val="1E5155">
                  <a:lumMod val="40000"/>
                  <a:lumOff val="60000"/>
                </a:srgbClr>
              </a:buClr>
              <a:defRPr/>
            </a:pPr>
            <a:endParaRPr lang="en-US" sz="2600" dirty="0" smtClean="0">
              <a:solidFill>
                <a:prstClr val="white"/>
              </a:solidFill>
            </a:endParaRPr>
          </a:p>
          <a:p>
            <a:pPr lvl="1" fontAlgn="auto">
              <a:spcBef>
                <a:spcPts val="1200"/>
              </a:spcBef>
              <a:buClr>
                <a:srgbClr val="1E5155">
                  <a:lumMod val="40000"/>
                  <a:lumOff val="60000"/>
                </a:srgbClr>
              </a:buClr>
              <a:defRPr/>
            </a:pPr>
            <a:endParaRPr lang="en-US" sz="2400" dirty="0" smtClean="0">
              <a:solidFill>
                <a:prstClr val="white"/>
              </a:solidFill>
            </a:endParaRPr>
          </a:p>
        </p:txBody>
      </p:sp>
    </p:spTree>
    <p:extLst>
      <p:ext uri="{BB962C8B-B14F-4D97-AF65-F5344CB8AC3E}">
        <p14:creationId xmlns:p14="http://schemas.microsoft.com/office/powerpoint/2010/main" val="370238038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304800" y="685800"/>
            <a:ext cx="9144000" cy="10668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b="1" dirty="0" smtClean="0">
                <a:solidFill>
                  <a:srgbClr val="E6B729"/>
                </a:solidFill>
                <a:ea typeface="Century Gothic" charset="0"/>
                <a:cs typeface="Century Gothic" charset="0"/>
              </a:rPr>
              <a:t>Nuevo </a:t>
            </a:r>
            <a:r>
              <a:rPr lang="en-US" b="1" dirty="0" err="1" smtClean="0">
                <a:solidFill>
                  <a:srgbClr val="E6B729"/>
                </a:solidFill>
                <a:ea typeface="Century Gothic" charset="0"/>
                <a:cs typeface="Century Gothic" charset="0"/>
              </a:rPr>
              <a:t>Dia</a:t>
            </a:r>
            <a:endParaRPr lang="en-US" dirty="0" smtClean="0">
              <a:solidFill>
                <a:srgbClr val="E6B729"/>
              </a:solidFill>
              <a:latin typeface="ArtBrush" pitchFamily="34" charset="0"/>
            </a:endParaRPr>
          </a:p>
          <a:p>
            <a:pPr fontAlgn="auto">
              <a:spcAft>
                <a:spcPts val="0"/>
              </a:spcAft>
              <a:defRPr/>
            </a:pPr>
            <a:r>
              <a:rPr lang="en-US" sz="3100" dirty="0" smtClean="0">
                <a:solidFill>
                  <a:srgbClr val="EBEBEB"/>
                </a:solidFill>
              </a:rPr>
              <a:t>Mental Health and HIV on US-Mexico Border</a:t>
            </a:r>
            <a:endParaRPr lang="en-US" sz="3100" b="1" dirty="0">
              <a:solidFill>
                <a:srgbClr val="EBEBEB"/>
              </a:solidFill>
            </a:endParaRPr>
          </a:p>
        </p:txBody>
      </p:sp>
      <p:sp>
        <p:nvSpPr>
          <p:cNvPr id="4" name="Rectangle 3"/>
          <p:cNvSpPr txBox="1">
            <a:spLocks noChangeArrowheads="1"/>
          </p:cNvSpPr>
          <p:nvPr/>
        </p:nvSpPr>
        <p:spPr>
          <a:xfrm>
            <a:off x="457200" y="2288059"/>
            <a:ext cx="7924800" cy="1598141"/>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rPr>
              <a:t>Supported by NIMH R34 MH084674 &amp; MH084674-S1</a:t>
            </a:r>
          </a:p>
          <a:p>
            <a:pPr fontAlgn="auto">
              <a:buClr>
                <a:srgbClr val="1E5155">
                  <a:lumMod val="40000"/>
                  <a:lumOff val="60000"/>
                </a:srgbClr>
              </a:buClr>
              <a:defRPr/>
            </a:pPr>
            <a:r>
              <a:rPr lang="en-US" dirty="0" smtClean="0">
                <a:solidFill>
                  <a:prstClr val="white"/>
                </a:solidFill>
              </a:rPr>
              <a:t>PI: Jane </a:t>
            </a:r>
            <a:r>
              <a:rPr lang="en-US" dirty="0" err="1" smtClean="0">
                <a:solidFill>
                  <a:prstClr val="white"/>
                </a:solidFill>
              </a:rPr>
              <a:t>Simoni</a:t>
            </a:r>
            <a:endParaRPr lang="en-US" dirty="0" smtClean="0">
              <a:solidFill>
                <a:prstClr val="white"/>
              </a:solidFill>
            </a:endParaRPr>
          </a:p>
          <a:p>
            <a:pPr fontAlgn="auto">
              <a:buClr>
                <a:srgbClr val="1E5155">
                  <a:lumMod val="40000"/>
                  <a:lumOff val="60000"/>
                </a:srgbClr>
              </a:buClr>
              <a:defRPr/>
            </a:pPr>
            <a:r>
              <a:rPr lang="en-US" dirty="0" smtClean="0">
                <a:solidFill>
                  <a:prstClr val="white"/>
                </a:solidFill>
              </a:rPr>
              <a:t>2008-2011</a:t>
            </a:r>
          </a:p>
        </p:txBody>
      </p:sp>
      <p:pic>
        <p:nvPicPr>
          <p:cNvPr id="6" name="Picture 7" descr="neuvo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35484" y="2784764"/>
            <a:ext cx="3562350" cy="3551238"/>
          </a:xfrm>
          <a:prstGeom prst="rect">
            <a:avLst/>
          </a:prstGeom>
        </p:spPr>
      </p:pic>
      <p:sp>
        <p:nvSpPr>
          <p:cNvPr id="8" name="Rectangle 3"/>
          <p:cNvSpPr txBox="1">
            <a:spLocks noChangeArrowheads="1"/>
          </p:cNvSpPr>
          <p:nvPr/>
        </p:nvSpPr>
        <p:spPr>
          <a:xfrm>
            <a:off x="457200" y="3956145"/>
            <a:ext cx="4419600" cy="1598141"/>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ea typeface="Century Gothic" charset="0"/>
                <a:cs typeface="Century Gothic" charset="0"/>
              </a:rPr>
              <a:t>Purpose: to address depression </a:t>
            </a:r>
            <a:r>
              <a:rPr lang="en-US" dirty="0">
                <a:solidFill>
                  <a:prstClr val="white"/>
                </a:solidFill>
                <a:ea typeface="Century Gothic" charset="0"/>
                <a:cs typeface="Century Gothic" charset="0"/>
              </a:rPr>
              <a:t>and ART adherence among PLWHA receiving care on the US-Mexico border</a:t>
            </a:r>
          </a:p>
          <a:p>
            <a:pPr fontAlgn="auto">
              <a:buClr>
                <a:srgbClr val="1E5155">
                  <a:lumMod val="40000"/>
                  <a:lumOff val="60000"/>
                </a:srgbClr>
              </a:buClr>
              <a:defRPr/>
            </a:pPr>
            <a:endParaRPr lang="en-US" dirty="0" smtClean="0">
              <a:solidFill>
                <a:prstClr val="white"/>
              </a:solidFill>
            </a:endParaRPr>
          </a:p>
        </p:txBody>
      </p:sp>
    </p:spTree>
    <p:extLst>
      <p:ext uri="{BB962C8B-B14F-4D97-AF65-F5344CB8AC3E}">
        <p14:creationId xmlns:p14="http://schemas.microsoft.com/office/powerpoint/2010/main" val="3899977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Rot="1" noChangeArrowheads="1"/>
          </p:cNvSpPr>
          <p:nvPr>
            <p:ph type="title"/>
          </p:nvPr>
        </p:nvSpPr>
        <p:spPr/>
        <p:txBody>
          <a:bodyPr/>
          <a:lstStyle/>
          <a:p>
            <a:pPr eaLnBrk="1" hangingPunct="1">
              <a:defRPr/>
            </a:pPr>
            <a:r>
              <a:rPr lang="en-US" dirty="0" smtClean="0"/>
              <a:t>Nuevo </a:t>
            </a:r>
            <a:r>
              <a:rPr lang="en-US" dirty="0" err="1" smtClean="0"/>
              <a:t>Dia</a:t>
            </a:r>
            <a:r>
              <a:rPr lang="en-US" dirty="0" smtClean="0"/>
              <a:t>: Intervention</a:t>
            </a:r>
            <a:endParaRPr lang="en-US" dirty="0"/>
          </a:p>
        </p:txBody>
      </p:sp>
      <p:sp>
        <p:nvSpPr>
          <p:cNvPr id="1040387" name="Rectangle 3"/>
          <p:cNvSpPr>
            <a:spLocks noGrp="1" noChangeArrowheads="1"/>
          </p:cNvSpPr>
          <p:nvPr>
            <p:ph idx="1"/>
          </p:nvPr>
        </p:nvSpPr>
        <p:spPr>
          <a:xfrm>
            <a:off x="428625" y="1208088"/>
            <a:ext cx="8486775" cy="5268912"/>
          </a:xfrm>
        </p:spPr>
        <p:txBody>
          <a:bodyPr>
            <a:normAutofit fontScale="85000" lnSpcReduction="10000"/>
          </a:bodyPr>
          <a:lstStyle/>
          <a:p>
            <a:pPr eaLnBrk="1" hangingPunct="1">
              <a:lnSpc>
                <a:spcPct val="110000"/>
              </a:lnSpc>
              <a:defRPr/>
            </a:pPr>
            <a:r>
              <a:rPr lang="en-US" sz="2800" dirty="0"/>
              <a:t>Adapt an empirically supported cognitive-behavioral therapy program (</a:t>
            </a:r>
            <a:r>
              <a:rPr lang="en-US" sz="2800" dirty="0" err="1"/>
              <a:t>Safren</a:t>
            </a:r>
            <a:r>
              <a:rPr lang="en-US" sz="2800" dirty="0"/>
              <a:t> et al., 2009) for </a:t>
            </a:r>
            <a:r>
              <a:rPr lang="en-US" sz="2800" dirty="0" smtClean="0"/>
              <a:t>ART adherence </a:t>
            </a:r>
            <a:r>
              <a:rPr lang="en-US" sz="2800" dirty="0"/>
              <a:t>and symptoms of depression (CBT-AD)</a:t>
            </a:r>
          </a:p>
          <a:p>
            <a:pPr lvl="1" eaLnBrk="1" hangingPunct="1">
              <a:lnSpc>
                <a:spcPct val="110000"/>
              </a:lnSpc>
              <a:defRPr/>
            </a:pPr>
            <a:r>
              <a:rPr lang="en-US" sz="2400" dirty="0"/>
              <a:t>Weekly sessions every week for 4 months</a:t>
            </a:r>
          </a:p>
          <a:p>
            <a:pPr lvl="1" eaLnBrk="1" hangingPunct="1">
              <a:lnSpc>
                <a:spcPct val="110000"/>
              </a:lnSpc>
              <a:defRPr/>
            </a:pPr>
            <a:r>
              <a:rPr lang="en-US" sz="2400" dirty="0"/>
              <a:t>Two booster sessions at months 5 and 6</a:t>
            </a:r>
          </a:p>
          <a:p>
            <a:pPr>
              <a:lnSpc>
                <a:spcPct val="110000"/>
              </a:lnSpc>
              <a:defRPr/>
            </a:pPr>
            <a:r>
              <a:rPr lang="en-US" sz="2800" dirty="0"/>
              <a:t>Modules</a:t>
            </a:r>
          </a:p>
          <a:p>
            <a:pPr lvl="2" eaLnBrk="1" hangingPunct="1">
              <a:lnSpc>
                <a:spcPct val="110000"/>
              </a:lnSpc>
              <a:defRPr/>
            </a:pPr>
            <a:r>
              <a:rPr lang="en-US" sz="2400" dirty="0"/>
              <a:t>Psycho-education, motivational interviewing</a:t>
            </a:r>
          </a:p>
          <a:p>
            <a:pPr lvl="2" eaLnBrk="1" hangingPunct="1">
              <a:lnSpc>
                <a:spcPct val="110000"/>
              </a:lnSpc>
              <a:defRPr/>
            </a:pPr>
            <a:r>
              <a:rPr lang="en-US" sz="2400" dirty="0"/>
              <a:t>Adherence training</a:t>
            </a:r>
          </a:p>
          <a:p>
            <a:pPr lvl="2" eaLnBrk="1" hangingPunct="1">
              <a:lnSpc>
                <a:spcPct val="110000"/>
              </a:lnSpc>
              <a:defRPr/>
            </a:pPr>
            <a:r>
              <a:rPr lang="en-US" sz="2400" dirty="0"/>
              <a:t>Cognitive restructuring</a:t>
            </a:r>
          </a:p>
          <a:p>
            <a:pPr lvl="2" eaLnBrk="1" hangingPunct="1">
              <a:lnSpc>
                <a:spcPct val="110000"/>
              </a:lnSpc>
              <a:defRPr/>
            </a:pPr>
            <a:r>
              <a:rPr lang="en-US" sz="2400" dirty="0"/>
              <a:t>Relaxation training &amp; diaphragmatic breathing</a:t>
            </a:r>
          </a:p>
          <a:p>
            <a:pPr eaLnBrk="1" hangingPunct="1">
              <a:lnSpc>
                <a:spcPct val="110000"/>
              </a:lnSpc>
              <a:defRPr/>
            </a:pPr>
            <a:r>
              <a:rPr lang="en-US" sz="2800" dirty="0"/>
              <a:t>Train local non-professionals to deliver the treatment</a:t>
            </a:r>
          </a:p>
        </p:txBody>
      </p:sp>
    </p:spTree>
    <p:extLst>
      <p:ext uri="{BB962C8B-B14F-4D97-AF65-F5344CB8AC3E}">
        <p14:creationId xmlns:p14="http://schemas.microsoft.com/office/powerpoint/2010/main" val="36736381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Rot="1" noChangeArrowheads="1"/>
          </p:cNvSpPr>
          <p:nvPr>
            <p:ph type="title"/>
          </p:nvPr>
        </p:nvSpPr>
        <p:spPr/>
        <p:txBody>
          <a:bodyPr/>
          <a:lstStyle/>
          <a:p>
            <a:pPr eaLnBrk="1" hangingPunct="1">
              <a:defRPr/>
            </a:pPr>
            <a:r>
              <a:rPr lang="en-US" dirty="0" smtClean="0"/>
              <a:t>Nuevo </a:t>
            </a:r>
            <a:r>
              <a:rPr lang="en-US" dirty="0" err="1" smtClean="0"/>
              <a:t>Dia</a:t>
            </a:r>
            <a:r>
              <a:rPr lang="en-US" dirty="0" smtClean="0"/>
              <a:t>: Methods</a:t>
            </a:r>
            <a:endParaRPr lang="en-US" dirty="0"/>
          </a:p>
        </p:txBody>
      </p:sp>
      <p:sp>
        <p:nvSpPr>
          <p:cNvPr id="1042435" name="Rectangle 3"/>
          <p:cNvSpPr>
            <a:spLocks noGrp="1" noChangeArrowheads="1"/>
          </p:cNvSpPr>
          <p:nvPr>
            <p:ph idx="1"/>
          </p:nvPr>
        </p:nvSpPr>
        <p:spPr>
          <a:xfrm>
            <a:off x="457200" y="1600200"/>
            <a:ext cx="8686800" cy="4953000"/>
          </a:xfrm>
        </p:spPr>
        <p:txBody>
          <a:bodyPr>
            <a:normAutofit fontScale="92500" lnSpcReduction="10000"/>
          </a:bodyPr>
          <a:lstStyle/>
          <a:p>
            <a:pPr eaLnBrk="1" hangingPunct="1">
              <a:lnSpc>
                <a:spcPct val="110000"/>
              </a:lnSpc>
              <a:defRPr/>
            </a:pPr>
            <a:r>
              <a:rPr lang="en-US" sz="2800" dirty="0"/>
              <a:t>Recruited </a:t>
            </a:r>
            <a:r>
              <a:rPr lang="en-US" sz="2800" dirty="0" smtClean="0"/>
              <a:t>depressed and non-adherent patients from </a:t>
            </a:r>
            <a:r>
              <a:rPr lang="en-US" sz="2800" dirty="0"/>
              <a:t>La Fe HIV Primary Clinic</a:t>
            </a:r>
          </a:p>
          <a:p>
            <a:pPr eaLnBrk="1" hangingPunct="1">
              <a:lnSpc>
                <a:spcPct val="110000"/>
              </a:lnSpc>
              <a:defRPr/>
            </a:pPr>
            <a:r>
              <a:rPr lang="en-US" sz="2800" dirty="0" smtClean="0"/>
              <a:t>Randomized </a:t>
            </a:r>
            <a:r>
              <a:rPr lang="en-US" sz="2800" dirty="0"/>
              <a:t>to 6-month treatment or usual care</a:t>
            </a:r>
          </a:p>
          <a:p>
            <a:pPr eaLnBrk="1" hangingPunct="1">
              <a:lnSpc>
                <a:spcPct val="110000"/>
              </a:lnSpc>
              <a:defRPr/>
            </a:pPr>
            <a:r>
              <a:rPr lang="en-US" sz="2800" dirty="0" smtClean="0"/>
              <a:t>Outcome measurement: EDM to </a:t>
            </a:r>
            <a:r>
              <a:rPr lang="en-US" sz="2800" dirty="0"/>
              <a:t>measure adherence</a:t>
            </a:r>
          </a:p>
          <a:p>
            <a:pPr eaLnBrk="1" hangingPunct="1">
              <a:lnSpc>
                <a:spcPct val="110000"/>
              </a:lnSpc>
              <a:defRPr/>
            </a:pPr>
            <a:r>
              <a:rPr lang="en-US" sz="2800" dirty="0"/>
              <a:t>Assessed depression with</a:t>
            </a:r>
          </a:p>
          <a:p>
            <a:pPr eaLnBrk="1" hangingPunct="1">
              <a:lnSpc>
                <a:spcPct val="110000"/>
              </a:lnSpc>
              <a:spcBef>
                <a:spcPts val="0"/>
              </a:spcBef>
              <a:buFont typeface="Wingdings" pitchFamily="2" charset="2"/>
              <a:buNone/>
              <a:defRPr/>
            </a:pPr>
            <a:r>
              <a:rPr lang="en-US" sz="2800" dirty="0"/>
              <a:t>	self-report (BDI) and clinical </a:t>
            </a:r>
          </a:p>
          <a:p>
            <a:pPr eaLnBrk="1" hangingPunct="1">
              <a:lnSpc>
                <a:spcPct val="110000"/>
              </a:lnSpc>
              <a:spcBef>
                <a:spcPts val="0"/>
              </a:spcBef>
              <a:buFont typeface="Wingdings" pitchFamily="2" charset="2"/>
              <a:buNone/>
              <a:defRPr/>
            </a:pPr>
            <a:r>
              <a:rPr lang="en-US" sz="2800" dirty="0"/>
              <a:t>	interview  (MADRS)</a:t>
            </a:r>
          </a:p>
          <a:p>
            <a:pPr eaLnBrk="1" hangingPunct="1">
              <a:lnSpc>
                <a:spcPct val="110000"/>
              </a:lnSpc>
              <a:defRPr/>
            </a:pPr>
            <a:r>
              <a:rPr lang="en-US" sz="2800" dirty="0"/>
              <a:t>Baseline, post-intervention, </a:t>
            </a:r>
          </a:p>
          <a:p>
            <a:pPr lvl="1" eaLnBrk="1" hangingPunct="1">
              <a:lnSpc>
                <a:spcPct val="110000"/>
              </a:lnSpc>
              <a:spcBef>
                <a:spcPts val="0"/>
              </a:spcBef>
              <a:buFont typeface="Wingdings" pitchFamily="2" charset="2"/>
              <a:buNone/>
              <a:defRPr/>
            </a:pPr>
            <a:r>
              <a:rPr lang="en-US" sz="2800" dirty="0" smtClean="0"/>
              <a:t>3-month </a:t>
            </a:r>
            <a:r>
              <a:rPr lang="en-US" sz="2800" dirty="0"/>
              <a:t>follow-up</a:t>
            </a:r>
          </a:p>
          <a:p>
            <a:pPr eaLnBrk="1" hangingPunct="1">
              <a:lnSpc>
                <a:spcPct val="110000"/>
              </a:lnSpc>
              <a:defRPr/>
            </a:pPr>
            <a:endParaRPr lang="en-US" sz="2800" dirty="0"/>
          </a:p>
        </p:txBody>
      </p:sp>
      <p:pic>
        <p:nvPicPr>
          <p:cNvPr id="116740" name="Picture 4" descr="IMG_13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946525"/>
            <a:ext cx="348932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16811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Nuevo </a:t>
            </a:r>
            <a:r>
              <a:rPr lang="en-US" dirty="0" err="1" smtClean="0">
                <a:solidFill>
                  <a:srgbClr val="EBEBEB"/>
                </a:solidFill>
              </a:rPr>
              <a:t>Dia</a:t>
            </a:r>
            <a:r>
              <a:rPr lang="en-US" dirty="0" smtClean="0">
                <a:solidFill>
                  <a:srgbClr val="EBEBEB"/>
                </a:solidFill>
              </a:rPr>
              <a:t>: Results</a:t>
            </a:r>
          </a:p>
          <a:p>
            <a:pPr fontAlgn="auto">
              <a:spcAft>
                <a:spcPts val="0"/>
              </a:spcAft>
              <a:defRPr/>
            </a:pPr>
            <a:endParaRPr lang="en-US" dirty="0">
              <a:solidFill>
                <a:srgbClr val="EBEBEB"/>
              </a:solidFill>
            </a:endParaRPr>
          </a:p>
        </p:txBody>
      </p:sp>
      <p:sp>
        <p:nvSpPr>
          <p:cNvPr id="5"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fontAlgn="auto">
              <a:spcBef>
                <a:spcPts val="1200"/>
              </a:spcBef>
              <a:buClr>
                <a:srgbClr val="1E5155">
                  <a:lumMod val="40000"/>
                  <a:lumOff val="60000"/>
                </a:srgbClr>
              </a:buClr>
              <a:buFont typeface="Wingdings 3" charset="2"/>
              <a:buNone/>
              <a:defRPr/>
            </a:pPr>
            <a:r>
              <a:rPr lang="en-US" sz="2600" dirty="0" smtClean="0">
                <a:solidFill>
                  <a:prstClr val="white"/>
                </a:solidFill>
              </a:rPr>
              <a:t>Compared to standard of care, participants in the intervention arm demonstrated </a:t>
            </a:r>
          </a:p>
          <a:p>
            <a:pPr fontAlgn="auto">
              <a:spcBef>
                <a:spcPts val="1200"/>
              </a:spcBef>
              <a:buClr>
                <a:srgbClr val="1E5155">
                  <a:lumMod val="40000"/>
                  <a:lumOff val="60000"/>
                </a:srgbClr>
              </a:buClr>
              <a:defRPr/>
            </a:pPr>
            <a:r>
              <a:rPr lang="en-US" sz="2600" dirty="0" smtClean="0">
                <a:solidFill>
                  <a:prstClr val="white"/>
                </a:solidFill>
              </a:rPr>
              <a:t>Reduced depression based on assessment (BDI) and clinical interview (MADRS)</a:t>
            </a:r>
          </a:p>
          <a:p>
            <a:pPr fontAlgn="auto">
              <a:spcBef>
                <a:spcPts val="1200"/>
              </a:spcBef>
              <a:buClr>
                <a:srgbClr val="1E5155">
                  <a:lumMod val="40000"/>
                  <a:lumOff val="60000"/>
                </a:srgbClr>
              </a:buClr>
              <a:defRPr/>
            </a:pPr>
            <a:r>
              <a:rPr lang="en-US" sz="2600" dirty="0" smtClean="0">
                <a:solidFill>
                  <a:prstClr val="white"/>
                </a:solidFill>
              </a:rPr>
              <a:t>Improved self-report adherence</a:t>
            </a:r>
          </a:p>
          <a:p>
            <a:pPr lvl="1" fontAlgn="auto">
              <a:spcBef>
                <a:spcPts val="1200"/>
              </a:spcBef>
              <a:buClr>
                <a:srgbClr val="1E5155">
                  <a:lumMod val="40000"/>
                  <a:lumOff val="60000"/>
                </a:srgbClr>
              </a:buClr>
              <a:defRPr/>
            </a:pPr>
            <a:endParaRPr lang="en-US" sz="2400" dirty="0" smtClean="0">
              <a:solidFill>
                <a:prstClr val="white"/>
              </a:solidFill>
            </a:endParaRPr>
          </a:p>
        </p:txBody>
      </p:sp>
      <p:pic>
        <p:nvPicPr>
          <p:cNvPr id="6" name="Picture 4" descr="El Paso_20090605_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114800"/>
            <a:ext cx="3810000" cy="24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58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Grp="1" noRot="1" noChangeArrowheads="1"/>
          </p:cNvSpPr>
          <p:nvPr>
            <p:ph type="title"/>
          </p:nvPr>
        </p:nvSpPr>
        <p:spPr/>
        <p:txBody>
          <a:bodyPr/>
          <a:lstStyle/>
          <a:p>
            <a:pPr eaLnBrk="1" hangingPunct="1">
              <a:defRPr/>
            </a:pPr>
            <a:r>
              <a:rPr lang="en-US" dirty="0" smtClean="0"/>
              <a:t>Nuevo </a:t>
            </a:r>
            <a:r>
              <a:rPr lang="en-US" dirty="0" err="1" smtClean="0"/>
              <a:t>Dia</a:t>
            </a:r>
            <a:r>
              <a:rPr lang="en-US" dirty="0" smtClean="0"/>
              <a:t>: Implications</a:t>
            </a:r>
            <a:endParaRPr lang="en-US" dirty="0"/>
          </a:p>
        </p:txBody>
      </p:sp>
      <p:sp>
        <p:nvSpPr>
          <p:cNvPr id="1052675" name="Rectangle 3"/>
          <p:cNvSpPr>
            <a:spLocks noGrp="1" noChangeArrowheads="1"/>
          </p:cNvSpPr>
          <p:nvPr>
            <p:ph idx="1"/>
          </p:nvPr>
        </p:nvSpPr>
        <p:spPr>
          <a:xfrm>
            <a:off x="457200" y="1219200"/>
            <a:ext cx="8382000" cy="1828800"/>
          </a:xfrm>
        </p:spPr>
        <p:txBody>
          <a:bodyPr>
            <a:normAutofit/>
          </a:bodyPr>
          <a:lstStyle/>
          <a:p>
            <a:pPr eaLnBrk="1" hangingPunct="1">
              <a:defRPr/>
            </a:pPr>
            <a:r>
              <a:rPr lang="en-US" sz="2600" dirty="0">
                <a:latin typeface="Century Gothic" charset="0"/>
                <a:ea typeface="Century Gothic" charset="0"/>
                <a:cs typeface="Century Gothic" charset="0"/>
              </a:rPr>
              <a:t>Can adapt an intervention developed and tested in a White, Western context for Latinos on the border</a:t>
            </a:r>
          </a:p>
          <a:p>
            <a:pPr lvl="1" eaLnBrk="1" hangingPunct="1">
              <a:defRPr/>
            </a:pPr>
            <a:r>
              <a:rPr lang="en-US" sz="2200" dirty="0">
                <a:latin typeface="Century Gothic" charset="0"/>
                <a:ea typeface="Century Gothic" charset="0"/>
                <a:cs typeface="Century Gothic" charset="0"/>
              </a:rPr>
              <a:t>Intervention feasible, with high interest and low </a:t>
            </a:r>
            <a:r>
              <a:rPr lang="en-US" sz="2200" dirty="0" smtClean="0">
                <a:latin typeface="Century Gothic" charset="0"/>
                <a:ea typeface="Century Gothic" charset="0"/>
                <a:cs typeface="Century Gothic" charset="0"/>
              </a:rPr>
              <a:t>attrition</a:t>
            </a:r>
            <a:endParaRPr lang="en-US" sz="2200" dirty="0">
              <a:latin typeface="Century Gothic" charset="0"/>
              <a:ea typeface="Century Gothic" charset="0"/>
              <a:cs typeface="Century Gothic" charset="0"/>
            </a:endParaRPr>
          </a:p>
        </p:txBody>
      </p:sp>
      <p:pic>
        <p:nvPicPr>
          <p:cNvPr id="4" name="Picture 2" descr="IMG_47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276600"/>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484710" y="3031434"/>
            <a:ext cx="4163490" cy="3502715"/>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sz="2600" dirty="0" smtClean="0">
                <a:solidFill>
                  <a:prstClr val="white"/>
                </a:solidFill>
                <a:ea typeface="Century Gothic" charset="0"/>
                <a:cs typeface="Century Gothic" charset="0"/>
              </a:rPr>
              <a:t>Must consider context: stigma of HIV and homosexuality, importance of family and religion, multiple other stressors</a:t>
            </a:r>
          </a:p>
          <a:p>
            <a:pPr fontAlgn="auto">
              <a:buClr>
                <a:srgbClr val="1E5155">
                  <a:lumMod val="40000"/>
                  <a:lumOff val="60000"/>
                </a:srgbClr>
              </a:buClr>
              <a:defRPr/>
            </a:pPr>
            <a:r>
              <a:rPr lang="en-US" sz="2600" dirty="0" smtClean="0">
                <a:solidFill>
                  <a:prstClr val="white"/>
                </a:solidFill>
                <a:ea typeface="Century Gothic" charset="0"/>
                <a:cs typeface="Century Gothic" charset="0"/>
              </a:rPr>
              <a:t>Can train graduate students to implement</a:t>
            </a:r>
            <a:endParaRPr lang="en-US" sz="2600" dirty="0">
              <a:solidFill>
                <a:prstClr val="white"/>
              </a:solidFill>
              <a:ea typeface="Century Gothic" charset="0"/>
              <a:cs typeface="Century Gothic" charset="0"/>
            </a:endParaRPr>
          </a:p>
        </p:txBody>
      </p:sp>
    </p:spTree>
    <p:extLst>
      <p:ext uri="{BB962C8B-B14F-4D97-AF65-F5344CB8AC3E}">
        <p14:creationId xmlns:p14="http://schemas.microsoft.com/office/powerpoint/2010/main" val="303361558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304800" y="685800"/>
            <a:ext cx="9144000" cy="10668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b="1" dirty="0" smtClean="0">
                <a:solidFill>
                  <a:srgbClr val="E6B729"/>
                </a:solidFill>
                <a:ea typeface="Century Gothic" charset="0"/>
                <a:cs typeface="Century Gothic" charset="0"/>
              </a:rPr>
              <a:t>Project ARC</a:t>
            </a:r>
            <a:endParaRPr lang="en-US" dirty="0" smtClean="0">
              <a:solidFill>
                <a:srgbClr val="E6B729"/>
              </a:solidFill>
              <a:latin typeface="ArtBrush" pitchFamily="34" charset="0"/>
            </a:endParaRPr>
          </a:p>
          <a:p>
            <a:pPr fontAlgn="auto">
              <a:spcAft>
                <a:spcPts val="0"/>
              </a:spcAft>
              <a:defRPr/>
            </a:pPr>
            <a:r>
              <a:rPr lang="en-US" sz="4000" dirty="0" smtClean="0">
                <a:solidFill>
                  <a:srgbClr val="EBEBEB"/>
                </a:solidFill>
              </a:rPr>
              <a:t>ART </a:t>
            </a:r>
            <a:r>
              <a:rPr lang="en-US" sz="4000" b="1" dirty="0" smtClean="0">
                <a:solidFill>
                  <a:srgbClr val="EBEBEB"/>
                </a:solidFill>
              </a:rPr>
              <a:t>A</a:t>
            </a:r>
            <a:r>
              <a:rPr lang="en-US" sz="4000" dirty="0" smtClean="0">
                <a:solidFill>
                  <a:srgbClr val="EBEBEB"/>
                </a:solidFill>
              </a:rPr>
              <a:t>dherence </a:t>
            </a:r>
            <a:r>
              <a:rPr lang="en-US" sz="4000" b="1" dirty="0" smtClean="0">
                <a:solidFill>
                  <a:srgbClr val="EBEBEB"/>
                </a:solidFill>
              </a:rPr>
              <a:t>R</a:t>
            </a:r>
            <a:r>
              <a:rPr lang="en-US" sz="4000" dirty="0" smtClean="0">
                <a:solidFill>
                  <a:srgbClr val="EBEBEB"/>
                </a:solidFill>
              </a:rPr>
              <a:t>esearch </a:t>
            </a:r>
            <a:r>
              <a:rPr lang="en-US" sz="3000" dirty="0" smtClean="0">
                <a:solidFill>
                  <a:srgbClr val="EBEBEB"/>
                </a:solidFill>
              </a:rPr>
              <a:t>in</a:t>
            </a:r>
            <a:r>
              <a:rPr lang="en-US" sz="4000" dirty="0" smtClean="0">
                <a:solidFill>
                  <a:srgbClr val="EBEBEB"/>
                </a:solidFill>
              </a:rPr>
              <a:t> </a:t>
            </a:r>
            <a:r>
              <a:rPr lang="en-US" sz="4000" b="1" dirty="0" smtClean="0">
                <a:solidFill>
                  <a:srgbClr val="EBEBEB"/>
                </a:solidFill>
              </a:rPr>
              <a:t>C</a:t>
            </a:r>
            <a:r>
              <a:rPr lang="en-US" sz="4000" dirty="0" smtClean="0">
                <a:solidFill>
                  <a:srgbClr val="EBEBEB"/>
                </a:solidFill>
              </a:rPr>
              <a:t>hina</a:t>
            </a:r>
            <a:endParaRPr lang="en-US" sz="4000" b="1" dirty="0">
              <a:solidFill>
                <a:srgbClr val="EBEBEB"/>
              </a:solidFill>
            </a:endParaRPr>
          </a:p>
        </p:txBody>
      </p:sp>
      <p:pic>
        <p:nvPicPr>
          <p:cNvPr id="3" name="Picture 2" descr="arclogo_rgb_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164677"/>
            <a:ext cx="438912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457200" y="2288059"/>
            <a:ext cx="5562600" cy="4572000"/>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rPr>
              <a:t>Collaboration among: </a:t>
            </a:r>
          </a:p>
          <a:p>
            <a:pPr lvl="1" fontAlgn="auto">
              <a:spcBef>
                <a:spcPts val="0"/>
              </a:spcBef>
              <a:buClr>
                <a:srgbClr val="1E5155">
                  <a:lumMod val="40000"/>
                  <a:lumOff val="60000"/>
                </a:srgbClr>
              </a:buClr>
              <a:defRPr/>
            </a:pPr>
            <a:r>
              <a:rPr lang="en-US" dirty="0" smtClean="0">
                <a:solidFill>
                  <a:prstClr val="white"/>
                </a:solidFill>
              </a:rPr>
              <a:t>University of Washington</a:t>
            </a:r>
          </a:p>
          <a:p>
            <a:pPr lvl="1" fontAlgn="auto">
              <a:spcBef>
                <a:spcPts val="0"/>
              </a:spcBef>
              <a:buClr>
                <a:srgbClr val="1E5155">
                  <a:lumMod val="40000"/>
                  <a:lumOff val="60000"/>
                </a:srgbClr>
              </a:buClr>
              <a:defRPr/>
            </a:pPr>
            <a:r>
              <a:rPr lang="en-US" dirty="0" smtClean="0">
                <a:solidFill>
                  <a:prstClr val="white"/>
                </a:solidFill>
              </a:rPr>
              <a:t>China CDC</a:t>
            </a:r>
          </a:p>
          <a:p>
            <a:pPr lvl="1" fontAlgn="auto">
              <a:spcBef>
                <a:spcPts val="0"/>
              </a:spcBef>
              <a:buClr>
                <a:srgbClr val="1E5155">
                  <a:lumMod val="40000"/>
                  <a:lumOff val="60000"/>
                </a:srgbClr>
              </a:buClr>
              <a:defRPr/>
            </a:pPr>
            <a:r>
              <a:rPr lang="en-US" dirty="0" smtClean="0">
                <a:solidFill>
                  <a:prstClr val="white"/>
                </a:solidFill>
              </a:rPr>
              <a:t>Beijing </a:t>
            </a:r>
            <a:r>
              <a:rPr lang="en-US" dirty="0" err="1" smtClean="0">
                <a:solidFill>
                  <a:prstClr val="white"/>
                </a:solidFill>
              </a:rPr>
              <a:t>Ditan</a:t>
            </a:r>
            <a:r>
              <a:rPr lang="en-US" dirty="0" smtClean="0">
                <a:solidFill>
                  <a:prstClr val="white"/>
                </a:solidFill>
              </a:rPr>
              <a:t> Hospital</a:t>
            </a:r>
          </a:p>
          <a:p>
            <a:pPr fontAlgn="auto">
              <a:buClr>
                <a:srgbClr val="1E5155">
                  <a:lumMod val="40000"/>
                  <a:lumOff val="60000"/>
                </a:srgbClr>
              </a:buClr>
              <a:defRPr/>
            </a:pPr>
            <a:r>
              <a:rPr lang="en-US" dirty="0" smtClean="0">
                <a:solidFill>
                  <a:prstClr val="white"/>
                </a:solidFill>
              </a:rPr>
              <a:t>Supported by </a:t>
            </a:r>
            <a:r>
              <a:rPr lang="en-US" dirty="0">
                <a:solidFill>
                  <a:prstClr val="white"/>
                </a:solidFill>
              </a:rPr>
              <a:t>NIMH R34 </a:t>
            </a:r>
            <a:r>
              <a:rPr lang="en-US" dirty="0" smtClean="0">
                <a:solidFill>
                  <a:prstClr val="white"/>
                </a:solidFill>
              </a:rPr>
              <a:t>MH074364 &amp; MH074364-S1</a:t>
            </a:r>
          </a:p>
          <a:p>
            <a:pPr fontAlgn="auto">
              <a:buClr>
                <a:srgbClr val="1E5155">
                  <a:lumMod val="40000"/>
                  <a:lumOff val="60000"/>
                </a:srgbClr>
              </a:buClr>
              <a:defRPr/>
            </a:pPr>
            <a:r>
              <a:rPr lang="en-US" dirty="0">
                <a:solidFill>
                  <a:prstClr val="white"/>
                </a:solidFill>
              </a:rPr>
              <a:t>PI: Jane </a:t>
            </a:r>
            <a:r>
              <a:rPr lang="en-US" dirty="0" err="1" smtClean="0">
                <a:solidFill>
                  <a:prstClr val="white"/>
                </a:solidFill>
              </a:rPr>
              <a:t>Simoni</a:t>
            </a:r>
            <a:endParaRPr lang="en-US" dirty="0" smtClean="0">
              <a:solidFill>
                <a:prstClr val="white"/>
              </a:solidFill>
            </a:endParaRPr>
          </a:p>
          <a:p>
            <a:pPr fontAlgn="auto">
              <a:buClr>
                <a:srgbClr val="1E5155">
                  <a:lumMod val="40000"/>
                  <a:lumOff val="60000"/>
                </a:srgbClr>
              </a:buClr>
              <a:defRPr/>
            </a:pPr>
            <a:r>
              <a:rPr lang="en-US" dirty="0" smtClean="0">
                <a:solidFill>
                  <a:prstClr val="white"/>
                </a:solidFill>
              </a:rPr>
              <a:t>2005-2008</a:t>
            </a:r>
          </a:p>
          <a:p>
            <a:pPr fontAlgn="auto">
              <a:buClr>
                <a:srgbClr val="1E5155">
                  <a:lumMod val="40000"/>
                  <a:lumOff val="60000"/>
                </a:srgbClr>
              </a:buClr>
              <a:defRPr/>
            </a:pPr>
            <a:endParaRPr lang="en-US" dirty="0" smtClean="0">
              <a:solidFill>
                <a:prstClr val="white"/>
              </a:solidFill>
            </a:endParaRPr>
          </a:p>
        </p:txBody>
      </p:sp>
    </p:spTree>
    <p:extLst>
      <p:ext uri="{BB962C8B-B14F-4D97-AF65-F5344CB8AC3E}">
        <p14:creationId xmlns:p14="http://schemas.microsoft.com/office/powerpoint/2010/main" val="4237500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Rot="1" noChangeArrowheads="1"/>
          </p:cNvSpPr>
          <p:nvPr>
            <p:ph type="title"/>
          </p:nvPr>
        </p:nvSpPr>
        <p:spPr>
          <a:xfrm>
            <a:off x="484710" y="452718"/>
            <a:ext cx="7055380" cy="1400530"/>
          </a:xfrm>
        </p:spPr>
        <p:txBody>
          <a:bodyPr/>
          <a:lstStyle/>
          <a:p>
            <a:pPr eaLnBrk="1" hangingPunct="1">
              <a:defRPr/>
            </a:pPr>
            <a:r>
              <a:rPr lang="en-US" dirty="0" smtClean="0"/>
              <a:t>Project ARC: Intervention</a:t>
            </a:r>
            <a:endParaRPr lang="en-US" dirty="0"/>
          </a:p>
        </p:txBody>
      </p:sp>
      <p:sp>
        <p:nvSpPr>
          <p:cNvPr id="6" name="Rectangle 3"/>
          <p:cNvSpPr txBox="1">
            <a:spLocks noChangeArrowheads="1"/>
          </p:cNvSpPr>
          <p:nvPr/>
        </p:nvSpPr>
        <p:spPr>
          <a:xfrm>
            <a:off x="477982" y="1371600"/>
            <a:ext cx="7689273" cy="2362199"/>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sz="2400" dirty="0" smtClean="0">
                <a:solidFill>
                  <a:prstClr val="white"/>
                </a:solidFill>
              </a:rPr>
              <a:t>Based on qualitative interviews with patients and caregivers, designed a culturally sensitive, theoretically-driven, and reproducible nurse </a:t>
            </a:r>
            <a:r>
              <a:rPr lang="en-US" sz="2400" dirty="0">
                <a:solidFill>
                  <a:prstClr val="white"/>
                </a:solidFill>
              </a:rPr>
              <a:t>c</a:t>
            </a:r>
            <a:r>
              <a:rPr lang="en-US" sz="2400" dirty="0" smtClean="0">
                <a:solidFill>
                  <a:prstClr val="white"/>
                </a:solidFill>
              </a:rPr>
              <a:t>ounseling program to improve ART adherence</a:t>
            </a:r>
          </a:p>
          <a:p>
            <a:pPr fontAlgn="auto">
              <a:buClr>
                <a:srgbClr val="1E5155">
                  <a:lumMod val="40000"/>
                  <a:lumOff val="60000"/>
                </a:srgbClr>
              </a:buClr>
              <a:defRPr/>
            </a:pPr>
            <a:r>
              <a:rPr lang="en-US" sz="2400" dirty="0" smtClean="0">
                <a:solidFill>
                  <a:prstClr val="white"/>
                </a:solidFill>
              </a:rPr>
              <a:t>An RCT compared minimal vs, enhance care</a:t>
            </a:r>
          </a:p>
          <a:p>
            <a:pPr fontAlgn="auto">
              <a:buClr>
                <a:srgbClr val="1E5155">
                  <a:lumMod val="40000"/>
                  <a:lumOff val="60000"/>
                </a:srgbClr>
              </a:buClr>
              <a:defRPr/>
            </a:pPr>
            <a:endParaRPr lang="en-US" sz="2400" dirty="0">
              <a:solidFill>
                <a:prstClr val="white"/>
              </a:solidFill>
            </a:endParaRPr>
          </a:p>
        </p:txBody>
      </p:sp>
      <p:pic>
        <p:nvPicPr>
          <p:cNvPr id="7" name="Picture 3" descr="4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40" y="3601665"/>
            <a:ext cx="3699111" cy="272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81000" y="4985028"/>
            <a:ext cx="4419600" cy="1723549"/>
          </a:xfrm>
          <a:prstGeom prst="rect">
            <a:avLst/>
          </a:prstGeom>
          <a:solidFill>
            <a:schemeClr val="accent4">
              <a:lumMod val="60000"/>
              <a:lumOff val="40000"/>
            </a:schemeClr>
          </a:solidFill>
        </p:spPr>
        <p:txBody>
          <a:bodyPr wrap="square" rtlCol="0">
            <a:spAutoFit/>
          </a:bodyPr>
          <a:lstStyle/>
          <a:p>
            <a:pPr algn="ctr">
              <a:spcBef>
                <a:spcPts val="1800"/>
              </a:spcBef>
              <a:spcAft>
                <a:spcPts val="600"/>
              </a:spcAft>
            </a:pPr>
            <a:r>
              <a:rPr lang="en-US" sz="2000" b="1" dirty="0" smtClean="0">
                <a:solidFill>
                  <a:prstClr val="black"/>
                </a:solidFill>
                <a:latin typeface="Century Gothic" charset="0"/>
                <a:ea typeface="Century Gothic" charset="0"/>
                <a:cs typeface="Century Gothic" charset="0"/>
              </a:rPr>
              <a:t>Enhanced Intervention</a:t>
            </a:r>
          </a:p>
          <a:p>
            <a:pPr>
              <a:spcBef>
                <a:spcPts val="0"/>
              </a:spcBef>
              <a:spcAft>
                <a:spcPts val="0"/>
              </a:spcAft>
            </a:pPr>
            <a:r>
              <a:rPr lang="en-US" sz="2000" dirty="0" smtClean="0">
                <a:solidFill>
                  <a:prstClr val="black"/>
                </a:solidFill>
                <a:latin typeface="Century Gothic" charset="0"/>
                <a:ea typeface="Century Gothic" charset="0"/>
                <a:cs typeface="Century Gothic" charset="0"/>
              </a:rPr>
              <a:t>Minimal intervention, plus:</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Electronic reminder</a:t>
            </a:r>
          </a:p>
          <a:p>
            <a:pPr marL="342900" indent="-342900">
              <a:spcAft>
                <a:spcPts val="0"/>
              </a:spcAft>
              <a:buFont typeface="Wingdings" charset="2"/>
              <a:buChar char="Ø"/>
            </a:pPr>
            <a:r>
              <a:rPr lang="en-US" sz="2000" dirty="0" err="1" smtClean="0">
                <a:solidFill>
                  <a:prstClr val="black"/>
                </a:solidFill>
                <a:latin typeface="Century Gothic" charset="0"/>
                <a:ea typeface="Century Gothic" charset="0"/>
                <a:cs typeface="Century Gothic" charset="0"/>
              </a:rPr>
              <a:t>Indiv</a:t>
            </a:r>
            <a:r>
              <a:rPr lang="en-US" sz="2000" dirty="0" smtClean="0">
                <a:solidFill>
                  <a:prstClr val="black"/>
                </a:solidFill>
                <a:latin typeface="Century Gothic" charset="0"/>
                <a:ea typeface="Century Gothic" charset="0"/>
                <a:cs typeface="Century Gothic" charset="0"/>
              </a:rPr>
              <a:t>/dyadic LIFE Steps counseling (</a:t>
            </a:r>
            <a:r>
              <a:rPr lang="en-US" sz="2000" dirty="0" err="1" smtClean="0">
                <a:solidFill>
                  <a:prstClr val="black"/>
                </a:solidFill>
                <a:latin typeface="Century Gothic" charset="0"/>
                <a:ea typeface="Century Gothic" charset="0"/>
                <a:cs typeface="Century Gothic" charset="0"/>
              </a:rPr>
              <a:t>Safren</a:t>
            </a:r>
            <a:r>
              <a:rPr lang="en-US" sz="2000" dirty="0" smtClean="0">
                <a:solidFill>
                  <a:prstClr val="black"/>
                </a:solidFill>
                <a:latin typeface="Century Gothic" charset="0"/>
                <a:ea typeface="Century Gothic" charset="0"/>
                <a:cs typeface="Century Gothic" charset="0"/>
              </a:rPr>
              <a:t>)</a:t>
            </a:r>
          </a:p>
          <a:p>
            <a:pPr marL="342900" indent="-342900">
              <a:spcAft>
                <a:spcPts val="0"/>
              </a:spcAft>
              <a:buFont typeface="Wingdings" charset="2"/>
              <a:buChar char="Ø"/>
            </a:pPr>
            <a:endParaRPr lang="en-US" sz="100" dirty="0" smtClean="0">
              <a:solidFill>
                <a:prstClr val="black"/>
              </a:solidFill>
              <a:latin typeface="Century Gothic" charset="0"/>
              <a:ea typeface="Century Gothic" charset="0"/>
              <a:cs typeface="Century Gothic" charset="0"/>
            </a:endParaRPr>
          </a:p>
        </p:txBody>
      </p:sp>
      <p:sp>
        <p:nvSpPr>
          <p:cNvPr id="10" name="TextBox 9"/>
          <p:cNvSpPr txBox="1"/>
          <p:nvPr/>
        </p:nvSpPr>
        <p:spPr>
          <a:xfrm>
            <a:off x="381000" y="3447692"/>
            <a:ext cx="4419600" cy="1415772"/>
          </a:xfrm>
          <a:prstGeom prst="rect">
            <a:avLst/>
          </a:prstGeom>
          <a:solidFill>
            <a:schemeClr val="accent4">
              <a:lumMod val="60000"/>
              <a:lumOff val="40000"/>
            </a:schemeClr>
          </a:solidFill>
        </p:spPr>
        <p:txBody>
          <a:bodyPr wrap="square" rtlCol="0">
            <a:spAutoFit/>
          </a:bodyPr>
          <a:lstStyle/>
          <a:p>
            <a:pPr algn="ctr">
              <a:spcBef>
                <a:spcPts val="1800"/>
              </a:spcBef>
              <a:spcAft>
                <a:spcPts val="600"/>
              </a:spcAft>
            </a:pPr>
            <a:r>
              <a:rPr lang="en-US" sz="2000" b="1" dirty="0" smtClean="0">
                <a:solidFill>
                  <a:prstClr val="black"/>
                </a:solidFill>
                <a:latin typeface="Century Gothic" charset="0"/>
                <a:ea typeface="Century Gothic" charset="0"/>
                <a:cs typeface="Century Gothic" charset="0"/>
              </a:rPr>
              <a:t>Minimal Intervention</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Referral to community support</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Pill box</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30-min basic HIV &amp; ART </a:t>
            </a:r>
            <a:r>
              <a:rPr lang="en-US" sz="2000" dirty="0" err="1" smtClean="0">
                <a:solidFill>
                  <a:prstClr val="black"/>
                </a:solidFill>
                <a:latin typeface="Century Gothic" charset="0"/>
                <a:ea typeface="Century Gothic" charset="0"/>
                <a:cs typeface="Century Gothic" charset="0"/>
              </a:rPr>
              <a:t>edu</a:t>
            </a:r>
            <a:endParaRPr lang="en-US" sz="2000" dirty="0" smtClean="0">
              <a:solidFill>
                <a:prstClr val="black"/>
              </a:solidFill>
              <a:latin typeface="Century Gothic" charset="0"/>
              <a:ea typeface="Century Gothic" charset="0"/>
              <a:cs typeface="Century Gothic" charset="0"/>
            </a:endParaRPr>
          </a:p>
          <a:p>
            <a:pPr marL="342900" indent="-342900">
              <a:spcAft>
                <a:spcPts val="600"/>
              </a:spcAft>
              <a:buFont typeface="Wingdings" charset="2"/>
              <a:buChar char="Ø"/>
            </a:pPr>
            <a:endParaRPr lang="en-US" sz="100" dirty="0" smtClean="0">
              <a:solidFill>
                <a:prstClr val="black"/>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7381840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0759"/>
            <a:ext cx="8229600" cy="1066800"/>
          </a:xfrm>
        </p:spPr>
        <p:txBody>
          <a:bodyPr/>
          <a:lstStyle/>
          <a:p>
            <a:r>
              <a:rPr lang="en-US" altLang="en-US" kern="0" dirty="0"/>
              <a:t>Behavioral Science</a:t>
            </a:r>
            <a:r>
              <a:rPr lang="en-US" altLang="en-US" kern="0" dirty="0">
                <a:solidFill>
                  <a:srgbClr val="FF0000"/>
                </a:solidFill>
              </a:rPr>
              <a:t/>
            </a:r>
            <a:br>
              <a:rPr lang="en-US" altLang="en-US" kern="0" dirty="0">
                <a:solidFill>
                  <a:srgbClr val="FF0000"/>
                </a:solidFill>
              </a:rPr>
            </a:br>
            <a:endParaRPr lang="en-US" dirty="0"/>
          </a:p>
        </p:txBody>
      </p:sp>
      <p:pic>
        <p:nvPicPr>
          <p:cNvPr id="4" name="Content Placeholder 3"/>
          <p:cNvPicPr>
            <a:picLocks noGrp="1" noChangeAspect="1"/>
          </p:cNvPicPr>
          <p:nvPr>
            <p:ph idx="1"/>
          </p:nvPr>
        </p:nvPicPr>
        <p:blipFill>
          <a:blip r:embed="rId2"/>
          <a:stretch>
            <a:fillRect/>
          </a:stretch>
        </p:blipFill>
        <p:spPr>
          <a:xfrm>
            <a:off x="1862529" y="1344159"/>
            <a:ext cx="5334462" cy="1268078"/>
          </a:xfrm>
          <a:prstGeom prst="rect">
            <a:avLst/>
          </a:prstGeom>
        </p:spPr>
      </p:pic>
      <p:pic>
        <p:nvPicPr>
          <p:cNvPr id="5" name="Picture 4"/>
          <p:cNvPicPr>
            <a:picLocks noChangeAspect="1"/>
          </p:cNvPicPr>
          <p:nvPr/>
        </p:nvPicPr>
        <p:blipFill>
          <a:blip r:embed="rId3"/>
          <a:stretch>
            <a:fillRect/>
          </a:stretch>
        </p:blipFill>
        <p:spPr>
          <a:xfrm>
            <a:off x="1760753" y="2042910"/>
            <a:ext cx="6564540" cy="1698044"/>
          </a:xfrm>
          <a:prstGeom prst="rect">
            <a:avLst/>
          </a:prstGeom>
        </p:spPr>
      </p:pic>
      <p:sp>
        <p:nvSpPr>
          <p:cNvPr id="7" name="Rectangle 2"/>
          <p:cNvSpPr txBox="1">
            <a:spLocks noRot="1" noChangeArrowheads="1"/>
          </p:cNvSpPr>
          <p:nvPr/>
        </p:nvSpPr>
        <p:spPr bwMode="auto">
          <a:xfrm>
            <a:off x="1988288" y="4226442"/>
            <a:ext cx="5364126" cy="66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altLang="en-US" sz="3200" dirty="0" smtClean="0"/>
              <a:t>Biomedical </a:t>
            </a:r>
            <a:r>
              <a:rPr lang="en-US" altLang="en-US" sz="3200" dirty="0" smtClean="0">
                <a:sym typeface="Wingdings" panose="05000000000000000000" pitchFamily="2" charset="2"/>
              </a:rPr>
              <a:t></a:t>
            </a:r>
            <a:r>
              <a:rPr lang="en-US" altLang="en-US" sz="3200" dirty="0" smtClean="0"/>
              <a:t> bio-behavioral</a:t>
            </a:r>
          </a:p>
        </p:txBody>
      </p:sp>
    </p:spTree>
    <p:extLst>
      <p:ext uri="{BB962C8B-B14F-4D97-AF65-F5344CB8AC3E}">
        <p14:creationId xmlns:p14="http://schemas.microsoft.com/office/powerpoint/2010/main" val="2766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a:xfrm>
            <a:off x="484710" y="152400"/>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ARC: Intervention</a:t>
            </a:r>
            <a:endParaRPr lang="en-US" dirty="0">
              <a:solidFill>
                <a:srgbClr val="EBEBEB"/>
              </a:solidFill>
            </a:endParaRPr>
          </a:p>
        </p:txBody>
      </p:sp>
      <p:sp>
        <p:nvSpPr>
          <p:cNvPr id="6" name="Rectangle 3"/>
          <p:cNvSpPr txBox="1">
            <a:spLocks noChangeArrowheads="1"/>
          </p:cNvSpPr>
          <p:nvPr/>
        </p:nvSpPr>
        <p:spPr>
          <a:xfrm>
            <a:off x="477982" y="1066800"/>
            <a:ext cx="8208818" cy="5334000"/>
          </a:xfrm>
          <a:prstGeom prst="rect">
            <a:avLst/>
          </a:prstGeom>
        </p:spPr>
        <p:txBody>
          <a:bodyPr vert="horz" lIns="91440" tIns="45720" rIns="91440" bIns="45720" rtlCol="0">
            <a:normAutofit fontScale="85000" lnSpcReduction="2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fontAlgn="auto">
              <a:buClr>
                <a:srgbClr val="1E5155">
                  <a:lumMod val="40000"/>
                  <a:lumOff val="60000"/>
                </a:srgbClr>
              </a:buClr>
              <a:buFont typeface="Wingdings 3" charset="2"/>
              <a:buNone/>
              <a:defRPr/>
            </a:pPr>
            <a:r>
              <a:rPr lang="en-US" sz="2400" dirty="0" smtClean="0">
                <a:solidFill>
                  <a:prstClr val="white"/>
                </a:solidFill>
              </a:rPr>
              <a:t>Components of the </a:t>
            </a:r>
            <a:r>
              <a:rPr lang="en-US" sz="2400" b="1" u="sng" dirty="0" smtClean="0">
                <a:solidFill>
                  <a:prstClr val="white"/>
                </a:solidFill>
              </a:rPr>
              <a:t>enhanced intervention </a:t>
            </a:r>
            <a:r>
              <a:rPr lang="en-US" sz="2400" dirty="0" smtClean="0">
                <a:solidFill>
                  <a:prstClr val="white"/>
                </a:solidFill>
              </a:rPr>
              <a:t>included: </a:t>
            </a:r>
          </a:p>
          <a:p>
            <a:pPr fontAlgn="auto">
              <a:buClr>
                <a:srgbClr val="1E5155">
                  <a:lumMod val="40000"/>
                  <a:lumOff val="60000"/>
                </a:srgbClr>
              </a:buClr>
              <a:defRPr/>
            </a:pPr>
            <a:r>
              <a:rPr lang="en-US" altLang="zh-TW" sz="2400" dirty="0" smtClean="0">
                <a:solidFill>
                  <a:srgbClr val="E6B729"/>
                </a:solidFill>
              </a:rPr>
              <a:t>Benefits </a:t>
            </a:r>
            <a:r>
              <a:rPr lang="en-US" altLang="zh-TW" sz="2400" dirty="0">
                <a:solidFill>
                  <a:srgbClr val="E6B729"/>
                </a:solidFill>
              </a:rPr>
              <a:t>of adherence (to increase </a:t>
            </a:r>
            <a:r>
              <a:rPr lang="en-US" altLang="zh-TW" sz="2400" dirty="0" smtClean="0">
                <a:solidFill>
                  <a:srgbClr val="E6B729"/>
                </a:solidFill>
              </a:rPr>
              <a:t>motivation)</a:t>
            </a:r>
          </a:p>
          <a:p>
            <a:pPr fontAlgn="auto">
              <a:buClr>
                <a:srgbClr val="1E5155">
                  <a:lumMod val="40000"/>
                  <a:lumOff val="60000"/>
                </a:srgbClr>
              </a:buClr>
              <a:defRPr/>
            </a:pPr>
            <a:r>
              <a:rPr lang="en-US" altLang="zh-TW" sz="2400" dirty="0" smtClean="0">
                <a:solidFill>
                  <a:prstClr val="white"/>
                </a:solidFill>
              </a:rPr>
              <a:t>Definition </a:t>
            </a:r>
            <a:r>
              <a:rPr lang="en-US" altLang="zh-TW" sz="2400" dirty="0">
                <a:solidFill>
                  <a:prstClr val="white"/>
                </a:solidFill>
              </a:rPr>
              <a:t>of adherence </a:t>
            </a:r>
            <a:endParaRPr lang="en-US" altLang="zh-TW" sz="2400" dirty="0" smtClean="0">
              <a:solidFill>
                <a:prstClr val="white"/>
              </a:solidFill>
            </a:endParaRPr>
          </a:p>
          <a:p>
            <a:pPr fontAlgn="auto">
              <a:buClr>
                <a:srgbClr val="1E5155">
                  <a:lumMod val="40000"/>
                  <a:lumOff val="60000"/>
                </a:srgbClr>
              </a:buClr>
              <a:defRPr/>
            </a:pPr>
            <a:r>
              <a:rPr lang="en-US" altLang="zh-TW" sz="2400" dirty="0" smtClean="0">
                <a:solidFill>
                  <a:srgbClr val="E6B729"/>
                </a:solidFill>
              </a:rPr>
              <a:t>General </a:t>
            </a:r>
            <a:r>
              <a:rPr lang="en-US" altLang="zh-TW" sz="2400" dirty="0">
                <a:solidFill>
                  <a:srgbClr val="E6B729"/>
                </a:solidFill>
              </a:rPr>
              <a:t>education about HIV medications and </a:t>
            </a:r>
            <a:r>
              <a:rPr lang="en-US" altLang="zh-TW" sz="2400" dirty="0" smtClean="0">
                <a:solidFill>
                  <a:srgbClr val="E6B729"/>
                </a:solidFill>
              </a:rPr>
              <a:t>adherence</a:t>
            </a:r>
          </a:p>
          <a:p>
            <a:pPr fontAlgn="auto">
              <a:buClr>
                <a:srgbClr val="1E5155">
                  <a:lumMod val="40000"/>
                  <a:lumOff val="60000"/>
                </a:srgbClr>
              </a:buClr>
              <a:defRPr/>
            </a:pPr>
            <a:r>
              <a:rPr lang="en-US" altLang="zh-TW" sz="2400" dirty="0" smtClean="0">
                <a:solidFill>
                  <a:prstClr val="white"/>
                </a:solidFill>
              </a:rPr>
              <a:t>Patient’s </a:t>
            </a:r>
            <a:r>
              <a:rPr lang="en-US" altLang="zh-TW" sz="2400" dirty="0">
                <a:solidFill>
                  <a:prstClr val="white"/>
                </a:solidFill>
              </a:rPr>
              <a:t>own HAART </a:t>
            </a:r>
            <a:r>
              <a:rPr lang="en-US" altLang="zh-TW" sz="2400" dirty="0" smtClean="0">
                <a:solidFill>
                  <a:prstClr val="white"/>
                </a:solidFill>
              </a:rPr>
              <a:t>Regimen</a:t>
            </a:r>
          </a:p>
          <a:p>
            <a:pPr fontAlgn="auto">
              <a:buClr>
                <a:srgbClr val="1E5155">
                  <a:lumMod val="40000"/>
                  <a:lumOff val="60000"/>
                </a:srgbClr>
              </a:buClr>
              <a:defRPr/>
            </a:pPr>
            <a:r>
              <a:rPr lang="en-US" altLang="zh-TW" sz="2400" dirty="0" smtClean="0">
                <a:solidFill>
                  <a:srgbClr val="E6B729"/>
                </a:solidFill>
              </a:rPr>
              <a:t>Dispensing </a:t>
            </a:r>
            <a:r>
              <a:rPr lang="en-US" altLang="zh-TW" sz="2400" dirty="0">
                <a:solidFill>
                  <a:srgbClr val="E6B729"/>
                </a:solidFill>
              </a:rPr>
              <a:t>of </a:t>
            </a:r>
            <a:r>
              <a:rPr lang="en-US" altLang="zh-TW" sz="2400" dirty="0" smtClean="0">
                <a:solidFill>
                  <a:srgbClr val="E6B729"/>
                </a:solidFill>
              </a:rPr>
              <a:t>pills</a:t>
            </a:r>
          </a:p>
          <a:p>
            <a:pPr fontAlgn="auto">
              <a:buClr>
                <a:srgbClr val="1E5155">
                  <a:lumMod val="40000"/>
                  <a:lumOff val="60000"/>
                </a:srgbClr>
              </a:buClr>
              <a:defRPr/>
            </a:pPr>
            <a:r>
              <a:rPr lang="en-US" altLang="zh-TW" sz="2400" dirty="0" smtClean="0">
                <a:solidFill>
                  <a:prstClr val="white"/>
                </a:solidFill>
              </a:rPr>
              <a:t>Daily </a:t>
            </a:r>
            <a:r>
              <a:rPr lang="en-US" altLang="zh-TW" sz="2400" dirty="0">
                <a:solidFill>
                  <a:prstClr val="white"/>
                </a:solidFill>
              </a:rPr>
              <a:t>medication scheduling and </a:t>
            </a:r>
            <a:r>
              <a:rPr lang="en-US" altLang="zh-TW" sz="2400" dirty="0" smtClean="0">
                <a:solidFill>
                  <a:prstClr val="white"/>
                </a:solidFill>
              </a:rPr>
              <a:t>sorting</a:t>
            </a:r>
          </a:p>
          <a:p>
            <a:pPr fontAlgn="auto">
              <a:buClr>
                <a:srgbClr val="1E5155">
                  <a:lumMod val="40000"/>
                  <a:lumOff val="60000"/>
                </a:srgbClr>
              </a:buClr>
              <a:defRPr/>
            </a:pPr>
            <a:r>
              <a:rPr lang="en-US" altLang="zh-TW" sz="2400" dirty="0" smtClean="0">
                <a:solidFill>
                  <a:srgbClr val="E6B729"/>
                </a:solidFill>
              </a:rPr>
              <a:t>Reminder strategies</a:t>
            </a:r>
          </a:p>
          <a:p>
            <a:pPr fontAlgn="auto">
              <a:buClr>
                <a:srgbClr val="1E5155">
                  <a:lumMod val="40000"/>
                  <a:lumOff val="60000"/>
                </a:srgbClr>
              </a:buClr>
              <a:defRPr/>
            </a:pPr>
            <a:r>
              <a:rPr lang="en-US" altLang="zh-TW" sz="2400" dirty="0" smtClean="0">
                <a:solidFill>
                  <a:prstClr val="white"/>
                </a:solidFill>
              </a:rPr>
              <a:t>Dealing </a:t>
            </a:r>
            <a:r>
              <a:rPr lang="en-US" altLang="zh-TW" sz="2400" dirty="0">
                <a:solidFill>
                  <a:prstClr val="white"/>
                </a:solidFill>
              </a:rPr>
              <a:t>with side </a:t>
            </a:r>
            <a:r>
              <a:rPr lang="en-US" altLang="zh-TW" sz="2400" dirty="0" smtClean="0">
                <a:solidFill>
                  <a:prstClr val="white"/>
                </a:solidFill>
              </a:rPr>
              <a:t>effects</a:t>
            </a:r>
          </a:p>
          <a:p>
            <a:pPr fontAlgn="auto">
              <a:buClr>
                <a:srgbClr val="1E5155">
                  <a:lumMod val="40000"/>
                  <a:lumOff val="60000"/>
                </a:srgbClr>
              </a:buClr>
              <a:defRPr/>
            </a:pPr>
            <a:r>
              <a:rPr lang="en-US" altLang="zh-TW" sz="2400" dirty="0" smtClean="0">
                <a:solidFill>
                  <a:srgbClr val="E6B729"/>
                </a:solidFill>
              </a:rPr>
              <a:t>Communication </a:t>
            </a:r>
            <a:r>
              <a:rPr lang="en-US" altLang="zh-TW" sz="2400" dirty="0">
                <a:solidFill>
                  <a:srgbClr val="E6B729"/>
                </a:solidFill>
              </a:rPr>
              <a:t>with treatment </a:t>
            </a:r>
            <a:r>
              <a:rPr lang="en-US" altLang="zh-TW" sz="2400" dirty="0" smtClean="0">
                <a:solidFill>
                  <a:srgbClr val="E6B729"/>
                </a:solidFill>
              </a:rPr>
              <a:t>team</a:t>
            </a:r>
          </a:p>
          <a:p>
            <a:pPr fontAlgn="auto">
              <a:buClr>
                <a:srgbClr val="1E5155">
                  <a:lumMod val="40000"/>
                  <a:lumOff val="60000"/>
                </a:srgbClr>
              </a:buClr>
              <a:defRPr/>
            </a:pPr>
            <a:r>
              <a:rPr lang="en-US" altLang="zh-TW" sz="2400" dirty="0" smtClean="0">
                <a:solidFill>
                  <a:prstClr val="white"/>
                </a:solidFill>
              </a:rPr>
              <a:t>Getting </a:t>
            </a:r>
            <a:r>
              <a:rPr lang="en-US" altLang="zh-TW" sz="2400" dirty="0">
                <a:solidFill>
                  <a:prstClr val="white"/>
                </a:solidFill>
              </a:rPr>
              <a:t>to </a:t>
            </a:r>
            <a:r>
              <a:rPr lang="en-US" altLang="zh-TW" sz="2400" dirty="0" smtClean="0">
                <a:solidFill>
                  <a:prstClr val="white"/>
                </a:solidFill>
              </a:rPr>
              <a:t>appointments</a:t>
            </a:r>
          </a:p>
          <a:p>
            <a:pPr fontAlgn="auto">
              <a:buClr>
                <a:srgbClr val="1E5155">
                  <a:lumMod val="40000"/>
                  <a:lumOff val="60000"/>
                </a:srgbClr>
              </a:buClr>
              <a:defRPr/>
            </a:pPr>
            <a:r>
              <a:rPr lang="en-US" altLang="zh-TW" sz="2400" u="sng" dirty="0" smtClean="0">
                <a:solidFill>
                  <a:srgbClr val="E6B729"/>
                </a:solidFill>
              </a:rPr>
              <a:t>Family</a:t>
            </a:r>
            <a:r>
              <a:rPr lang="en-US" altLang="zh-TW" sz="2400" u="sng" dirty="0">
                <a:solidFill>
                  <a:srgbClr val="E6B729"/>
                </a:solidFill>
              </a:rPr>
              <a:t>, community, social support, and privacy </a:t>
            </a:r>
            <a:endParaRPr lang="en-US" altLang="zh-TW" sz="2400" u="sng" dirty="0" smtClean="0">
              <a:solidFill>
                <a:srgbClr val="E6B729"/>
              </a:solidFill>
            </a:endParaRPr>
          </a:p>
          <a:p>
            <a:pPr fontAlgn="auto">
              <a:buClr>
                <a:srgbClr val="1E5155">
                  <a:lumMod val="40000"/>
                  <a:lumOff val="60000"/>
                </a:srgbClr>
              </a:buClr>
              <a:defRPr/>
            </a:pPr>
            <a:r>
              <a:rPr lang="en-US" altLang="zh-TW" sz="2400" dirty="0" smtClean="0">
                <a:solidFill>
                  <a:prstClr val="white"/>
                </a:solidFill>
              </a:rPr>
              <a:t>Handling </a:t>
            </a:r>
            <a:r>
              <a:rPr lang="en-US" altLang="zh-TW" sz="2400" dirty="0">
                <a:solidFill>
                  <a:prstClr val="white"/>
                </a:solidFill>
              </a:rPr>
              <a:t>slips of </a:t>
            </a:r>
            <a:r>
              <a:rPr lang="en-US" altLang="zh-TW" sz="2400" dirty="0" smtClean="0">
                <a:solidFill>
                  <a:prstClr val="white"/>
                </a:solidFill>
              </a:rPr>
              <a:t>non-adherence</a:t>
            </a:r>
          </a:p>
          <a:p>
            <a:pPr fontAlgn="auto">
              <a:buClr>
                <a:srgbClr val="1E5155">
                  <a:lumMod val="40000"/>
                  <a:lumOff val="60000"/>
                </a:srgbClr>
              </a:buClr>
              <a:defRPr/>
            </a:pPr>
            <a:r>
              <a:rPr lang="en-US" altLang="zh-TW" sz="2400" dirty="0" smtClean="0">
                <a:solidFill>
                  <a:srgbClr val="E6B729"/>
                </a:solidFill>
              </a:rPr>
              <a:t>Problem-solving </a:t>
            </a:r>
            <a:r>
              <a:rPr lang="en-US" altLang="zh-TW" sz="2400" dirty="0">
                <a:solidFill>
                  <a:srgbClr val="E6B729"/>
                </a:solidFill>
              </a:rPr>
              <a:t>about additional barriers to adherence</a:t>
            </a:r>
          </a:p>
          <a:p>
            <a:pPr marL="609600" indent="-609600">
              <a:lnSpc>
                <a:spcPct val="90000"/>
              </a:lnSpc>
              <a:buClr>
                <a:srgbClr val="1E5155">
                  <a:lumMod val="40000"/>
                  <a:lumOff val="60000"/>
                </a:srgbClr>
              </a:buClr>
              <a:defRPr/>
            </a:pPr>
            <a:endParaRPr lang="en-US" altLang="zh-TW" sz="2400" dirty="0">
              <a:solidFill>
                <a:prstClr val="white"/>
              </a:solidFill>
            </a:endParaRPr>
          </a:p>
          <a:p>
            <a:pPr fontAlgn="auto">
              <a:buClr>
                <a:srgbClr val="1E5155">
                  <a:lumMod val="40000"/>
                  <a:lumOff val="60000"/>
                </a:srgbClr>
              </a:buClr>
              <a:defRPr/>
            </a:pPr>
            <a:endParaRPr lang="en-US" sz="2400" dirty="0" smtClean="0">
              <a:solidFill>
                <a:prstClr val="white"/>
              </a:solidFill>
            </a:endParaRPr>
          </a:p>
          <a:p>
            <a:pPr lvl="1" fontAlgn="auto">
              <a:buClr>
                <a:srgbClr val="1E5155">
                  <a:lumMod val="40000"/>
                  <a:lumOff val="60000"/>
                </a:srgbClr>
              </a:buClr>
              <a:defRPr/>
            </a:pPr>
            <a:endParaRPr lang="en-US" sz="2200" dirty="0" smtClean="0">
              <a:solidFill>
                <a:prstClr val="white"/>
              </a:solidFill>
            </a:endParaRPr>
          </a:p>
          <a:p>
            <a:pPr fontAlgn="auto">
              <a:buClr>
                <a:srgbClr val="1E5155">
                  <a:lumMod val="40000"/>
                  <a:lumOff val="60000"/>
                </a:srgbClr>
              </a:buClr>
              <a:defRPr/>
            </a:pPr>
            <a:endParaRPr lang="en-US" sz="2400" dirty="0">
              <a:solidFill>
                <a:prstClr val="white"/>
              </a:solidFill>
            </a:endParaRPr>
          </a:p>
        </p:txBody>
      </p:sp>
    </p:spTree>
    <p:extLst>
      <p:ext uri="{BB962C8B-B14F-4D97-AF65-F5344CB8AC3E}">
        <p14:creationId xmlns:p14="http://schemas.microsoft.com/office/powerpoint/2010/main" val="250803036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600200"/>
            <a:ext cx="8305800" cy="4648199"/>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sz="2200" dirty="0" smtClean="0">
                <a:solidFill>
                  <a:prstClr val="white"/>
                </a:solidFill>
              </a:rPr>
              <a:t>70 patients receiving primary HIV care at Beijing Ditan Hospital</a:t>
            </a:r>
          </a:p>
          <a:p>
            <a:pPr fontAlgn="auto">
              <a:buClr>
                <a:srgbClr val="1E5155">
                  <a:lumMod val="40000"/>
                  <a:lumOff val="60000"/>
                </a:srgbClr>
              </a:buClr>
              <a:defRPr/>
            </a:pPr>
            <a:r>
              <a:rPr lang="en-US" sz="2200" dirty="0" smtClean="0">
                <a:solidFill>
                  <a:prstClr val="white"/>
                </a:solidFill>
              </a:rPr>
              <a:t>Participants were recruited through study nurse and provider referrals</a:t>
            </a:r>
          </a:p>
          <a:p>
            <a:pPr fontAlgn="auto">
              <a:buClr>
                <a:srgbClr val="1E5155">
                  <a:lumMod val="40000"/>
                  <a:lumOff val="60000"/>
                </a:srgbClr>
              </a:buClr>
              <a:defRPr/>
            </a:pPr>
            <a:r>
              <a:rPr lang="en-US" sz="2200" dirty="0" smtClean="0">
                <a:solidFill>
                  <a:prstClr val="white"/>
                </a:solidFill>
              </a:rPr>
              <a:t>Data collection points:</a:t>
            </a:r>
          </a:p>
          <a:p>
            <a:pPr lvl="1" fontAlgn="auto">
              <a:buClr>
                <a:srgbClr val="1E5155">
                  <a:lumMod val="40000"/>
                  <a:lumOff val="60000"/>
                </a:srgbClr>
              </a:buClr>
              <a:defRPr/>
            </a:pPr>
            <a:r>
              <a:rPr lang="en-US" dirty="0" smtClean="0">
                <a:solidFill>
                  <a:prstClr val="white"/>
                </a:solidFill>
              </a:rPr>
              <a:t>Survey at baseline, 13 and 25 weeks</a:t>
            </a:r>
          </a:p>
          <a:p>
            <a:pPr lvl="1" fontAlgn="auto">
              <a:buClr>
                <a:srgbClr val="1E5155">
                  <a:lumMod val="40000"/>
                  <a:lumOff val="60000"/>
                </a:srgbClr>
              </a:buClr>
              <a:defRPr/>
            </a:pPr>
            <a:r>
              <a:rPr lang="en-US" dirty="0" smtClean="0">
                <a:solidFill>
                  <a:prstClr val="white"/>
                </a:solidFill>
              </a:rPr>
              <a:t>Phone survey at 7 and 19 weeks</a:t>
            </a:r>
          </a:p>
          <a:p>
            <a:pPr fontAlgn="auto">
              <a:buClr>
                <a:srgbClr val="1E5155">
                  <a:lumMod val="40000"/>
                  <a:lumOff val="60000"/>
                </a:srgbClr>
              </a:buClr>
              <a:defRPr/>
            </a:pPr>
            <a:r>
              <a:rPr lang="en-US" dirty="0" smtClean="0">
                <a:solidFill>
                  <a:prstClr val="white"/>
                </a:solidFill>
              </a:rPr>
              <a:t>Outcomes Measurement:</a:t>
            </a:r>
          </a:p>
          <a:p>
            <a:pPr lvl="1" fontAlgn="auto">
              <a:buClr>
                <a:srgbClr val="1E5155">
                  <a:lumMod val="40000"/>
                  <a:lumOff val="60000"/>
                </a:srgbClr>
              </a:buClr>
              <a:defRPr/>
            </a:pPr>
            <a:r>
              <a:rPr lang="en-US" dirty="0" smtClean="0">
                <a:solidFill>
                  <a:prstClr val="white"/>
                </a:solidFill>
              </a:rPr>
              <a:t>EDM adherence data collected at 13 weeks and 25 weeks</a:t>
            </a:r>
          </a:p>
          <a:p>
            <a:pPr lvl="1" fontAlgn="auto">
              <a:buClr>
                <a:srgbClr val="1E5155">
                  <a:lumMod val="40000"/>
                  <a:lumOff val="60000"/>
                </a:srgbClr>
              </a:buClr>
              <a:defRPr/>
            </a:pPr>
            <a:r>
              <a:rPr lang="en-US" dirty="0" smtClean="0">
                <a:solidFill>
                  <a:prstClr val="white"/>
                </a:solidFill>
              </a:rPr>
              <a:t>Blood drawn for VL and CD4 at baseline, 13 weeks and 25 weeks</a:t>
            </a:r>
          </a:p>
        </p:txBody>
      </p:sp>
      <p:sp>
        <p:nvSpPr>
          <p:cNvPr id="3"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ARC: Methods</a:t>
            </a:r>
          </a:p>
          <a:p>
            <a:pPr fontAlgn="auto">
              <a:spcAft>
                <a:spcPts val="0"/>
              </a:spcAft>
              <a:defRPr/>
            </a:pPr>
            <a:endParaRPr lang="en-US" dirty="0">
              <a:solidFill>
                <a:srgbClr val="EBEBEB"/>
              </a:solidFill>
            </a:endParaRPr>
          </a:p>
        </p:txBody>
      </p:sp>
      <p:pic>
        <p:nvPicPr>
          <p:cNvPr id="4" name="Picture 4" descr="DSC012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2895600"/>
            <a:ext cx="2590800" cy="19325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01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ARC: Results</a:t>
            </a:r>
          </a:p>
          <a:p>
            <a:pPr fontAlgn="auto">
              <a:spcAft>
                <a:spcPts val="0"/>
              </a:spcAft>
              <a:defRPr/>
            </a:pPr>
            <a:endParaRPr lang="en-US" dirty="0">
              <a:solidFill>
                <a:srgbClr val="EBEBEB"/>
              </a:solidFill>
            </a:endParaRPr>
          </a:p>
        </p:txBody>
      </p:sp>
      <p:sp>
        <p:nvSpPr>
          <p:cNvPr id="6"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fontAlgn="auto">
              <a:spcBef>
                <a:spcPts val="1200"/>
              </a:spcBef>
              <a:buClr>
                <a:srgbClr val="1E5155">
                  <a:lumMod val="40000"/>
                  <a:lumOff val="60000"/>
                </a:srgbClr>
              </a:buClr>
              <a:buFont typeface="Wingdings 3" charset="2"/>
              <a:buNone/>
              <a:defRPr/>
            </a:pPr>
            <a:r>
              <a:rPr lang="en-US" sz="2600" dirty="0" smtClean="0">
                <a:solidFill>
                  <a:prstClr val="white"/>
                </a:solidFill>
              </a:rPr>
              <a:t>Compared to minimal intervention, enhanced intervention demonstrated:</a:t>
            </a:r>
          </a:p>
          <a:p>
            <a:pPr fontAlgn="auto">
              <a:spcBef>
                <a:spcPts val="1200"/>
              </a:spcBef>
              <a:buClr>
                <a:srgbClr val="1E5155">
                  <a:lumMod val="40000"/>
                  <a:lumOff val="60000"/>
                </a:srgbClr>
              </a:buClr>
              <a:defRPr/>
            </a:pPr>
            <a:r>
              <a:rPr lang="en-US" sz="2600" dirty="0" smtClean="0">
                <a:solidFill>
                  <a:prstClr val="white"/>
                </a:solidFill>
              </a:rPr>
              <a:t>Better 30 day self-report adherence</a:t>
            </a:r>
          </a:p>
          <a:p>
            <a:pPr fontAlgn="auto">
              <a:spcBef>
                <a:spcPts val="1200"/>
              </a:spcBef>
              <a:buClr>
                <a:srgbClr val="1E5155">
                  <a:lumMod val="40000"/>
                  <a:lumOff val="60000"/>
                </a:srgbClr>
              </a:buClr>
              <a:defRPr/>
            </a:pPr>
            <a:r>
              <a:rPr lang="en-US" sz="2600" dirty="0" smtClean="0">
                <a:solidFill>
                  <a:prstClr val="white"/>
                </a:solidFill>
              </a:rPr>
              <a:t>Better EDM adherence</a:t>
            </a:r>
          </a:p>
          <a:p>
            <a:pPr fontAlgn="auto">
              <a:spcBef>
                <a:spcPts val="1200"/>
              </a:spcBef>
              <a:buClr>
                <a:srgbClr val="1E5155">
                  <a:lumMod val="40000"/>
                  <a:lumOff val="60000"/>
                </a:srgbClr>
              </a:buClr>
              <a:defRPr/>
            </a:pPr>
            <a:r>
              <a:rPr lang="en-US" sz="2600" dirty="0" smtClean="0">
                <a:solidFill>
                  <a:prstClr val="white"/>
                </a:solidFill>
              </a:rPr>
              <a:t>Notable decrease in viral load</a:t>
            </a:r>
          </a:p>
          <a:p>
            <a:pPr fontAlgn="auto">
              <a:spcBef>
                <a:spcPts val="1200"/>
              </a:spcBef>
              <a:buClr>
                <a:srgbClr val="1E5155">
                  <a:lumMod val="40000"/>
                  <a:lumOff val="60000"/>
                </a:srgbClr>
              </a:buClr>
              <a:defRPr/>
            </a:pPr>
            <a:r>
              <a:rPr lang="en-US" sz="2600" dirty="0" smtClean="0">
                <a:solidFill>
                  <a:prstClr val="white"/>
                </a:solidFill>
              </a:rPr>
              <a:t>Slight increase in CD4 count</a:t>
            </a:r>
          </a:p>
          <a:p>
            <a:pPr fontAlgn="auto">
              <a:spcBef>
                <a:spcPts val="1200"/>
              </a:spcBef>
              <a:buClr>
                <a:srgbClr val="1E5155">
                  <a:lumMod val="40000"/>
                  <a:lumOff val="60000"/>
                </a:srgbClr>
              </a:buClr>
              <a:defRPr/>
            </a:pPr>
            <a:endParaRPr lang="en-US" sz="2600" dirty="0" smtClean="0">
              <a:solidFill>
                <a:prstClr val="white"/>
              </a:solidFill>
            </a:endParaRPr>
          </a:p>
          <a:p>
            <a:pPr lvl="1" fontAlgn="auto">
              <a:spcBef>
                <a:spcPts val="1200"/>
              </a:spcBef>
              <a:buClr>
                <a:srgbClr val="1E5155">
                  <a:lumMod val="40000"/>
                  <a:lumOff val="60000"/>
                </a:srgbClr>
              </a:buClr>
              <a:defRPr/>
            </a:pPr>
            <a:endParaRPr lang="en-US" sz="2400" dirty="0" smtClean="0">
              <a:solidFill>
                <a:prstClr val="white"/>
              </a:solidFill>
            </a:endParaRPr>
          </a:p>
        </p:txBody>
      </p:sp>
    </p:spTree>
    <p:extLst>
      <p:ext uri="{BB962C8B-B14F-4D97-AF65-F5344CB8AC3E}">
        <p14:creationId xmlns:p14="http://schemas.microsoft.com/office/powerpoint/2010/main" val="316319809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Project ARC: Implications</a:t>
            </a:r>
          </a:p>
          <a:p>
            <a:pPr fontAlgn="auto">
              <a:spcAft>
                <a:spcPts val="0"/>
              </a:spcAft>
              <a:defRPr/>
            </a:pPr>
            <a:endParaRPr lang="en-US" dirty="0">
              <a:solidFill>
                <a:srgbClr val="EBEBEB"/>
              </a:solidFill>
            </a:endParaRPr>
          </a:p>
        </p:txBody>
      </p:sp>
      <p:sp>
        <p:nvSpPr>
          <p:cNvPr id="5"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spcBef>
                <a:spcPts val="1200"/>
              </a:spcBef>
              <a:buClr>
                <a:srgbClr val="1E5155">
                  <a:lumMod val="40000"/>
                  <a:lumOff val="60000"/>
                </a:srgbClr>
              </a:buClr>
              <a:defRPr/>
            </a:pPr>
            <a:r>
              <a:rPr lang="en-US" sz="2600" dirty="0" smtClean="0">
                <a:solidFill>
                  <a:prstClr val="white"/>
                </a:solidFill>
              </a:rPr>
              <a:t>Can adapt a </a:t>
            </a:r>
            <a:r>
              <a:rPr lang="en-US" sz="2600" dirty="0">
                <a:solidFill>
                  <a:prstClr val="white"/>
                </a:solidFill>
              </a:rPr>
              <a:t>problem-solving and counseling intervention for Chinese HIV+ </a:t>
            </a:r>
            <a:r>
              <a:rPr lang="en-US" sz="2600" dirty="0" smtClean="0">
                <a:solidFill>
                  <a:prstClr val="white"/>
                </a:solidFill>
              </a:rPr>
              <a:t>patients</a:t>
            </a:r>
          </a:p>
          <a:p>
            <a:pPr fontAlgn="auto">
              <a:spcBef>
                <a:spcPts val="1200"/>
              </a:spcBef>
              <a:buClr>
                <a:srgbClr val="1E5155">
                  <a:lumMod val="40000"/>
                  <a:lumOff val="60000"/>
                </a:srgbClr>
              </a:buClr>
              <a:defRPr/>
            </a:pPr>
            <a:r>
              <a:rPr lang="en-US" sz="2600" dirty="0" smtClean="0">
                <a:solidFill>
                  <a:prstClr val="white"/>
                </a:solidFill>
              </a:rPr>
              <a:t>Nurses </a:t>
            </a:r>
            <a:r>
              <a:rPr lang="en-US" sz="2600" dirty="0">
                <a:solidFill>
                  <a:prstClr val="white"/>
                </a:solidFill>
              </a:rPr>
              <a:t>are receptive to </a:t>
            </a:r>
            <a:r>
              <a:rPr lang="en-US" sz="2600" dirty="0" smtClean="0">
                <a:solidFill>
                  <a:prstClr val="white"/>
                </a:solidFill>
              </a:rPr>
              <a:t>training</a:t>
            </a:r>
          </a:p>
          <a:p>
            <a:pPr fontAlgn="auto">
              <a:spcBef>
                <a:spcPts val="1200"/>
              </a:spcBef>
              <a:buClr>
                <a:srgbClr val="1E5155">
                  <a:lumMod val="40000"/>
                  <a:lumOff val="60000"/>
                </a:srgbClr>
              </a:buClr>
              <a:defRPr/>
            </a:pPr>
            <a:r>
              <a:rPr lang="en-US" sz="2600" dirty="0" smtClean="0">
                <a:solidFill>
                  <a:prstClr val="white"/>
                </a:solidFill>
              </a:rPr>
              <a:t>Chinese </a:t>
            </a:r>
            <a:r>
              <a:rPr lang="en-US" sz="2600" dirty="0">
                <a:solidFill>
                  <a:prstClr val="white"/>
                </a:solidFill>
              </a:rPr>
              <a:t>HIV+ patients will participate in adherence counseling individually or in </a:t>
            </a:r>
            <a:r>
              <a:rPr lang="en-US" sz="2600" dirty="0" smtClean="0">
                <a:solidFill>
                  <a:prstClr val="white"/>
                </a:solidFill>
              </a:rPr>
              <a:t>dyads</a:t>
            </a:r>
          </a:p>
          <a:p>
            <a:pPr fontAlgn="auto">
              <a:spcBef>
                <a:spcPts val="1200"/>
              </a:spcBef>
              <a:buClr>
                <a:srgbClr val="1E5155">
                  <a:lumMod val="40000"/>
                  <a:lumOff val="60000"/>
                </a:srgbClr>
              </a:buClr>
              <a:defRPr/>
            </a:pPr>
            <a:r>
              <a:rPr lang="en-US" sz="2600" dirty="0" smtClean="0">
                <a:solidFill>
                  <a:prstClr val="white"/>
                </a:solidFill>
              </a:rPr>
              <a:t>Technology </a:t>
            </a:r>
            <a:r>
              <a:rPr lang="en-US" sz="2600" dirty="0">
                <a:solidFill>
                  <a:prstClr val="white"/>
                </a:solidFill>
              </a:rPr>
              <a:t>can bolster </a:t>
            </a:r>
            <a:r>
              <a:rPr lang="en-US" sz="2600" dirty="0" smtClean="0">
                <a:solidFill>
                  <a:prstClr val="white"/>
                </a:solidFill>
              </a:rPr>
              <a:t>intervention</a:t>
            </a:r>
            <a:endParaRPr lang="en-US" sz="2600" dirty="0">
              <a:solidFill>
                <a:prstClr val="white"/>
              </a:solidFill>
            </a:endParaRPr>
          </a:p>
        </p:txBody>
      </p:sp>
    </p:spTree>
    <p:extLst>
      <p:ext uri="{BB962C8B-B14F-4D97-AF65-F5344CB8AC3E}">
        <p14:creationId xmlns:p14="http://schemas.microsoft.com/office/powerpoint/2010/main" val="332498392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2638"/>
            <a:ext cx="6324600" cy="1828800"/>
          </a:xfrm>
        </p:spPr>
        <p:txBody>
          <a:bodyPr/>
          <a:lstStyle/>
          <a:p>
            <a:pPr fontAlgn="auto">
              <a:spcAft>
                <a:spcPts val="0"/>
              </a:spcAft>
              <a:defRPr/>
            </a:pPr>
            <a:r>
              <a:rPr lang="en-US" dirty="0" smtClean="0"/>
              <a:t/>
            </a:r>
            <a:br>
              <a:rPr lang="en-US" dirty="0" smtClean="0"/>
            </a:br>
            <a:r>
              <a:rPr lang="en-US" i="1" dirty="0" smtClean="0"/>
              <a:t>Reducing Parental HIV disclosure Distress in China with Nurse-Delivered Counseling </a:t>
            </a:r>
            <a:endParaRPr lang="en-US" i="1" dirty="0"/>
          </a:p>
        </p:txBody>
      </p:sp>
      <p:sp>
        <p:nvSpPr>
          <p:cNvPr id="4" name="Subtitle 3"/>
          <p:cNvSpPr>
            <a:spLocks noGrp="1"/>
          </p:cNvSpPr>
          <p:nvPr>
            <p:ph type="subTitle" idx="1"/>
          </p:nvPr>
        </p:nvSpPr>
        <p:spPr>
          <a:xfrm>
            <a:off x="7010400" y="2052638"/>
            <a:ext cx="1981200" cy="1828800"/>
          </a:xfrm>
        </p:spPr>
        <p:txBody>
          <a:bodyPr/>
          <a:lstStyle/>
          <a:p>
            <a:pPr fontAlgn="auto">
              <a:spcAft>
                <a:spcPts val="0"/>
              </a:spcAft>
              <a:defRPr/>
            </a:pPr>
            <a:r>
              <a:rPr lang="en-US" dirty="0" smtClean="0"/>
              <a:t>PI: J. Simoni</a:t>
            </a:r>
          </a:p>
          <a:p>
            <a:pPr fontAlgn="auto">
              <a:spcAft>
                <a:spcPts val="0"/>
              </a:spcAft>
              <a:defRPr/>
            </a:pPr>
            <a:r>
              <a:rPr lang="en-US" dirty="0" smtClean="0"/>
              <a:t>R21HD07414</a:t>
            </a:r>
          </a:p>
          <a:p>
            <a:pPr fontAlgn="auto">
              <a:spcAft>
                <a:spcPts val="0"/>
              </a:spcAft>
              <a:defRPr/>
            </a:pPr>
            <a:r>
              <a:rPr lang="en-US" dirty="0" smtClean="0"/>
              <a:t>2012-14 </a:t>
            </a:r>
            <a:endParaRPr lang="en-US" dirty="0"/>
          </a:p>
        </p:txBody>
      </p:sp>
    </p:spTree>
    <p:extLst>
      <p:ext uri="{BB962C8B-B14F-4D97-AF65-F5344CB8AC3E}">
        <p14:creationId xmlns:p14="http://schemas.microsoft.com/office/powerpoint/2010/main" val="15551939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263"/>
            <a:ext cx="8407400" cy="4922837"/>
          </a:xfrm>
        </p:spPr>
        <p:txBody>
          <a:bodyPr/>
          <a:lstStyle/>
          <a:p>
            <a:pPr marL="274320" fontAlgn="auto">
              <a:spcAft>
                <a:spcPts val="0"/>
              </a:spcAft>
              <a:defRPr/>
            </a:pPr>
            <a:r>
              <a:rPr lang="en-US" dirty="0" smtClean="0"/>
              <a:t>Session 1 </a:t>
            </a:r>
          </a:p>
          <a:p>
            <a:pPr marL="548640" lvl="1" indent="-182880" fontAlgn="auto">
              <a:spcAft>
                <a:spcPts val="0"/>
              </a:spcAft>
              <a:defRPr/>
            </a:pPr>
            <a:r>
              <a:rPr lang="en-US" dirty="0" smtClean="0"/>
              <a:t>Parents share HIV diagnosis story </a:t>
            </a:r>
          </a:p>
          <a:p>
            <a:pPr marL="548640" lvl="1" indent="-182880" fontAlgn="auto">
              <a:spcAft>
                <a:spcPts val="0"/>
              </a:spcAft>
              <a:defRPr/>
            </a:pPr>
            <a:r>
              <a:rPr lang="en-US" dirty="0" smtClean="0"/>
              <a:t>Brief assessment of parent, child, and family’s current strengths</a:t>
            </a:r>
          </a:p>
          <a:p>
            <a:pPr marL="548640" lvl="1" indent="-182880" fontAlgn="auto">
              <a:spcAft>
                <a:spcPts val="0"/>
              </a:spcAft>
              <a:defRPr/>
            </a:pPr>
            <a:r>
              <a:rPr lang="en-US" dirty="0" smtClean="0"/>
              <a:t>Discussion of advantages and disadvantages (pros/cons) of disclosure</a:t>
            </a:r>
          </a:p>
          <a:p>
            <a:pPr marL="548640" lvl="1" indent="-182880" fontAlgn="auto">
              <a:spcAft>
                <a:spcPts val="0"/>
              </a:spcAft>
              <a:defRPr/>
            </a:pPr>
            <a:r>
              <a:rPr lang="en-US" dirty="0" smtClean="0"/>
              <a:t>Nurse provides didactic information about useful family communication skills, parents are asked to practice for homework</a:t>
            </a:r>
          </a:p>
          <a:p>
            <a:pPr marL="274320" fontAlgn="auto">
              <a:spcAft>
                <a:spcPts val="0"/>
              </a:spcAft>
              <a:defRPr/>
            </a:pPr>
            <a:r>
              <a:rPr lang="en-US" dirty="0" smtClean="0"/>
              <a:t>Session 2</a:t>
            </a:r>
          </a:p>
          <a:p>
            <a:pPr marL="548640" lvl="1" indent="-182880" fontAlgn="auto">
              <a:spcAft>
                <a:spcPts val="0"/>
              </a:spcAft>
              <a:defRPr/>
            </a:pPr>
            <a:r>
              <a:rPr lang="en-US" dirty="0" smtClean="0"/>
              <a:t>Psycho-education about cognitive, social, and emotional abilities of children at different stages of development</a:t>
            </a:r>
          </a:p>
          <a:p>
            <a:pPr marL="548640" lvl="1" indent="-182880" fontAlgn="auto">
              <a:spcAft>
                <a:spcPts val="0"/>
              </a:spcAft>
              <a:defRPr/>
            </a:pPr>
            <a:r>
              <a:rPr lang="en-US" dirty="0" smtClean="0"/>
              <a:t>Parents asked to imagine where they are on a disclosure ladder</a:t>
            </a:r>
          </a:p>
          <a:p>
            <a:pPr marL="274320" fontAlgn="auto">
              <a:spcAft>
                <a:spcPts val="0"/>
              </a:spcAft>
              <a:defRPr/>
            </a:pPr>
            <a:r>
              <a:rPr lang="en-US" dirty="0" smtClean="0"/>
              <a:t>Session 3</a:t>
            </a:r>
          </a:p>
          <a:p>
            <a:pPr marL="548640" lvl="1" indent="-182880" fontAlgn="auto">
              <a:spcAft>
                <a:spcPts val="0"/>
              </a:spcAft>
              <a:defRPr/>
            </a:pPr>
            <a:r>
              <a:rPr lang="en-US" dirty="0" smtClean="0"/>
              <a:t>Parents develop plan for achieving their position on the continuum, anticipate questions from child, troubleshoot and role-play the plan</a:t>
            </a:r>
          </a:p>
          <a:p>
            <a:pPr marL="548640" lvl="1" indent="-182880" fontAlgn="auto">
              <a:spcAft>
                <a:spcPts val="0"/>
              </a:spcAft>
              <a:defRPr/>
            </a:pPr>
            <a:endParaRPr lang="en-US" dirty="0"/>
          </a:p>
        </p:txBody>
      </p:sp>
      <p:sp>
        <p:nvSpPr>
          <p:cNvPr id="3" name="Title 2"/>
          <p:cNvSpPr>
            <a:spLocks noGrp="1"/>
          </p:cNvSpPr>
          <p:nvPr>
            <p:ph type="title"/>
          </p:nvPr>
        </p:nvSpPr>
        <p:spPr/>
        <p:txBody>
          <a:bodyPr/>
          <a:lstStyle/>
          <a:p>
            <a:pPr fontAlgn="auto">
              <a:spcAft>
                <a:spcPts val="0"/>
              </a:spcAft>
              <a:defRPr/>
            </a:pPr>
            <a:r>
              <a:rPr lang="en-US" dirty="0" smtClean="0"/>
              <a:t>Intervention Sessions</a:t>
            </a:r>
            <a:endParaRPr lang="en-US" dirty="0"/>
          </a:p>
        </p:txBody>
      </p:sp>
    </p:spTree>
    <p:extLst>
      <p:ext uri="{BB962C8B-B14F-4D97-AF65-F5344CB8AC3E}">
        <p14:creationId xmlns:p14="http://schemas.microsoft.com/office/powerpoint/2010/main" val="4058403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63783" r="-63783"/>
          <a:stretch>
            <a:fillRect/>
          </a:stretch>
        </p:blipFill>
        <p:spPr bwMode="auto">
          <a:xfrm>
            <a:off x="-79375" y="1654175"/>
            <a:ext cx="9804400" cy="5138738"/>
          </a:xfrm>
        </p:spPr>
      </p:pic>
      <p:sp>
        <p:nvSpPr>
          <p:cNvPr id="3" name="Title 2"/>
          <p:cNvSpPr>
            <a:spLocks noGrp="1"/>
          </p:cNvSpPr>
          <p:nvPr>
            <p:ph type="title"/>
          </p:nvPr>
        </p:nvSpPr>
        <p:spPr/>
        <p:txBody>
          <a:bodyPr/>
          <a:lstStyle/>
          <a:p>
            <a:pPr fontAlgn="auto">
              <a:spcAft>
                <a:spcPts val="0"/>
              </a:spcAft>
              <a:defRPr/>
            </a:pPr>
            <a:r>
              <a:rPr lang="en-US" dirty="0" smtClean="0"/>
              <a:t>Disclosure Continuum handout </a:t>
            </a:r>
            <a:br>
              <a:rPr lang="en-US" dirty="0" smtClean="0"/>
            </a:br>
            <a:r>
              <a:rPr lang="en-US" dirty="0" smtClean="0"/>
              <a:t>for participants</a:t>
            </a:r>
            <a:endParaRPr lang="en-US" dirty="0"/>
          </a:p>
        </p:txBody>
      </p:sp>
    </p:spTree>
    <p:extLst>
      <p:ext uri="{BB962C8B-B14F-4D97-AF65-F5344CB8AC3E}">
        <p14:creationId xmlns:p14="http://schemas.microsoft.com/office/powerpoint/2010/main" val="23487918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dirty="0" smtClean="0"/>
              <a:t>Intervention outcomes</a:t>
            </a:r>
            <a:br>
              <a:rPr lang="en-US" dirty="0" smtClean="0"/>
            </a:br>
            <a:r>
              <a:rPr lang="en-US" sz="1600" dirty="0" smtClean="0"/>
              <a:t>(</a:t>
            </a:r>
            <a:r>
              <a:rPr lang="en-US" sz="1600" i="1" dirty="0" smtClean="0"/>
              <a:t>N</a:t>
            </a:r>
            <a:r>
              <a:rPr lang="en-US" sz="1600" dirty="0" smtClean="0"/>
              <a:t>=20 PLWHA)</a:t>
            </a:r>
            <a:endParaRPr lang="en-US" sz="1600" dirty="0"/>
          </a:p>
        </p:txBody>
      </p:sp>
      <p:pic>
        <p:nvPicPr>
          <p:cNvPr id="16179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17809" r="-17809"/>
          <a:stretch>
            <a:fillRect/>
          </a:stretch>
        </p:blipFill>
        <p:spPr bwMode="auto">
          <a:xfrm>
            <a:off x="-344488" y="1609725"/>
            <a:ext cx="9802813" cy="5138738"/>
          </a:xfrm>
        </p:spPr>
      </p:pic>
    </p:spTree>
    <p:extLst>
      <p:ext uri="{BB962C8B-B14F-4D97-AF65-F5344CB8AC3E}">
        <p14:creationId xmlns:p14="http://schemas.microsoft.com/office/powerpoint/2010/main" val="1000523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txBox="1">
            <a:spLocks noGrp="1"/>
          </p:cNvSpPr>
          <p:nvPr>
            <p:ph type="title"/>
          </p:nvPr>
        </p:nvSpPr>
        <p:spPr>
          <a:xfrm>
            <a:off x="98425" y="22225"/>
            <a:ext cx="8826500" cy="803275"/>
          </a:xfrm>
        </p:spPr>
        <p:txBody>
          <a:bodyPr/>
          <a:lstStyle/>
          <a:p>
            <a:pPr eaLnBrk="1" hangingPunct="1">
              <a:spcBef>
                <a:spcPct val="0"/>
              </a:spcBef>
              <a:buSzTx/>
              <a:buFont typeface="Roboto"/>
              <a:buNone/>
            </a:pPr>
            <a:r>
              <a:rPr lang="en-US" altLang="en-US" i="1" dirty="0" smtClean="0">
                <a:latin typeface="Roboto"/>
                <a:ea typeface="Roboto"/>
                <a:cs typeface="Roboto"/>
                <a:sym typeface="Roboto"/>
              </a:rPr>
              <a:t>Joyce Yang - </a:t>
            </a:r>
            <a:r>
              <a:rPr lang="en-US" dirty="0" smtClean="0"/>
              <a:t>F31 MH099925 2012-16</a:t>
            </a:r>
            <a:endParaRPr lang="en-US" altLang="en-US" i="1" dirty="0" smtClean="0">
              <a:latin typeface="Roboto"/>
              <a:ea typeface="Roboto"/>
              <a:cs typeface="Roboto"/>
              <a:sym typeface="Roboto"/>
            </a:endParaRPr>
          </a:p>
        </p:txBody>
      </p:sp>
      <p:pic>
        <p:nvPicPr>
          <p:cNvPr id="1628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295400"/>
            <a:ext cx="4041775"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647" y="2900916"/>
            <a:ext cx="70596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535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hape 396"/>
          <p:cNvSpPr txBox="1">
            <a:spLocks noGrp="1"/>
          </p:cNvSpPr>
          <p:nvPr>
            <p:ph type="title" idx="4294967295"/>
          </p:nvPr>
        </p:nvSpPr>
        <p:spPr>
          <a:xfrm>
            <a:off x="303213" y="1116013"/>
            <a:ext cx="8520112" cy="639762"/>
          </a:xfrm>
        </p:spPr>
        <p:txBody>
          <a:bodyPr/>
          <a:lstStyle/>
          <a:p>
            <a:pPr eaLnBrk="1" hangingPunct="1">
              <a:buClr>
                <a:srgbClr val="666666"/>
              </a:buClr>
              <a:buFont typeface="Roboto"/>
              <a:buNone/>
            </a:pPr>
            <a:r>
              <a:rPr lang="en-US" altLang="en-US" sz="3200" smtClean="0">
                <a:solidFill>
                  <a:srgbClr val="666666"/>
                </a:solidFill>
                <a:latin typeface="Roboto"/>
                <a:ea typeface="Roboto"/>
                <a:cs typeface="Roboto"/>
                <a:sym typeface="Roboto"/>
              </a:rPr>
              <a:t>Intervention Contents</a:t>
            </a:r>
          </a:p>
        </p:txBody>
      </p:sp>
      <p:grpSp>
        <p:nvGrpSpPr>
          <p:cNvPr id="167939" name="Shape 397"/>
          <p:cNvGrpSpPr>
            <a:grpSpLocks/>
          </p:cNvGrpSpPr>
          <p:nvPr/>
        </p:nvGrpSpPr>
        <p:grpSpPr bwMode="auto">
          <a:xfrm>
            <a:off x="434975" y="2162175"/>
            <a:ext cx="2628900" cy="3416300"/>
            <a:chOff x="431925" y="1304875"/>
            <a:chExt cx="2628925" cy="3416400"/>
          </a:xfrm>
        </p:grpSpPr>
        <p:sp>
          <p:nvSpPr>
            <p:cNvPr id="398" name="Shape 398"/>
            <p:cNvSpPr txBox="1"/>
            <p:nvPr/>
          </p:nvSpPr>
          <p:spPr>
            <a:xfrm>
              <a:off x="431925" y="1304875"/>
              <a:ext cx="2628925" cy="463564"/>
            </a:xfrm>
            <a:prstGeom prst="rect">
              <a:avLst/>
            </a:prstGeom>
            <a:solidFill>
              <a:schemeClr val="dk1"/>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cs typeface="Arial"/>
                <a:sym typeface="Arial"/>
              </a:endParaRPr>
            </a:p>
          </p:txBody>
        </p:sp>
        <p:sp>
          <p:nvSpPr>
            <p:cNvPr id="399" name="Shape 399"/>
            <p:cNvSpPr/>
            <p:nvPr/>
          </p:nvSpPr>
          <p:spPr>
            <a:xfrm>
              <a:off x="431925" y="1304875"/>
              <a:ext cx="2628925" cy="3416400"/>
            </a:xfrm>
            <a:prstGeom prst="rect">
              <a:avLst/>
            </a:prstGeom>
            <a:noFill/>
            <a:ln w="9525" cap="flat" cmpd="sng">
              <a:solidFill>
                <a:schemeClr val="dk1"/>
              </a:solidFill>
              <a:prstDash val="solid"/>
              <a:round/>
              <a:headEnd type="none" w="med" len="med"/>
              <a:tailEnd type="none" w="med" len="med"/>
            </a:ln>
          </p:spPr>
          <p:txBody>
            <a:bodyPr lIns="91425" tIns="91425" rIns="91425" bIns="91425" anchor="ctr"/>
            <a:lstStyle/>
            <a:p>
              <a:pPr fontAlgn="auto">
                <a:spcBef>
                  <a:spcPts val="0"/>
                </a:spcBef>
                <a:spcAft>
                  <a:spcPts val="0"/>
                </a:spcAft>
                <a:defRPr/>
              </a:pPr>
              <a:endParaRPr sz="1400" kern="0">
                <a:solidFill>
                  <a:srgbClr val="000000"/>
                </a:solidFill>
                <a:latin typeface="Arial"/>
                <a:cs typeface="Arial"/>
                <a:sym typeface="Arial"/>
              </a:endParaRPr>
            </a:p>
          </p:txBody>
        </p:sp>
      </p:grpSp>
      <p:sp>
        <p:nvSpPr>
          <p:cNvPr id="167940" name="Shape 400"/>
          <p:cNvSpPr txBox="1">
            <a:spLocks noGrp="1"/>
          </p:cNvSpPr>
          <p:nvPr>
            <p:ph type="body" idx="4294967295"/>
          </p:nvPr>
        </p:nvSpPr>
        <p:spPr>
          <a:xfrm>
            <a:off x="506413" y="2162175"/>
            <a:ext cx="2493962" cy="461963"/>
          </a:xfrm>
        </p:spPr>
        <p:txBody>
          <a:bodyPr/>
          <a:lstStyle/>
          <a:p>
            <a:pPr eaLnBrk="1" hangingPunct="1">
              <a:lnSpc>
                <a:spcPct val="115000"/>
              </a:lnSpc>
              <a:buClr>
                <a:srgbClr val="737373"/>
              </a:buClr>
              <a:buFont typeface="Roboto"/>
              <a:buNone/>
            </a:pPr>
            <a:r>
              <a:rPr lang="en-US" altLang="en-US" sz="1800" dirty="0" smtClean="0">
                <a:solidFill>
                  <a:srgbClr val="FFFFFF"/>
                </a:solidFill>
                <a:latin typeface="Roboto"/>
                <a:ea typeface="Roboto"/>
                <a:cs typeface="Roboto"/>
                <a:sym typeface="Roboto"/>
              </a:rPr>
              <a:t>Session 1</a:t>
            </a:r>
          </a:p>
        </p:txBody>
      </p:sp>
      <p:sp>
        <p:nvSpPr>
          <p:cNvPr id="167941" name="Shape 401"/>
          <p:cNvSpPr txBox="1">
            <a:spLocks noGrp="1"/>
          </p:cNvSpPr>
          <p:nvPr>
            <p:ph type="body" idx="4294967295"/>
          </p:nvPr>
        </p:nvSpPr>
        <p:spPr>
          <a:xfrm>
            <a:off x="303213" y="2632075"/>
            <a:ext cx="2836862" cy="3367088"/>
          </a:xfrm>
        </p:spPr>
        <p:txBody>
          <a:bodyPr/>
          <a:lstStyle/>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HIV diagnosis story</a:t>
            </a:r>
          </a:p>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Unstructured assessment of mental health, disclosure, and coping skills</a:t>
            </a:r>
          </a:p>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Teach </a:t>
            </a:r>
            <a:r>
              <a:rPr lang="en-US" altLang="en-US" b="1" dirty="0" smtClean="0">
                <a:solidFill>
                  <a:srgbClr val="F26101"/>
                </a:solidFill>
                <a:latin typeface="Roboto"/>
                <a:ea typeface="Roboto"/>
                <a:cs typeface="Roboto"/>
                <a:sym typeface="Roboto"/>
              </a:rPr>
              <a:t>Automatic Thought Record</a:t>
            </a:r>
            <a:r>
              <a:rPr lang="en-US" altLang="en-US" b="1" dirty="0" smtClean="0">
                <a:solidFill>
                  <a:srgbClr val="737373"/>
                </a:solidFill>
                <a:latin typeface="Roboto"/>
                <a:ea typeface="Roboto"/>
                <a:cs typeface="Roboto"/>
                <a:sym typeface="Roboto"/>
              </a:rPr>
              <a:t> </a:t>
            </a:r>
            <a:r>
              <a:rPr lang="en-US" altLang="en-US" dirty="0" smtClean="0">
                <a:solidFill>
                  <a:srgbClr val="737373"/>
                </a:solidFill>
                <a:latin typeface="Roboto"/>
                <a:ea typeface="Roboto"/>
                <a:cs typeface="Roboto"/>
                <a:sym typeface="Roboto"/>
              </a:rPr>
              <a:t>(ATR)</a:t>
            </a:r>
            <a:r>
              <a:rPr lang="en-US" altLang="en-US" baseline="30000" dirty="0" smtClean="0">
                <a:solidFill>
                  <a:srgbClr val="737373"/>
                </a:solidFill>
                <a:latin typeface="Roboto"/>
                <a:ea typeface="Roboto"/>
                <a:cs typeface="Roboto"/>
                <a:sym typeface="Roboto"/>
              </a:rPr>
              <a:t>40</a:t>
            </a:r>
            <a:r>
              <a:rPr lang="en-US" altLang="en-US" b="1" dirty="0" smtClean="0">
                <a:solidFill>
                  <a:srgbClr val="737373"/>
                </a:solidFill>
                <a:latin typeface="Roboto"/>
                <a:ea typeface="Roboto"/>
                <a:cs typeface="Roboto"/>
                <a:sym typeface="Roboto"/>
              </a:rPr>
              <a:t> </a:t>
            </a:r>
            <a:r>
              <a:rPr lang="en-US" altLang="en-US" dirty="0" smtClean="0">
                <a:solidFill>
                  <a:srgbClr val="737373"/>
                </a:solidFill>
                <a:latin typeface="Roboto"/>
                <a:ea typeface="Roboto"/>
                <a:cs typeface="Roboto"/>
                <a:sym typeface="Roboto"/>
              </a:rPr>
              <a:t>skill using example from </a:t>
            </a:r>
            <a:r>
              <a:rPr lang="en-US" altLang="en-US" dirty="0" err="1" smtClean="0">
                <a:solidFill>
                  <a:srgbClr val="737373"/>
                </a:solidFill>
                <a:latin typeface="Roboto"/>
                <a:ea typeface="Roboto"/>
                <a:cs typeface="Roboto"/>
                <a:sym typeface="Roboto"/>
              </a:rPr>
              <a:t>qual</a:t>
            </a:r>
            <a:r>
              <a:rPr lang="en-US" altLang="en-US" dirty="0" smtClean="0">
                <a:solidFill>
                  <a:srgbClr val="737373"/>
                </a:solidFill>
                <a:latin typeface="Roboto"/>
                <a:ea typeface="Roboto"/>
                <a:cs typeface="Roboto"/>
                <a:sym typeface="Roboto"/>
              </a:rPr>
              <a:t> data and participant’s example</a:t>
            </a:r>
          </a:p>
        </p:txBody>
      </p:sp>
      <p:grpSp>
        <p:nvGrpSpPr>
          <p:cNvPr id="167942" name="Shape 402"/>
          <p:cNvGrpSpPr>
            <a:grpSpLocks/>
          </p:cNvGrpSpPr>
          <p:nvPr/>
        </p:nvGrpSpPr>
        <p:grpSpPr bwMode="auto">
          <a:xfrm>
            <a:off x="3321050" y="2162175"/>
            <a:ext cx="2632075" cy="3416300"/>
            <a:chOff x="3320450" y="1304875"/>
            <a:chExt cx="2632500" cy="3416400"/>
          </a:xfrm>
        </p:grpSpPr>
        <p:sp>
          <p:nvSpPr>
            <p:cNvPr id="403" name="Shape 403"/>
            <p:cNvSpPr txBox="1"/>
            <p:nvPr/>
          </p:nvSpPr>
          <p:spPr>
            <a:xfrm>
              <a:off x="3323626" y="1304875"/>
              <a:ext cx="2629324" cy="463564"/>
            </a:xfrm>
            <a:prstGeom prst="rect">
              <a:avLst/>
            </a:prstGeom>
            <a:solidFill>
              <a:schemeClr val="dk1"/>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cs typeface="Arial"/>
                <a:sym typeface="Arial"/>
              </a:endParaRPr>
            </a:p>
          </p:txBody>
        </p:sp>
        <p:sp>
          <p:nvSpPr>
            <p:cNvPr id="404" name="Shape 404"/>
            <p:cNvSpPr/>
            <p:nvPr/>
          </p:nvSpPr>
          <p:spPr>
            <a:xfrm>
              <a:off x="3320450" y="1304875"/>
              <a:ext cx="2629324" cy="3416400"/>
            </a:xfrm>
            <a:prstGeom prst="rect">
              <a:avLst/>
            </a:prstGeom>
            <a:noFill/>
            <a:ln w="9525" cap="flat" cmpd="sng">
              <a:solidFill>
                <a:schemeClr val="dk1"/>
              </a:solidFill>
              <a:prstDash val="solid"/>
              <a:round/>
              <a:headEnd type="none" w="med" len="med"/>
              <a:tailEnd type="none" w="med" len="med"/>
            </a:ln>
          </p:spPr>
          <p:txBody>
            <a:bodyPr lIns="91425" tIns="91425" rIns="91425" bIns="91425" anchor="ctr"/>
            <a:lstStyle/>
            <a:p>
              <a:pPr fontAlgn="auto">
                <a:spcBef>
                  <a:spcPts val="0"/>
                </a:spcBef>
                <a:spcAft>
                  <a:spcPts val="0"/>
                </a:spcAft>
                <a:defRPr/>
              </a:pPr>
              <a:endParaRPr sz="1400" kern="0">
                <a:solidFill>
                  <a:srgbClr val="000000"/>
                </a:solidFill>
                <a:latin typeface="Arial"/>
                <a:cs typeface="Arial"/>
                <a:sym typeface="Arial"/>
              </a:endParaRPr>
            </a:p>
          </p:txBody>
        </p:sp>
      </p:grpSp>
      <p:sp>
        <p:nvSpPr>
          <p:cNvPr id="167943" name="Shape 405"/>
          <p:cNvSpPr txBox="1">
            <a:spLocks noGrp="1"/>
          </p:cNvSpPr>
          <p:nvPr>
            <p:ph type="body" idx="4294967295"/>
          </p:nvPr>
        </p:nvSpPr>
        <p:spPr>
          <a:xfrm>
            <a:off x="3389313" y="2162175"/>
            <a:ext cx="2493962" cy="461963"/>
          </a:xfrm>
        </p:spPr>
        <p:txBody>
          <a:bodyPr/>
          <a:lstStyle/>
          <a:p>
            <a:pPr eaLnBrk="1" hangingPunct="1">
              <a:lnSpc>
                <a:spcPct val="115000"/>
              </a:lnSpc>
              <a:buClr>
                <a:srgbClr val="737373"/>
              </a:buClr>
              <a:buFont typeface="Roboto"/>
              <a:buNone/>
            </a:pPr>
            <a:r>
              <a:rPr lang="en-US" altLang="en-US" sz="1800" smtClean="0">
                <a:solidFill>
                  <a:srgbClr val="FFFFFF"/>
                </a:solidFill>
                <a:latin typeface="Roboto"/>
                <a:ea typeface="Roboto"/>
                <a:cs typeface="Roboto"/>
                <a:sym typeface="Roboto"/>
              </a:rPr>
              <a:t>Session 2</a:t>
            </a:r>
          </a:p>
        </p:txBody>
      </p:sp>
      <p:sp>
        <p:nvSpPr>
          <p:cNvPr id="167944" name="Shape 406"/>
          <p:cNvSpPr txBox="1">
            <a:spLocks noGrp="1"/>
          </p:cNvSpPr>
          <p:nvPr>
            <p:ph type="body" idx="4294967295"/>
          </p:nvPr>
        </p:nvSpPr>
        <p:spPr>
          <a:xfrm>
            <a:off x="3168650" y="2632075"/>
            <a:ext cx="2836863" cy="2794000"/>
          </a:xfrm>
        </p:spPr>
        <p:txBody>
          <a:bodyPr/>
          <a:lstStyle/>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Review ATR homework</a:t>
            </a:r>
          </a:p>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Explore avoidance patterns that resulted from having HIV</a:t>
            </a:r>
          </a:p>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Teach behavioral activation </a:t>
            </a:r>
            <a:r>
              <a:rPr lang="en-US" altLang="en-US" b="1" dirty="0" smtClean="0">
                <a:solidFill>
                  <a:srgbClr val="F26101"/>
                </a:solidFill>
                <a:latin typeface="Roboto"/>
                <a:ea typeface="Roboto"/>
                <a:cs typeface="Roboto"/>
                <a:sym typeface="Roboto"/>
              </a:rPr>
              <a:t>TRAP</a:t>
            </a:r>
            <a:r>
              <a:rPr lang="en-US" altLang="en-US" baseline="30000" dirty="0" smtClean="0">
                <a:solidFill>
                  <a:srgbClr val="7F7F7F"/>
                </a:solidFill>
                <a:latin typeface="Roboto"/>
                <a:ea typeface="Roboto"/>
                <a:cs typeface="Roboto"/>
                <a:sym typeface="Roboto"/>
              </a:rPr>
              <a:t>41</a:t>
            </a:r>
            <a:r>
              <a:rPr lang="en-US" altLang="en-US" dirty="0" smtClean="0">
                <a:solidFill>
                  <a:srgbClr val="737373"/>
                </a:solidFill>
                <a:latin typeface="Roboto"/>
                <a:ea typeface="Roboto"/>
                <a:cs typeface="Roboto"/>
                <a:sym typeface="Roboto"/>
              </a:rPr>
              <a:t>: trigger response avoidance pattern &amp; </a:t>
            </a:r>
            <a:r>
              <a:rPr lang="en-US" altLang="en-US" b="1" dirty="0" smtClean="0">
                <a:solidFill>
                  <a:srgbClr val="F26101"/>
                </a:solidFill>
                <a:latin typeface="Roboto"/>
                <a:ea typeface="Roboto"/>
                <a:cs typeface="Roboto"/>
                <a:sym typeface="Roboto"/>
              </a:rPr>
              <a:t>TRAC</a:t>
            </a:r>
            <a:r>
              <a:rPr lang="en-US" altLang="en-US" dirty="0" smtClean="0">
                <a:solidFill>
                  <a:srgbClr val="737373"/>
                </a:solidFill>
                <a:latin typeface="Roboto"/>
                <a:ea typeface="Roboto"/>
                <a:cs typeface="Roboto"/>
                <a:sym typeface="Roboto"/>
              </a:rPr>
              <a:t>: trigger response alternative coping skill</a:t>
            </a:r>
          </a:p>
        </p:txBody>
      </p:sp>
      <p:grpSp>
        <p:nvGrpSpPr>
          <p:cNvPr id="167945" name="Shape 407"/>
          <p:cNvGrpSpPr>
            <a:grpSpLocks/>
          </p:cNvGrpSpPr>
          <p:nvPr/>
        </p:nvGrpSpPr>
        <p:grpSpPr bwMode="auto">
          <a:xfrm>
            <a:off x="6211888" y="2162175"/>
            <a:ext cx="2633662" cy="3416300"/>
            <a:chOff x="6212550" y="1304875"/>
            <a:chExt cx="2632500" cy="3416400"/>
          </a:xfrm>
        </p:grpSpPr>
        <p:sp>
          <p:nvSpPr>
            <p:cNvPr id="408" name="Shape 408"/>
            <p:cNvSpPr/>
            <p:nvPr/>
          </p:nvSpPr>
          <p:spPr>
            <a:xfrm>
              <a:off x="6215724" y="1304875"/>
              <a:ext cx="2629326" cy="3416400"/>
            </a:xfrm>
            <a:prstGeom prst="rect">
              <a:avLst/>
            </a:prstGeom>
            <a:noFill/>
            <a:ln w="9525" cap="flat" cmpd="sng">
              <a:solidFill>
                <a:schemeClr val="dk1"/>
              </a:solidFill>
              <a:prstDash val="solid"/>
              <a:round/>
              <a:headEnd type="none" w="med" len="med"/>
              <a:tailEnd type="none" w="med" len="med"/>
            </a:ln>
          </p:spPr>
          <p:txBody>
            <a:bodyPr lIns="91425" tIns="91425" rIns="91425" bIns="91425" anchor="ctr"/>
            <a:lstStyle/>
            <a:p>
              <a:pPr fontAlgn="auto">
                <a:spcBef>
                  <a:spcPts val="0"/>
                </a:spcBef>
                <a:spcAft>
                  <a:spcPts val="0"/>
                </a:spcAft>
                <a:defRPr/>
              </a:pPr>
              <a:endParaRPr sz="1400" kern="0">
                <a:solidFill>
                  <a:srgbClr val="000000"/>
                </a:solidFill>
                <a:latin typeface="Arial"/>
                <a:cs typeface="Arial"/>
                <a:sym typeface="Arial"/>
              </a:endParaRPr>
            </a:p>
          </p:txBody>
        </p:sp>
        <p:sp>
          <p:nvSpPr>
            <p:cNvPr id="409" name="Shape 409"/>
            <p:cNvSpPr txBox="1"/>
            <p:nvPr/>
          </p:nvSpPr>
          <p:spPr>
            <a:xfrm>
              <a:off x="6212550" y="1304875"/>
              <a:ext cx="2632500" cy="463564"/>
            </a:xfrm>
            <a:prstGeom prst="rect">
              <a:avLst/>
            </a:prstGeom>
            <a:solidFill>
              <a:schemeClr val="dk1"/>
            </a:solidFill>
            <a:ln>
              <a:noFill/>
            </a:ln>
          </p:spPr>
          <p:txBody>
            <a:bodyPr lIns="91425" tIns="91425" rIns="91425" bIns="91425" anchor="ctr"/>
            <a:lstStyle/>
            <a:p>
              <a:pPr fontAlgn="auto">
                <a:spcBef>
                  <a:spcPts val="0"/>
                </a:spcBef>
                <a:spcAft>
                  <a:spcPts val="0"/>
                </a:spcAft>
                <a:defRPr/>
              </a:pPr>
              <a:endParaRPr sz="1400" kern="0">
                <a:solidFill>
                  <a:srgbClr val="000000"/>
                </a:solidFill>
                <a:latin typeface="Arial"/>
                <a:cs typeface="Arial"/>
                <a:sym typeface="Arial"/>
              </a:endParaRPr>
            </a:p>
          </p:txBody>
        </p:sp>
      </p:grpSp>
      <p:sp>
        <p:nvSpPr>
          <p:cNvPr id="167946" name="Shape 410"/>
          <p:cNvSpPr txBox="1">
            <a:spLocks noGrp="1"/>
          </p:cNvSpPr>
          <p:nvPr>
            <p:ph type="body" idx="4294967295"/>
          </p:nvPr>
        </p:nvSpPr>
        <p:spPr>
          <a:xfrm>
            <a:off x="6272213" y="2162175"/>
            <a:ext cx="2495550" cy="461963"/>
          </a:xfrm>
        </p:spPr>
        <p:txBody>
          <a:bodyPr/>
          <a:lstStyle/>
          <a:p>
            <a:pPr eaLnBrk="1" hangingPunct="1">
              <a:lnSpc>
                <a:spcPct val="115000"/>
              </a:lnSpc>
              <a:buClr>
                <a:srgbClr val="737373"/>
              </a:buClr>
              <a:buFont typeface="Roboto"/>
              <a:buNone/>
            </a:pPr>
            <a:r>
              <a:rPr lang="en-US" altLang="en-US" sz="1800" smtClean="0">
                <a:solidFill>
                  <a:srgbClr val="FFFFFF"/>
                </a:solidFill>
                <a:latin typeface="Roboto"/>
                <a:ea typeface="Roboto"/>
                <a:cs typeface="Roboto"/>
                <a:sym typeface="Roboto"/>
              </a:rPr>
              <a:t>Session 3</a:t>
            </a:r>
          </a:p>
        </p:txBody>
      </p:sp>
      <p:sp>
        <p:nvSpPr>
          <p:cNvPr id="167947" name="Shape 411"/>
          <p:cNvSpPr txBox="1">
            <a:spLocks noGrp="1"/>
          </p:cNvSpPr>
          <p:nvPr>
            <p:ph type="body" idx="4294967295"/>
          </p:nvPr>
        </p:nvSpPr>
        <p:spPr>
          <a:xfrm>
            <a:off x="6057900" y="2632075"/>
            <a:ext cx="2632075" cy="2794000"/>
          </a:xfrm>
        </p:spPr>
        <p:txBody>
          <a:bodyPr/>
          <a:lstStyle/>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Review homework of taking steps to get out of a TRAP and on TRAC</a:t>
            </a:r>
          </a:p>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Assess anxiety experienced as a result of HIV</a:t>
            </a:r>
          </a:p>
          <a:p>
            <a:pPr marL="457200" indent="-330200" eaLnBrk="1" hangingPunct="1">
              <a:lnSpc>
                <a:spcPct val="115000"/>
              </a:lnSpc>
              <a:spcAft>
                <a:spcPts val="1600"/>
              </a:spcAft>
              <a:buClr>
                <a:srgbClr val="737373"/>
              </a:buClr>
              <a:buFont typeface="Roboto"/>
              <a:buNone/>
            </a:pPr>
            <a:r>
              <a:rPr lang="en-US" altLang="en-US" dirty="0" smtClean="0">
                <a:solidFill>
                  <a:srgbClr val="737373"/>
                </a:solidFill>
                <a:latin typeface="Roboto"/>
                <a:ea typeface="Roboto"/>
                <a:cs typeface="Roboto"/>
                <a:sym typeface="Roboto"/>
              </a:rPr>
              <a:t>Teach </a:t>
            </a:r>
            <a:r>
              <a:rPr lang="en-US" altLang="en-US" b="1" dirty="0" smtClean="0">
                <a:solidFill>
                  <a:srgbClr val="F26101"/>
                </a:solidFill>
                <a:latin typeface="Roboto"/>
                <a:ea typeface="Roboto"/>
                <a:cs typeface="Roboto"/>
                <a:sym typeface="Roboto"/>
              </a:rPr>
              <a:t>Paced reathing</a:t>
            </a:r>
            <a:r>
              <a:rPr lang="en-US" altLang="en-US" baseline="30000" dirty="0" smtClean="0">
                <a:solidFill>
                  <a:srgbClr val="7F7F7F"/>
                </a:solidFill>
                <a:latin typeface="Roboto"/>
                <a:ea typeface="Roboto"/>
                <a:cs typeface="Roboto"/>
                <a:sym typeface="Roboto"/>
              </a:rPr>
              <a:t>42</a:t>
            </a:r>
            <a:r>
              <a:rPr lang="en-US" altLang="en-US" b="1" dirty="0" smtClean="0">
                <a:solidFill>
                  <a:srgbClr val="F26101"/>
                </a:solidFill>
                <a:latin typeface="Roboto"/>
                <a:ea typeface="Roboto"/>
                <a:cs typeface="Roboto"/>
                <a:sym typeface="Roboto"/>
              </a:rPr>
              <a:t> </a:t>
            </a:r>
            <a:r>
              <a:rPr lang="en-US" altLang="en-US" dirty="0" smtClean="0">
                <a:solidFill>
                  <a:srgbClr val="737373"/>
                </a:solidFill>
                <a:latin typeface="Roboto"/>
                <a:ea typeface="Roboto"/>
                <a:cs typeface="Roboto"/>
                <a:sym typeface="Roboto"/>
              </a:rPr>
              <a:t>skill and practice </a:t>
            </a:r>
          </a:p>
        </p:txBody>
      </p:sp>
      <p:pic>
        <p:nvPicPr>
          <p:cNvPr id="167948" name="Shape 4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857250"/>
            <a:ext cx="4038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 name="Shape 414"/>
          <p:cNvSpPr txBox="1"/>
          <p:nvPr/>
        </p:nvSpPr>
        <p:spPr>
          <a:xfrm>
            <a:off x="303213" y="6301581"/>
            <a:ext cx="8959850" cy="277813"/>
          </a:xfrm>
          <a:prstGeom prst="rect">
            <a:avLst/>
          </a:prstGeom>
          <a:noFill/>
          <a:ln>
            <a:noFill/>
          </a:ln>
        </p:spPr>
        <p:txBody>
          <a:bodyPr lIns="91425" tIns="91425" rIns="91425" bIns="91425"/>
          <a:lstStyle/>
          <a:p>
            <a:pPr fontAlgn="auto">
              <a:spcBef>
                <a:spcPts val="0"/>
              </a:spcBef>
              <a:spcAft>
                <a:spcPts val="0"/>
              </a:spcAft>
              <a:defRPr/>
            </a:pPr>
            <a:r>
              <a:rPr lang="en" sz="1000" kern="0" baseline="30000" dirty="0">
                <a:solidFill>
                  <a:srgbClr val="B7B7B7"/>
                </a:solidFill>
                <a:latin typeface="Arial"/>
                <a:cs typeface="Arial"/>
                <a:sym typeface="Arial"/>
              </a:rPr>
              <a:t>40</a:t>
            </a:r>
            <a:r>
              <a:rPr lang="en" sz="1000" kern="0" dirty="0">
                <a:solidFill>
                  <a:srgbClr val="B7B7B7"/>
                </a:solidFill>
                <a:latin typeface="Arial"/>
                <a:cs typeface="Arial"/>
                <a:sym typeface="Arial"/>
              </a:rPr>
              <a:t>Beck, 2011; </a:t>
            </a:r>
            <a:r>
              <a:rPr lang="en" sz="1000" kern="0" baseline="30000" dirty="0">
                <a:solidFill>
                  <a:srgbClr val="B7B7B7"/>
                </a:solidFill>
                <a:latin typeface="Arial"/>
                <a:cs typeface="Arial"/>
                <a:sym typeface="Arial"/>
              </a:rPr>
              <a:t>41</a:t>
            </a:r>
            <a:r>
              <a:rPr lang="en" sz="1000" kern="0" dirty="0">
                <a:solidFill>
                  <a:srgbClr val="B7B7B7"/>
                </a:solidFill>
                <a:latin typeface="Arial"/>
                <a:cs typeface="Arial"/>
                <a:sym typeface="Arial"/>
              </a:rPr>
              <a:t>Martell et al., 2010; </a:t>
            </a:r>
            <a:r>
              <a:rPr lang="en" sz="1000" kern="0" baseline="30000" dirty="0">
                <a:solidFill>
                  <a:srgbClr val="B7B7B7"/>
                </a:solidFill>
                <a:latin typeface="Arial"/>
                <a:cs typeface="Arial"/>
                <a:sym typeface="Arial"/>
              </a:rPr>
              <a:t>42</a:t>
            </a:r>
            <a:r>
              <a:rPr lang="en" sz="1000" kern="0" dirty="0">
                <a:solidFill>
                  <a:srgbClr val="B7B7B7"/>
                </a:solidFill>
                <a:latin typeface="Arial"/>
                <a:cs typeface="Arial"/>
                <a:sym typeface="Arial"/>
              </a:rPr>
              <a:t>Linehan, 1993</a:t>
            </a:r>
          </a:p>
        </p:txBody>
      </p:sp>
    </p:spTree>
    <p:extLst>
      <p:ext uri="{BB962C8B-B14F-4D97-AF65-F5344CB8AC3E}">
        <p14:creationId xmlns:p14="http://schemas.microsoft.com/office/powerpoint/2010/main" val="3210950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09353" y="246966"/>
            <a:ext cx="8229600" cy="1143000"/>
          </a:xfrm>
        </p:spPr>
        <p:txBody>
          <a:bodyPr/>
          <a:lstStyle/>
          <a:p>
            <a:pPr eaLnBrk="1" hangingPunct="1"/>
            <a:r>
              <a:rPr lang="en-US" altLang="en-US" dirty="0" smtClean="0"/>
              <a:t>Key Populations</a:t>
            </a:r>
          </a:p>
        </p:txBody>
      </p:sp>
      <p:sp>
        <p:nvSpPr>
          <p:cNvPr id="713731" name="Rectangle 3"/>
          <p:cNvSpPr>
            <a:spLocks noGrp="1" noChangeArrowheads="1"/>
          </p:cNvSpPr>
          <p:nvPr>
            <p:ph idx="1"/>
          </p:nvPr>
        </p:nvSpPr>
        <p:spPr>
          <a:xfrm>
            <a:off x="868178" y="1181100"/>
            <a:ext cx="7394944" cy="4483100"/>
          </a:xfrm>
        </p:spPr>
        <p:txBody>
          <a:bodyPr>
            <a:normAutofit lnSpcReduction="10000"/>
          </a:bodyPr>
          <a:lstStyle/>
          <a:p>
            <a:pPr eaLnBrk="1" hangingPunct="1"/>
            <a:r>
              <a:rPr lang="en-US" altLang="en-US" sz="2800" dirty="0" smtClean="0"/>
              <a:t>Pregnant and breast-feeding women</a:t>
            </a:r>
          </a:p>
          <a:p>
            <a:pPr eaLnBrk="1" hangingPunct="1"/>
            <a:r>
              <a:rPr lang="en-US" altLang="en-US" sz="2800" dirty="0" smtClean="0"/>
              <a:t>Children</a:t>
            </a:r>
          </a:p>
          <a:p>
            <a:pPr eaLnBrk="1" hangingPunct="1"/>
            <a:r>
              <a:rPr lang="en-US" altLang="en-US" sz="2800" dirty="0" smtClean="0"/>
              <a:t>Adolescents</a:t>
            </a:r>
          </a:p>
          <a:p>
            <a:pPr eaLnBrk="1" hangingPunct="1"/>
            <a:r>
              <a:rPr lang="en-US" altLang="en-US" sz="2800" dirty="0" smtClean="0"/>
              <a:t>MSM</a:t>
            </a:r>
          </a:p>
          <a:p>
            <a:pPr eaLnBrk="1" hangingPunct="1"/>
            <a:r>
              <a:rPr lang="en-US" altLang="en-US" sz="2800" dirty="0" smtClean="0"/>
              <a:t>Transwomen</a:t>
            </a:r>
          </a:p>
          <a:p>
            <a:pPr eaLnBrk="1" hangingPunct="1"/>
            <a:r>
              <a:rPr lang="en-US" altLang="en-US" sz="2800" dirty="0"/>
              <a:t>Sex workers</a:t>
            </a:r>
          </a:p>
          <a:p>
            <a:pPr eaLnBrk="1" hangingPunct="1"/>
            <a:r>
              <a:rPr lang="en-US" altLang="en-US" sz="2800" dirty="0" smtClean="0"/>
              <a:t>Immigrants/migrants</a:t>
            </a:r>
          </a:p>
          <a:p>
            <a:pPr eaLnBrk="1" hangingPunct="1"/>
            <a:r>
              <a:rPr lang="en-US" altLang="en-US" sz="2800" dirty="0" smtClean="0"/>
              <a:t>People who inject drugs</a:t>
            </a:r>
          </a:p>
          <a:p>
            <a:pPr eaLnBrk="1" hangingPunct="1"/>
            <a:r>
              <a:rPr lang="en-US" altLang="en-US" sz="2800" dirty="0" smtClean="0"/>
              <a:t>Prisoners</a:t>
            </a:r>
          </a:p>
          <a:p>
            <a:pPr eaLnBrk="1" hangingPunct="1"/>
            <a:endParaRPr lang="en-US" altLang="en-US" sz="2800" dirty="0" smtClean="0"/>
          </a:p>
          <a:p>
            <a:pPr eaLnBrk="1" hangingPunct="1"/>
            <a:endParaRPr lang="en-US" altLang="en-US" sz="1200" dirty="0" smtClean="0"/>
          </a:p>
        </p:txBody>
      </p:sp>
      <p:sp>
        <p:nvSpPr>
          <p:cNvPr id="2" name="TextBox 1"/>
          <p:cNvSpPr txBox="1"/>
          <p:nvPr/>
        </p:nvSpPr>
        <p:spPr>
          <a:xfrm>
            <a:off x="215900" y="6389469"/>
            <a:ext cx="8699500" cy="276999"/>
          </a:xfrm>
          <a:prstGeom prst="rect">
            <a:avLst/>
          </a:prstGeom>
          <a:noFill/>
        </p:spPr>
        <p:txBody>
          <a:bodyPr wrap="square" rtlCol="0">
            <a:spAutoFit/>
          </a:bodyPr>
          <a:lstStyle/>
          <a:p>
            <a:r>
              <a:rPr lang="en-US" altLang="en-US" sz="1200" i="1" dirty="0" err="1" smtClean="0">
                <a:latin typeface="Arial"/>
                <a:cs typeface="Arial"/>
              </a:rPr>
              <a:t>Nachega</a:t>
            </a:r>
            <a:r>
              <a:rPr lang="en-US" altLang="en-US" sz="1200" i="1" dirty="0" smtClean="0">
                <a:latin typeface="Arial"/>
                <a:cs typeface="Arial"/>
              </a:rPr>
              <a:t> et al., 2018 Invited Commentary in CID DOI:10.1093.cid/ciy008</a:t>
            </a:r>
            <a:endParaRPr lang="en-US" sz="1200" i="1" dirty="0">
              <a:latin typeface="Arial"/>
              <a:cs typeface="Arial"/>
            </a:endParaRPr>
          </a:p>
        </p:txBody>
      </p:sp>
      <p:sp>
        <p:nvSpPr>
          <p:cNvPr id="5" name="Rounded Rectangle 4"/>
          <p:cNvSpPr/>
          <p:nvPr/>
        </p:nvSpPr>
        <p:spPr bwMode="auto">
          <a:xfrm>
            <a:off x="3822407" y="2021074"/>
            <a:ext cx="4704905" cy="1998034"/>
          </a:xfrm>
          <a:prstGeom prst="roundRect">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5400" dirty="0" smtClean="0"/>
              <a:t>  Marginalized </a:t>
            </a:r>
          </a:p>
          <a:p>
            <a:pPr marL="0" marR="0" indent="0" algn="l" defTabSz="914400" rtl="0" eaLnBrk="0" fontAlgn="base" latinLnBrk="0" hangingPunct="0">
              <a:lnSpc>
                <a:spcPct val="100000"/>
              </a:lnSpc>
              <a:spcBef>
                <a:spcPct val="0"/>
              </a:spcBef>
              <a:spcAft>
                <a:spcPct val="0"/>
              </a:spcAft>
              <a:buClrTx/>
              <a:buSzTx/>
              <a:buFontTx/>
              <a:buNone/>
              <a:tabLst/>
            </a:pPr>
            <a:r>
              <a:rPr lang="en-US" sz="5400" dirty="0" smtClean="0"/>
              <a:t>Disempowered</a:t>
            </a:r>
            <a:endParaRPr kumimoji="0" lang="en-US" sz="5400" b="0" i="0" u="none" strike="noStrike" cap="none" normalizeH="0" baseline="0" dirty="0" smtClean="0">
              <a:ln>
                <a:noFill/>
              </a:ln>
              <a:solidFill>
                <a:schemeClr val="tx1"/>
              </a:soli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 name="Shape 703"/>
          <p:cNvGraphicFramePr>
            <a:graphicFrameLocks noGrp="1"/>
          </p:cNvGraphicFramePr>
          <p:nvPr/>
        </p:nvGraphicFramePr>
        <p:xfrm>
          <a:off x="103188" y="2000250"/>
          <a:ext cx="8937625" cy="1988794"/>
        </p:xfrm>
        <a:graphic>
          <a:graphicData uri="http://schemas.openxmlformats.org/drawingml/2006/table">
            <a:tbl>
              <a:tblPr/>
              <a:tblGrid>
                <a:gridCol w="1644650">
                  <a:extLst>
                    <a:ext uri="{9D8B030D-6E8A-4147-A177-3AD203B41FA5}">
                      <a16:colId xmlns:a16="http://schemas.microsoft.com/office/drawing/2014/main" val="20000"/>
                    </a:ext>
                  </a:extLst>
                </a:gridCol>
                <a:gridCol w="1223962">
                  <a:extLst>
                    <a:ext uri="{9D8B030D-6E8A-4147-A177-3AD203B41FA5}">
                      <a16:colId xmlns:a16="http://schemas.microsoft.com/office/drawing/2014/main" val="20001"/>
                    </a:ext>
                  </a:extLst>
                </a:gridCol>
                <a:gridCol w="962025">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839788">
                  <a:extLst>
                    <a:ext uri="{9D8B030D-6E8A-4147-A177-3AD203B41FA5}">
                      <a16:colId xmlns:a16="http://schemas.microsoft.com/office/drawing/2014/main" val="20005"/>
                    </a:ext>
                  </a:extLst>
                </a:gridCol>
                <a:gridCol w="633412">
                  <a:extLst>
                    <a:ext uri="{9D8B030D-6E8A-4147-A177-3AD203B41FA5}">
                      <a16:colId xmlns:a16="http://schemas.microsoft.com/office/drawing/2014/main" val="20006"/>
                    </a:ext>
                  </a:extLst>
                </a:gridCol>
                <a:gridCol w="1046163">
                  <a:extLst>
                    <a:ext uri="{9D8B030D-6E8A-4147-A177-3AD203B41FA5}">
                      <a16:colId xmlns:a16="http://schemas.microsoft.com/office/drawing/2014/main" val="20007"/>
                    </a:ext>
                  </a:extLst>
                </a:gridCol>
              </a:tblGrid>
              <a:tr h="404813">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0" i="0" u="sng" strike="noStrike" cap="none" normalizeH="0" baseline="0" smtClean="0">
                          <a:ln>
                            <a:noFill/>
                          </a:ln>
                          <a:solidFill>
                            <a:schemeClr val="tx1"/>
                          </a:solidFill>
                          <a:effectLst/>
                          <a:latin typeface="Arial" panose="020B0604020202020204" pitchFamily="34" charset="0"/>
                          <a:sym typeface="Arial" panose="020B0604020202020204" pitchFamily="34" charset="0"/>
                        </a:rPr>
                        <a:t>  </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Baseline</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Post Intervention</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2750">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Measure</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M </a:t>
                      </a: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a:t>
                      </a: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SD</a:t>
                      </a: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Range</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M</a:t>
                      </a: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SD</a:t>
                      </a: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Range</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t</a:t>
                      </a: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a:t>
                      </a: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df</a:t>
                      </a: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 = 9)</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p</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Effect size </a:t>
                      </a:r>
                      <a:r>
                        <a:rPr kumimoji="0" lang="en-US" altLang="en-US" sz="1400" b="0" i="1" u="none" strike="noStrike" cap="none" normalizeH="0" baseline="0" smtClean="0">
                          <a:ln>
                            <a:noFill/>
                          </a:ln>
                          <a:solidFill>
                            <a:schemeClr val="tx1"/>
                          </a:solidFill>
                          <a:effectLst/>
                          <a:latin typeface="Arial" panose="020B0604020202020204" pitchFamily="34" charset="0"/>
                          <a:sym typeface="Arial" panose="020B0604020202020204" pitchFamily="34" charset="0"/>
                        </a:rPr>
                        <a:t>d</a:t>
                      </a:r>
                      <a:r>
                        <a:rPr kumimoji="0" lang="en-US" altLang="en-US" sz="1400" b="0" i="1" u="none" strike="noStrike" cap="none" normalizeH="0" baseline="-25000" smtClean="0">
                          <a:ln>
                            <a:noFill/>
                          </a:ln>
                          <a:solidFill>
                            <a:schemeClr val="tx1"/>
                          </a:solidFill>
                          <a:effectLst/>
                          <a:latin typeface="Arial" panose="020B0604020202020204" pitchFamily="34" charset="0"/>
                          <a:sym typeface="Arial" panose="020B0604020202020204" pitchFamily="34" charset="0"/>
                        </a:rPr>
                        <a:t>z</a:t>
                      </a:r>
                      <a:r>
                        <a:rPr kumimoji="0" lang="en-US" altLang="en-US" sz="1400" b="0" i="0" u="none" strike="noStrike" cap="none" normalizeH="0" baseline="30000" smtClean="0">
                          <a:ln>
                            <a:noFill/>
                          </a:ln>
                          <a:solidFill>
                            <a:schemeClr val="tx1"/>
                          </a:solidFill>
                          <a:effectLst/>
                          <a:latin typeface="Arial" panose="020B0604020202020204" pitchFamily="34" charset="0"/>
                          <a:sym typeface="Arial" panose="020B0604020202020204" pitchFamily="34" charset="0"/>
                        </a:rPr>
                        <a:t>52</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PHQ Depression</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10.3 (6.8)</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1-21</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6.5 (3.6)</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1-13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-2.62</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.03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|-.83|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8788">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HIV Coping</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20.3 (5.3)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15-24</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26.1 (2.3)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22-31</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5.16</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.001</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1.63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cxnSp>
        <p:nvCxnSpPr>
          <p:cNvPr id="170033" name="Shape 704"/>
          <p:cNvCxnSpPr>
            <a:cxnSpLocks noChangeShapeType="1"/>
          </p:cNvCxnSpPr>
          <p:nvPr/>
        </p:nvCxnSpPr>
        <p:spPr bwMode="auto">
          <a:xfrm>
            <a:off x="144463" y="4933950"/>
            <a:ext cx="8947150" cy="14288"/>
          </a:xfrm>
          <a:prstGeom prst="straightConnector1">
            <a:avLst/>
          </a:prstGeom>
          <a:noFill/>
          <a:ln w="9525">
            <a:solidFill>
              <a:srgbClr val="000000"/>
            </a:solidFill>
            <a:round/>
            <a:headEnd type="none" w="lg" len="lg"/>
            <a:tailEnd type="none" w="lg" len="lg"/>
          </a:ln>
          <a:extLst>
            <a:ext uri="{909E8E84-426E-40DD-AFC4-6F175D3DCCD1}">
              <a14:hiddenFill xmlns:a14="http://schemas.microsoft.com/office/drawing/2010/main">
                <a:noFill/>
              </a14:hiddenFill>
            </a:ext>
          </a:extLst>
        </p:spPr>
      </p:cxnSp>
      <p:sp>
        <p:nvSpPr>
          <p:cNvPr id="170034" name="Shape 705"/>
          <p:cNvSpPr txBox="1">
            <a:spLocks noGrp="1"/>
          </p:cNvSpPr>
          <p:nvPr>
            <p:ph type="title"/>
          </p:nvPr>
        </p:nvSpPr>
        <p:spPr>
          <a:xfrm>
            <a:off x="98425" y="873125"/>
            <a:ext cx="8826500" cy="603250"/>
          </a:xfrm>
        </p:spPr>
        <p:txBody>
          <a:bodyPr/>
          <a:lstStyle/>
          <a:p>
            <a:pPr eaLnBrk="1" hangingPunct="1">
              <a:spcBef>
                <a:spcPct val="0"/>
              </a:spcBef>
              <a:buSzTx/>
              <a:buFont typeface="Roboto"/>
              <a:buNone/>
            </a:pPr>
            <a:r>
              <a:rPr lang="en-US" altLang="en-US" dirty="0" smtClean="0">
                <a:latin typeface="Roboto"/>
                <a:ea typeface="Roboto"/>
                <a:cs typeface="Roboto"/>
                <a:sym typeface="Roboto"/>
              </a:rPr>
              <a:t>Mental health outcomes (N=10 MSM PLWHA)</a:t>
            </a:r>
          </a:p>
        </p:txBody>
      </p:sp>
      <p:cxnSp>
        <p:nvCxnSpPr>
          <p:cNvPr id="170035" name="Shape 706"/>
          <p:cNvCxnSpPr>
            <a:cxnSpLocks noChangeShapeType="1"/>
          </p:cNvCxnSpPr>
          <p:nvPr/>
        </p:nvCxnSpPr>
        <p:spPr bwMode="auto">
          <a:xfrm>
            <a:off x="3929063" y="2074863"/>
            <a:ext cx="14287" cy="2852737"/>
          </a:xfrm>
          <a:prstGeom prst="straightConnector1">
            <a:avLst/>
          </a:prstGeom>
          <a:noFill/>
          <a:ln w="9525">
            <a:solidFill>
              <a:schemeClr val="bg2"/>
            </a:solidFill>
            <a:round/>
            <a:headEnd type="none" w="lg" len="lg"/>
            <a:tailEnd type="none" w="lg" len="lg"/>
          </a:ln>
          <a:extLst>
            <a:ext uri="{909E8E84-426E-40DD-AFC4-6F175D3DCCD1}">
              <a14:hiddenFill xmlns:a14="http://schemas.microsoft.com/office/drawing/2010/main">
                <a:noFill/>
              </a14:hiddenFill>
            </a:ext>
          </a:extLst>
        </p:spPr>
      </p:cxnSp>
      <p:sp>
        <p:nvSpPr>
          <p:cNvPr id="707" name="Shape 707"/>
          <p:cNvSpPr txBox="1"/>
          <p:nvPr/>
        </p:nvSpPr>
        <p:spPr>
          <a:xfrm>
            <a:off x="139700" y="5686425"/>
            <a:ext cx="8555038" cy="279400"/>
          </a:xfrm>
          <a:prstGeom prst="rect">
            <a:avLst/>
          </a:prstGeom>
          <a:noFill/>
          <a:ln>
            <a:noFill/>
          </a:ln>
        </p:spPr>
        <p:txBody>
          <a:bodyPr lIns="91425" tIns="91425" rIns="91425" bIns="91425"/>
          <a:lstStyle/>
          <a:p>
            <a:pPr fontAlgn="auto">
              <a:spcBef>
                <a:spcPts val="0"/>
              </a:spcBef>
              <a:spcAft>
                <a:spcPts val="0"/>
              </a:spcAft>
              <a:defRPr/>
            </a:pPr>
            <a:r>
              <a:rPr lang="en" sz="1000" kern="0" baseline="30000">
                <a:solidFill>
                  <a:srgbClr val="B7B7B7"/>
                </a:solidFill>
                <a:latin typeface="Arial"/>
                <a:ea typeface="+mn-ea"/>
                <a:cs typeface="Arial"/>
                <a:sym typeface="Arial"/>
              </a:rPr>
              <a:t>52</a:t>
            </a:r>
            <a:r>
              <a:rPr lang="en" sz="1000" kern="0">
                <a:solidFill>
                  <a:srgbClr val="B7B7B7"/>
                </a:solidFill>
                <a:latin typeface="Arial"/>
                <a:ea typeface="+mn-ea"/>
                <a:cs typeface="Arial"/>
                <a:sym typeface="Arial"/>
              </a:rPr>
              <a:t>Lakens, 2013</a:t>
            </a:r>
          </a:p>
        </p:txBody>
      </p:sp>
      <p:graphicFrame>
        <p:nvGraphicFramePr>
          <p:cNvPr id="710" name="Shape 710"/>
          <p:cNvGraphicFramePr>
            <a:graphicFrameLocks noGrp="1"/>
          </p:cNvGraphicFramePr>
          <p:nvPr/>
        </p:nvGraphicFramePr>
        <p:xfrm>
          <a:off x="103188" y="3940175"/>
          <a:ext cx="8937625" cy="1101792"/>
        </p:xfrm>
        <a:graphic>
          <a:graphicData uri="http://schemas.openxmlformats.org/drawingml/2006/table">
            <a:tbl>
              <a:tblPr/>
              <a:tblGrid>
                <a:gridCol w="1644650">
                  <a:extLst>
                    <a:ext uri="{9D8B030D-6E8A-4147-A177-3AD203B41FA5}">
                      <a16:colId xmlns:a16="http://schemas.microsoft.com/office/drawing/2014/main" val="20000"/>
                    </a:ext>
                  </a:extLst>
                </a:gridCol>
                <a:gridCol w="1223962">
                  <a:extLst>
                    <a:ext uri="{9D8B030D-6E8A-4147-A177-3AD203B41FA5}">
                      <a16:colId xmlns:a16="http://schemas.microsoft.com/office/drawing/2014/main" val="20001"/>
                    </a:ext>
                  </a:extLst>
                </a:gridCol>
                <a:gridCol w="962025">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839788">
                  <a:extLst>
                    <a:ext uri="{9D8B030D-6E8A-4147-A177-3AD203B41FA5}">
                      <a16:colId xmlns:a16="http://schemas.microsoft.com/office/drawing/2014/main" val="20005"/>
                    </a:ext>
                  </a:extLst>
                </a:gridCol>
                <a:gridCol w="633412">
                  <a:extLst>
                    <a:ext uri="{9D8B030D-6E8A-4147-A177-3AD203B41FA5}">
                      <a16:colId xmlns:a16="http://schemas.microsoft.com/office/drawing/2014/main" val="20006"/>
                    </a:ext>
                  </a:extLst>
                </a:gridCol>
                <a:gridCol w="1046163">
                  <a:extLst>
                    <a:ext uri="{9D8B030D-6E8A-4147-A177-3AD203B41FA5}">
                      <a16:colId xmlns:a16="http://schemas.microsoft.com/office/drawing/2014/main" val="20007"/>
                    </a:ext>
                  </a:extLst>
                </a:gridCol>
              </a:tblGrid>
              <a:tr h="352425">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HIV Distress</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25.6 (5.4)</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18 - 36</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23.2 (5.3)</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17-34</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-1.78</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.11</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|-.56|</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4350">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BASE-6 Problems in Adjustment</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20.3 (8.0)</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6-31</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14.3 (5.5)</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7-22</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-2.40</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.04</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sym typeface="Arial" panose="020B0604020202020204" pitchFamily="34" charset="0"/>
                        </a:rPr>
                        <a:t>|-.76|</a:t>
                      </a:r>
                    </a:p>
                  </a:txBody>
                  <a:tcPr marL="68575" marR="6857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6790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271631" y="471544"/>
            <a:ext cx="8464475" cy="2424056"/>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b="1" dirty="0">
                <a:solidFill>
                  <a:srgbClr val="E6B729"/>
                </a:solidFill>
              </a:rPr>
              <a:t>T</a:t>
            </a:r>
            <a:r>
              <a:rPr lang="en-US" b="1" dirty="0" smtClean="0">
                <a:solidFill>
                  <a:srgbClr val="E6B729"/>
                </a:solidFill>
              </a:rPr>
              <a:t>urning to Sunshine</a:t>
            </a:r>
          </a:p>
          <a:p>
            <a:pPr fontAlgn="auto">
              <a:spcAft>
                <a:spcPts val="0"/>
              </a:spcAft>
              <a:defRPr/>
            </a:pPr>
            <a:endParaRPr lang="en-US" sz="2800" dirty="0" smtClean="0">
              <a:solidFill>
                <a:srgbClr val="EBEBEB"/>
              </a:solidFill>
            </a:endParaRPr>
          </a:p>
          <a:p>
            <a:pPr fontAlgn="auto">
              <a:spcAft>
                <a:spcPts val="0"/>
              </a:spcAft>
              <a:defRPr/>
            </a:pPr>
            <a:r>
              <a:rPr lang="en-US" sz="2800" dirty="0" smtClean="0">
                <a:solidFill>
                  <a:srgbClr val="EBEBEB"/>
                </a:solidFill>
              </a:rPr>
              <a:t>A </a:t>
            </a:r>
            <a:r>
              <a:rPr lang="en-US" sz="2800" dirty="0">
                <a:solidFill>
                  <a:srgbClr val="EBEBEB"/>
                </a:solidFill>
              </a:rPr>
              <a:t>Computer-based Program to Promote ART Adherence, </a:t>
            </a:r>
            <a:r>
              <a:rPr lang="en-US" sz="2800" dirty="0" smtClean="0">
                <a:solidFill>
                  <a:srgbClr val="EBEBEB"/>
                </a:solidFill>
              </a:rPr>
              <a:t>Mental </a:t>
            </a:r>
            <a:r>
              <a:rPr lang="en-US" sz="2800" dirty="0">
                <a:solidFill>
                  <a:srgbClr val="EBEBEB"/>
                </a:solidFill>
              </a:rPr>
              <a:t>Health, and Treatment Engagement among </a:t>
            </a:r>
            <a:r>
              <a:rPr lang="en-US" sz="2800" dirty="0" smtClean="0">
                <a:solidFill>
                  <a:srgbClr val="EBEBEB"/>
                </a:solidFill>
              </a:rPr>
              <a:t>PLWHA </a:t>
            </a:r>
            <a:r>
              <a:rPr lang="en-US" sz="2800" dirty="0">
                <a:solidFill>
                  <a:srgbClr val="EBEBEB"/>
                </a:solidFill>
              </a:rPr>
              <a:t>in China: Development and Initial </a:t>
            </a:r>
            <a:r>
              <a:rPr lang="en-US" sz="2800" dirty="0" smtClean="0">
                <a:solidFill>
                  <a:srgbClr val="EBEBEB"/>
                </a:solidFill>
              </a:rPr>
              <a:t>Acceptability</a:t>
            </a:r>
            <a:endParaRPr lang="en-US" sz="2800" b="1" dirty="0">
              <a:solidFill>
                <a:srgbClr val="EBEBEB"/>
              </a:solidFill>
            </a:endParaRPr>
          </a:p>
        </p:txBody>
      </p:sp>
      <p:sp>
        <p:nvSpPr>
          <p:cNvPr id="4" name="Rectangle 3"/>
          <p:cNvSpPr txBox="1">
            <a:spLocks noChangeArrowheads="1"/>
          </p:cNvSpPr>
          <p:nvPr/>
        </p:nvSpPr>
        <p:spPr>
          <a:xfrm>
            <a:off x="2300791" y="3886200"/>
            <a:ext cx="4406153" cy="1598141"/>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rPr>
              <a:t>NIMH K24 MH093243</a:t>
            </a:r>
          </a:p>
          <a:p>
            <a:pPr fontAlgn="auto">
              <a:buClr>
                <a:srgbClr val="1E5155">
                  <a:lumMod val="40000"/>
                  <a:lumOff val="60000"/>
                </a:srgbClr>
              </a:buClr>
              <a:defRPr/>
            </a:pPr>
            <a:r>
              <a:rPr lang="en-US" dirty="0" smtClean="0">
                <a:solidFill>
                  <a:prstClr val="white"/>
                </a:solidFill>
              </a:rPr>
              <a:t>PI: Jane Simoni</a:t>
            </a:r>
          </a:p>
          <a:p>
            <a:pPr fontAlgn="auto">
              <a:buClr>
                <a:srgbClr val="1E5155">
                  <a:lumMod val="40000"/>
                  <a:lumOff val="60000"/>
                </a:srgbClr>
              </a:buClr>
              <a:defRPr/>
            </a:pPr>
            <a:r>
              <a:rPr lang="en-US" dirty="0" smtClean="0">
                <a:solidFill>
                  <a:prstClr val="white"/>
                </a:solidFill>
              </a:rPr>
              <a:t>2011-2014</a:t>
            </a:r>
          </a:p>
        </p:txBody>
      </p:sp>
      <p:sp>
        <p:nvSpPr>
          <p:cNvPr id="8" name="Rectangle 3"/>
          <p:cNvSpPr txBox="1">
            <a:spLocks noChangeArrowheads="1"/>
          </p:cNvSpPr>
          <p:nvPr/>
        </p:nvSpPr>
        <p:spPr>
          <a:xfrm>
            <a:off x="623047" y="4097102"/>
            <a:ext cx="4267200" cy="1598141"/>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fontAlgn="auto">
              <a:buClr>
                <a:srgbClr val="1E5155">
                  <a:lumMod val="40000"/>
                  <a:lumOff val="60000"/>
                </a:srgbClr>
              </a:buClr>
              <a:buFont typeface="Wingdings 3" charset="2"/>
              <a:buNone/>
              <a:defRPr/>
            </a:pPr>
            <a:endParaRPr lang="en-US" dirty="0" smtClean="0">
              <a:solidFill>
                <a:prstClr val="white"/>
              </a:solidFill>
            </a:endParaRPr>
          </a:p>
        </p:txBody>
      </p:sp>
    </p:spTree>
    <p:extLst>
      <p:ext uri="{BB962C8B-B14F-4D97-AF65-F5344CB8AC3E}">
        <p14:creationId xmlns:p14="http://schemas.microsoft.com/office/powerpoint/2010/main" val="1289151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304800" y="228600"/>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200" dirty="0" smtClean="0">
                <a:solidFill>
                  <a:srgbClr val="EBEBEB"/>
                </a:solidFill>
              </a:rPr>
              <a:t>Turning to Sunshine: Intervention</a:t>
            </a:r>
            <a:endParaRPr lang="en-US" sz="3200" dirty="0">
              <a:solidFill>
                <a:srgbClr val="EBEBEB"/>
              </a:solidFill>
            </a:endParaRPr>
          </a:p>
        </p:txBody>
      </p:sp>
      <p:sp>
        <p:nvSpPr>
          <p:cNvPr id="5" name="Rectangle 3"/>
          <p:cNvSpPr txBox="1">
            <a:spLocks noChangeArrowheads="1"/>
          </p:cNvSpPr>
          <p:nvPr/>
        </p:nvSpPr>
        <p:spPr>
          <a:xfrm>
            <a:off x="365219" y="928865"/>
            <a:ext cx="8458200" cy="1814335"/>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spcBef>
                <a:spcPts val="1200"/>
              </a:spcBef>
              <a:buClr>
                <a:srgbClr val="1E5155">
                  <a:lumMod val="40000"/>
                  <a:lumOff val="60000"/>
                </a:srgbClr>
              </a:buClr>
              <a:defRPr/>
            </a:pPr>
            <a:r>
              <a:rPr lang="en-US" dirty="0">
                <a:solidFill>
                  <a:prstClr val="white"/>
                </a:solidFill>
              </a:rPr>
              <a:t>Intervention modules draw from behavioral therapy, behavioral activation, and problem-solving strategies (see http://tinyurl.com/turningsunshine</a:t>
            </a:r>
            <a:r>
              <a:rPr lang="en-US" dirty="0" smtClean="0">
                <a:solidFill>
                  <a:prstClr val="white"/>
                </a:solidFill>
              </a:rPr>
              <a:t>)</a:t>
            </a:r>
            <a:endParaRPr lang="en-US" dirty="0">
              <a:solidFill>
                <a:prstClr val="white"/>
              </a:solidFill>
            </a:endParaRPr>
          </a:p>
          <a:p>
            <a:pPr lvl="1" fontAlgn="auto">
              <a:spcBef>
                <a:spcPts val="1200"/>
              </a:spcBef>
              <a:buClr>
                <a:srgbClr val="1E5155">
                  <a:lumMod val="40000"/>
                  <a:lumOff val="60000"/>
                </a:srgbClr>
              </a:buClr>
              <a:defRPr/>
            </a:pPr>
            <a:endParaRPr lang="en-US" sz="2400" dirty="0" smtClean="0">
              <a:solidFill>
                <a:prstClr val="white"/>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19" y="4044805"/>
            <a:ext cx="3673381" cy="243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14800"/>
            <a:ext cx="3523302" cy="242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0" y="2133600"/>
            <a:ext cx="3815235" cy="263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3144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endParaRPr lang="en-US" altLang="en-US" smtClean="0"/>
          </a:p>
        </p:txBody>
      </p:sp>
      <p:pic>
        <p:nvPicPr>
          <p:cNvPr id="174083"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14400" y="76200"/>
            <a:ext cx="11125200" cy="6511925"/>
          </a:xfrm>
        </p:spPr>
      </p:pic>
    </p:spTree>
    <p:extLst>
      <p:ext uri="{BB962C8B-B14F-4D97-AF65-F5344CB8AC3E}">
        <p14:creationId xmlns:p14="http://schemas.microsoft.com/office/powerpoint/2010/main" val="7669094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271631" y="471544"/>
            <a:ext cx="8464475" cy="21336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b="1" dirty="0" err="1" smtClean="0">
                <a:solidFill>
                  <a:srgbClr val="E6B729"/>
                </a:solidFill>
              </a:rPr>
              <a:t>InfoPlus</a:t>
            </a:r>
            <a:r>
              <a:rPr lang="en-US" b="1" dirty="0" smtClean="0">
                <a:solidFill>
                  <a:srgbClr val="E6B729"/>
                </a:solidFill>
              </a:rPr>
              <a:t> Adherence</a:t>
            </a:r>
            <a:endParaRPr lang="en-US" dirty="0" smtClean="0">
              <a:solidFill>
                <a:srgbClr val="E6B729"/>
              </a:solidFill>
              <a:latin typeface="ArtBrush" pitchFamily="34" charset="0"/>
            </a:endParaRPr>
          </a:p>
          <a:p>
            <a:pPr fontAlgn="auto">
              <a:spcAft>
                <a:spcPts val="0"/>
              </a:spcAft>
              <a:defRPr/>
            </a:pPr>
            <a:r>
              <a:rPr lang="en-US" sz="3100" dirty="0">
                <a:solidFill>
                  <a:srgbClr val="EBEBEB"/>
                </a:solidFill>
              </a:rPr>
              <a:t>Provider-Delivered </a:t>
            </a:r>
            <a:r>
              <a:rPr lang="en-US" sz="3100" dirty="0" smtClean="0">
                <a:solidFill>
                  <a:srgbClr val="EBEBEB"/>
                </a:solidFill>
              </a:rPr>
              <a:t>Electronic Medication Record (EMR) </a:t>
            </a:r>
            <a:r>
              <a:rPr lang="en-US" sz="3100" dirty="0">
                <a:solidFill>
                  <a:srgbClr val="EBEBEB"/>
                </a:solidFill>
              </a:rPr>
              <a:t>Alert-based ART Adherence Counseling Program in Haiti</a:t>
            </a:r>
            <a:endParaRPr lang="en-US" sz="3100" b="1" dirty="0">
              <a:solidFill>
                <a:srgbClr val="EBEBEB"/>
              </a:solidFill>
            </a:endParaRPr>
          </a:p>
        </p:txBody>
      </p:sp>
      <p:sp>
        <p:nvSpPr>
          <p:cNvPr id="4" name="Rectangle 3"/>
          <p:cNvSpPr txBox="1">
            <a:spLocks noChangeArrowheads="1"/>
          </p:cNvSpPr>
          <p:nvPr/>
        </p:nvSpPr>
        <p:spPr>
          <a:xfrm>
            <a:off x="457200" y="2743200"/>
            <a:ext cx="7924800" cy="1598141"/>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rPr>
              <a:t>NIMH R34 MH112378</a:t>
            </a:r>
          </a:p>
          <a:p>
            <a:pPr fontAlgn="auto">
              <a:buClr>
                <a:srgbClr val="1E5155">
                  <a:lumMod val="40000"/>
                  <a:lumOff val="60000"/>
                </a:srgbClr>
              </a:buClr>
              <a:defRPr/>
            </a:pPr>
            <a:r>
              <a:rPr lang="en-US" dirty="0" smtClean="0">
                <a:solidFill>
                  <a:prstClr val="white"/>
                </a:solidFill>
              </a:rPr>
              <a:t>MPI: Nancy </a:t>
            </a:r>
            <a:r>
              <a:rPr lang="en-US" dirty="0" err="1" smtClean="0">
                <a:solidFill>
                  <a:prstClr val="white"/>
                </a:solidFill>
              </a:rPr>
              <a:t>Puttkammer</a:t>
            </a:r>
            <a:r>
              <a:rPr lang="en-US" dirty="0" smtClean="0">
                <a:solidFill>
                  <a:prstClr val="white"/>
                </a:solidFill>
              </a:rPr>
              <a:t>, Jane Simoni</a:t>
            </a:r>
          </a:p>
          <a:p>
            <a:pPr fontAlgn="auto">
              <a:buClr>
                <a:srgbClr val="1E5155">
                  <a:lumMod val="40000"/>
                  <a:lumOff val="60000"/>
                </a:srgbClr>
              </a:buClr>
              <a:defRPr/>
            </a:pPr>
            <a:r>
              <a:rPr lang="en-US" dirty="0" smtClean="0">
                <a:solidFill>
                  <a:prstClr val="white"/>
                </a:solidFill>
              </a:rPr>
              <a:t>2016-2019</a:t>
            </a:r>
          </a:p>
        </p:txBody>
      </p:sp>
      <p:sp>
        <p:nvSpPr>
          <p:cNvPr id="8" name="Rectangle 3"/>
          <p:cNvSpPr txBox="1">
            <a:spLocks noChangeArrowheads="1"/>
          </p:cNvSpPr>
          <p:nvPr/>
        </p:nvSpPr>
        <p:spPr>
          <a:xfrm>
            <a:off x="457200" y="4849209"/>
            <a:ext cx="4267200" cy="1598141"/>
          </a:xfrm>
          <a:prstGeom prst="rect">
            <a:avLst/>
          </a:prstGeom>
        </p:spPr>
        <p:txBody>
          <a:bodyPr vert="horz" lIns="91440" tIns="45720" rIns="91440" bIns="45720" rtlCol="0">
            <a:normAutofit lnSpcReduction="1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ea typeface="Century Gothic" charset="0"/>
                <a:cs typeface="Century Gothic" charset="0"/>
              </a:rPr>
              <a:t>Purpose: develop and test a clinic-based EMR and counseling intervention to address ART adherence in Haiti</a:t>
            </a:r>
            <a:endParaRPr lang="en-US" dirty="0">
              <a:solidFill>
                <a:prstClr val="white"/>
              </a:solidFill>
              <a:ea typeface="Century Gothic" charset="0"/>
              <a:cs typeface="Century Gothic" charset="0"/>
            </a:endParaRPr>
          </a:p>
          <a:p>
            <a:pPr fontAlgn="auto">
              <a:buClr>
                <a:srgbClr val="1E5155">
                  <a:lumMod val="40000"/>
                  <a:lumOff val="60000"/>
                </a:srgbClr>
              </a:buClr>
              <a:defRPr/>
            </a:pPr>
            <a:endParaRPr lang="en-US" dirty="0" smtClean="0">
              <a:solidFill>
                <a:prstClr val="white"/>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696" y="2322513"/>
            <a:ext cx="2682722" cy="201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696574"/>
            <a:ext cx="2855119" cy="190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154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Rot="1" noChangeArrowheads="1"/>
          </p:cNvSpPr>
          <p:nvPr>
            <p:ph type="title"/>
          </p:nvPr>
        </p:nvSpPr>
        <p:spPr>
          <a:xfrm>
            <a:off x="533400" y="152400"/>
            <a:ext cx="7055380" cy="1400530"/>
          </a:xfrm>
        </p:spPr>
        <p:txBody>
          <a:bodyPr/>
          <a:lstStyle/>
          <a:p>
            <a:pPr eaLnBrk="1" hangingPunct="1">
              <a:defRPr/>
            </a:pPr>
            <a:r>
              <a:rPr lang="en-US" sz="3200" i="1" dirty="0" err="1" smtClean="0"/>
              <a:t>InfoPlus</a:t>
            </a:r>
            <a:r>
              <a:rPr lang="en-US" sz="3200" i="1" dirty="0" smtClean="0"/>
              <a:t> </a:t>
            </a:r>
            <a:r>
              <a:rPr lang="en-US" sz="3200" dirty="0" smtClean="0"/>
              <a:t>Adherence: Intervention</a:t>
            </a:r>
            <a:endParaRPr lang="en-US" sz="3200" dirty="0"/>
          </a:p>
        </p:txBody>
      </p:sp>
      <p:sp>
        <p:nvSpPr>
          <p:cNvPr id="1040387" name="Rectangle 3"/>
          <p:cNvSpPr>
            <a:spLocks noGrp="1" noChangeArrowheads="1"/>
          </p:cNvSpPr>
          <p:nvPr>
            <p:ph idx="1"/>
          </p:nvPr>
        </p:nvSpPr>
        <p:spPr>
          <a:xfrm>
            <a:off x="304800" y="838200"/>
            <a:ext cx="8486775" cy="5268912"/>
          </a:xfrm>
        </p:spPr>
        <p:txBody>
          <a:bodyPr>
            <a:normAutofit/>
          </a:bodyPr>
          <a:lstStyle/>
          <a:p>
            <a:pPr eaLnBrk="1" hangingPunct="1">
              <a:lnSpc>
                <a:spcPct val="110000"/>
              </a:lnSpc>
              <a:defRPr/>
            </a:pPr>
            <a:r>
              <a:rPr lang="en-US" sz="2800" dirty="0" smtClean="0"/>
              <a:t>1. EMR-Based Alert</a:t>
            </a:r>
          </a:p>
          <a:p>
            <a:pPr lvl="1">
              <a:lnSpc>
                <a:spcPct val="110000"/>
              </a:lnSpc>
              <a:defRPr/>
            </a:pPr>
            <a:r>
              <a:rPr lang="en-US" sz="1600" dirty="0"/>
              <a:t>Alert with 6 levels of color coding to appear on patient cover page of EMR</a:t>
            </a:r>
          </a:p>
          <a:p>
            <a:pPr lvl="1">
              <a:lnSpc>
                <a:spcPct val="110000"/>
              </a:lnSpc>
              <a:defRPr/>
            </a:pPr>
            <a:r>
              <a:rPr lang="en-US" sz="1600" dirty="0"/>
              <a:t>Pop-up window with visual summary of recent ART medication possession, and job aide on counseling approach</a:t>
            </a:r>
          </a:p>
          <a:p>
            <a:pPr lvl="1">
              <a:lnSpc>
                <a:spcPct val="110000"/>
              </a:lnSpc>
              <a:defRPr/>
            </a:pPr>
            <a:r>
              <a:rPr lang="en-US" sz="1600" dirty="0"/>
              <a:t>Printable summary report listing patients with high risk or evidence of treatment failure</a:t>
            </a:r>
          </a:p>
          <a:p>
            <a:pPr eaLnBrk="1" hangingPunct="1">
              <a:lnSpc>
                <a:spcPct val="110000"/>
              </a:lnSpc>
              <a:defRPr/>
            </a:pPr>
            <a:endParaRPr lang="en-US" sz="2800" dirty="0"/>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291242"/>
            <a:ext cx="5548313"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17002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Rot="1" noChangeArrowheads="1"/>
          </p:cNvSpPr>
          <p:nvPr>
            <p:ph type="title"/>
          </p:nvPr>
        </p:nvSpPr>
        <p:spPr>
          <a:xfrm>
            <a:off x="533400" y="152400"/>
            <a:ext cx="7055380" cy="1400530"/>
          </a:xfrm>
        </p:spPr>
        <p:txBody>
          <a:bodyPr/>
          <a:lstStyle/>
          <a:p>
            <a:pPr eaLnBrk="1" hangingPunct="1">
              <a:defRPr/>
            </a:pPr>
            <a:r>
              <a:rPr lang="en-US" sz="3200" i="1" dirty="0" err="1" smtClean="0"/>
              <a:t>InfoPlus</a:t>
            </a:r>
            <a:r>
              <a:rPr lang="en-US" sz="3200" i="1" dirty="0" smtClean="0"/>
              <a:t> </a:t>
            </a:r>
            <a:r>
              <a:rPr lang="en-US" sz="3200" dirty="0" smtClean="0"/>
              <a:t>Adherence: Intervention</a:t>
            </a:r>
            <a:endParaRPr lang="en-US" sz="3200" dirty="0"/>
          </a:p>
        </p:txBody>
      </p:sp>
      <p:sp>
        <p:nvSpPr>
          <p:cNvPr id="1040387" name="Rectangle 3"/>
          <p:cNvSpPr>
            <a:spLocks noGrp="1" noChangeArrowheads="1"/>
          </p:cNvSpPr>
          <p:nvPr>
            <p:ph idx="1"/>
          </p:nvPr>
        </p:nvSpPr>
        <p:spPr>
          <a:xfrm>
            <a:off x="304800" y="838200"/>
            <a:ext cx="8486775" cy="2667000"/>
          </a:xfrm>
        </p:spPr>
        <p:txBody>
          <a:bodyPr>
            <a:normAutofit/>
          </a:bodyPr>
          <a:lstStyle/>
          <a:p>
            <a:pPr eaLnBrk="1" hangingPunct="1">
              <a:lnSpc>
                <a:spcPct val="110000"/>
              </a:lnSpc>
              <a:defRPr/>
            </a:pPr>
            <a:r>
              <a:rPr lang="en-US" sz="2800" dirty="0" smtClean="0"/>
              <a:t>2. ART adherence counseling</a:t>
            </a:r>
          </a:p>
          <a:p>
            <a:pPr>
              <a:lnSpc>
                <a:spcPct val="110000"/>
              </a:lnSpc>
              <a:defRPr/>
            </a:pPr>
            <a:r>
              <a:rPr lang="en-US" sz="1600" dirty="0"/>
              <a:t>“My Adherence Stories” builds on the strengths of Haitian culture, including the strong oral tradition in Creole-speaking communities</a:t>
            </a:r>
          </a:p>
          <a:p>
            <a:pPr>
              <a:lnSpc>
                <a:spcPct val="110000"/>
              </a:lnSpc>
              <a:defRPr/>
            </a:pPr>
            <a:r>
              <a:rPr lang="en-US" sz="1600" dirty="0"/>
              <a:t>Values the communication of personal narratives </a:t>
            </a:r>
            <a:r>
              <a:rPr lang="en-US" sz="1600" dirty="0" smtClean="0"/>
              <a:t>(Good Day/Bad Day) over </a:t>
            </a:r>
            <a:r>
              <a:rPr lang="en-US" sz="1600" dirty="0"/>
              <a:t>the completion of structured modules </a:t>
            </a:r>
          </a:p>
          <a:p>
            <a:pPr>
              <a:lnSpc>
                <a:spcPct val="110000"/>
              </a:lnSpc>
              <a:defRPr/>
            </a:pPr>
            <a:r>
              <a:rPr lang="en-US" sz="1600" dirty="0"/>
              <a:t>Emphasizes patient-centered communication and problem-solving approach</a:t>
            </a:r>
          </a:p>
          <a:p>
            <a:pPr eaLnBrk="1" hangingPunct="1">
              <a:lnSpc>
                <a:spcPct val="110000"/>
              </a:lnSpc>
              <a:defRPr/>
            </a:pPr>
            <a:endParaRPr lang="en-US" sz="32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278" y="3162169"/>
            <a:ext cx="20970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07696"/>
            <a:ext cx="3263330" cy="307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98814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Rot="1" noChangeArrowheads="1"/>
          </p:cNvSpPr>
          <p:nvPr>
            <p:ph type="title"/>
          </p:nvPr>
        </p:nvSpPr>
        <p:spPr/>
        <p:txBody>
          <a:bodyPr/>
          <a:lstStyle/>
          <a:p>
            <a:pPr>
              <a:defRPr/>
            </a:pPr>
            <a:r>
              <a:rPr lang="en-US" sz="3600" dirty="0" err="1"/>
              <a:t>InfoPlus</a:t>
            </a:r>
            <a:r>
              <a:rPr lang="en-US" sz="3600" dirty="0"/>
              <a:t> </a:t>
            </a:r>
            <a:r>
              <a:rPr lang="en-US" sz="3600" dirty="0" smtClean="0"/>
              <a:t>Adherence: Methods</a:t>
            </a:r>
            <a:endParaRPr lang="en-US" sz="3600" dirty="0"/>
          </a:p>
        </p:txBody>
      </p:sp>
      <p:sp>
        <p:nvSpPr>
          <p:cNvPr id="1042435" name="Rectangle 3"/>
          <p:cNvSpPr>
            <a:spLocks noGrp="1" noChangeArrowheads="1"/>
          </p:cNvSpPr>
          <p:nvPr>
            <p:ph idx="1"/>
          </p:nvPr>
        </p:nvSpPr>
        <p:spPr>
          <a:xfrm>
            <a:off x="304800" y="1066800"/>
            <a:ext cx="8686800" cy="4953000"/>
          </a:xfrm>
        </p:spPr>
        <p:txBody>
          <a:bodyPr>
            <a:normAutofit fontScale="85000" lnSpcReduction="20000"/>
          </a:bodyPr>
          <a:lstStyle/>
          <a:p>
            <a:pPr>
              <a:lnSpc>
                <a:spcPct val="110000"/>
              </a:lnSpc>
              <a:defRPr/>
            </a:pPr>
            <a:r>
              <a:rPr lang="en-US" sz="2800" dirty="0" smtClean="0"/>
              <a:t>Qualitative </a:t>
            </a:r>
            <a:r>
              <a:rPr lang="en-US" sz="2800" dirty="0"/>
              <a:t>methods for formative assessment of provider and patient beliefs and attitudes toward the </a:t>
            </a:r>
            <a:r>
              <a:rPr lang="en-US" sz="2800" dirty="0" smtClean="0"/>
              <a:t>intervention (see figure)</a:t>
            </a:r>
            <a:endParaRPr lang="en-US" sz="2800" dirty="0"/>
          </a:p>
          <a:p>
            <a:pPr>
              <a:lnSpc>
                <a:spcPct val="110000"/>
              </a:lnSpc>
              <a:defRPr/>
            </a:pPr>
            <a:r>
              <a:rPr lang="en-US" sz="2800" dirty="0"/>
              <a:t>9-month quasi-experimental design </a:t>
            </a:r>
          </a:p>
          <a:p>
            <a:pPr>
              <a:lnSpc>
                <a:spcPct val="110000"/>
              </a:lnSpc>
              <a:defRPr/>
            </a:pPr>
            <a:r>
              <a:rPr lang="en-US" sz="2800" dirty="0" smtClean="0"/>
              <a:t>2 large </a:t>
            </a:r>
            <a:r>
              <a:rPr lang="en-US" sz="2800" dirty="0"/>
              <a:t>public-sector ART </a:t>
            </a:r>
            <a:r>
              <a:rPr lang="en-US" sz="2800" dirty="0" smtClean="0"/>
              <a:t>clinics: Port-au-Prince (control) and Cap </a:t>
            </a:r>
            <a:r>
              <a:rPr lang="en-US" sz="2800" dirty="0" err="1" smtClean="0"/>
              <a:t>Haitien</a:t>
            </a:r>
            <a:r>
              <a:rPr lang="en-US" sz="2800" dirty="0" smtClean="0"/>
              <a:t> (intervention)</a:t>
            </a:r>
          </a:p>
          <a:p>
            <a:pPr>
              <a:lnSpc>
                <a:spcPct val="110000"/>
              </a:lnSpc>
              <a:defRPr/>
            </a:pPr>
            <a:r>
              <a:rPr lang="en-US" sz="2800" dirty="0" smtClean="0"/>
              <a:t>65 patients each site initiating ART</a:t>
            </a:r>
            <a:endParaRPr lang="en-US" sz="2800" dirty="0"/>
          </a:p>
          <a:p>
            <a:pPr eaLnBrk="1" hangingPunct="1">
              <a:lnSpc>
                <a:spcPct val="110000"/>
              </a:lnSpc>
              <a:defRPr/>
            </a:pPr>
            <a:r>
              <a:rPr lang="en-US" sz="2800" dirty="0" smtClean="0"/>
              <a:t>Outcome measurement:</a:t>
            </a:r>
          </a:p>
          <a:p>
            <a:pPr marL="400056" lvl="1" indent="0">
              <a:lnSpc>
                <a:spcPct val="110000"/>
              </a:lnSpc>
              <a:buNone/>
              <a:defRPr/>
            </a:pPr>
            <a:r>
              <a:rPr lang="en-US" sz="2100" dirty="0"/>
              <a:t>R</a:t>
            </a:r>
            <a:r>
              <a:rPr lang="en-US" sz="2100" dirty="0" smtClean="0"/>
              <a:t>etention in care</a:t>
            </a:r>
          </a:p>
          <a:p>
            <a:pPr marL="400056" lvl="1" indent="0">
              <a:lnSpc>
                <a:spcPct val="110000"/>
              </a:lnSpc>
              <a:buNone/>
              <a:defRPr/>
            </a:pPr>
            <a:r>
              <a:rPr lang="en-US" sz="2100" dirty="0" smtClean="0"/>
              <a:t>ART adherence</a:t>
            </a:r>
          </a:p>
          <a:p>
            <a:pPr marL="400056" lvl="1" indent="0">
              <a:lnSpc>
                <a:spcPct val="110000"/>
              </a:lnSpc>
              <a:buNone/>
              <a:defRPr/>
            </a:pPr>
            <a:r>
              <a:rPr lang="en-US" sz="2100" dirty="0" smtClean="0"/>
              <a:t>ART </a:t>
            </a:r>
            <a:r>
              <a:rPr lang="en-US" sz="2100" dirty="0"/>
              <a:t>treatment </a:t>
            </a:r>
            <a:r>
              <a:rPr lang="en-US" sz="2100" dirty="0" smtClean="0"/>
              <a:t>failure by WHO criteria</a:t>
            </a:r>
          </a:p>
          <a:p>
            <a:pPr marL="400056" lvl="1" indent="0">
              <a:lnSpc>
                <a:spcPct val="110000"/>
              </a:lnSpc>
              <a:buNone/>
              <a:defRPr/>
            </a:pPr>
            <a:r>
              <a:rPr lang="en-US" sz="2100" dirty="0" smtClean="0"/>
              <a:t>HIV </a:t>
            </a:r>
            <a:r>
              <a:rPr lang="en-US" sz="2100" dirty="0"/>
              <a:t>viral suppression</a:t>
            </a:r>
          </a:p>
          <a:p>
            <a:pPr marL="0" indent="0" eaLnBrk="1" hangingPunct="1">
              <a:lnSpc>
                <a:spcPct val="110000"/>
              </a:lnSpc>
              <a:buNone/>
              <a:defRPr/>
            </a:pPr>
            <a:endParaRPr lang="en-US" sz="2800" dirty="0"/>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812706"/>
            <a:ext cx="3160690" cy="283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96355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600" i="1" dirty="0" err="1" smtClean="0">
                <a:solidFill>
                  <a:srgbClr val="EBEBEB"/>
                </a:solidFill>
              </a:rPr>
              <a:t>InfoPlus</a:t>
            </a:r>
            <a:r>
              <a:rPr lang="en-US" sz="3600" i="1" dirty="0" smtClean="0">
                <a:solidFill>
                  <a:srgbClr val="EBEBEB"/>
                </a:solidFill>
              </a:rPr>
              <a:t> </a:t>
            </a:r>
            <a:r>
              <a:rPr lang="en-US" sz="3600" dirty="0" smtClean="0">
                <a:solidFill>
                  <a:srgbClr val="EBEBEB"/>
                </a:solidFill>
              </a:rPr>
              <a:t>Adherence: Results</a:t>
            </a:r>
          </a:p>
          <a:p>
            <a:pPr fontAlgn="auto">
              <a:spcAft>
                <a:spcPts val="0"/>
              </a:spcAft>
              <a:defRPr/>
            </a:pPr>
            <a:endParaRPr lang="en-US" dirty="0">
              <a:solidFill>
                <a:srgbClr val="EBEBEB"/>
              </a:solidFill>
            </a:endParaRPr>
          </a:p>
        </p:txBody>
      </p:sp>
      <p:sp>
        <p:nvSpPr>
          <p:cNvPr id="5"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fontAlgn="auto">
              <a:spcBef>
                <a:spcPts val="1200"/>
              </a:spcBef>
              <a:buClr>
                <a:srgbClr val="1E5155">
                  <a:lumMod val="40000"/>
                  <a:lumOff val="60000"/>
                </a:srgbClr>
              </a:buClr>
              <a:buFont typeface="Wingdings 3" charset="2"/>
              <a:buNone/>
              <a:defRPr/>
            </a:pPr>
            <a:r>
              <a:rPr lang="en-US" sz="2600" dirty="0" smtClean="0">
                <a:solidFill>
                  <a:prstClr val="white"/>
                </a:solidFill>
              </a:rPr>
              <a:t>Coming soon . . .</a:t>
            </a:r>
          </a:p>
          <a:p>
            <a:pPr lvl="1" fontAlgn="auto">
              <a:spcBef>
                <a:spcPts val="1200"/>
              </a:spcBef>
              <a:buClr>
                <a:srgbClr val="1E5155">
                  <a:lumMod val="40000"/>
                  <a:lumOff val="60000"/>
                </a:srgbClr>
              </a:buClr>
              <a:defRPr/>
            </a:pPr>
            <a:endParaRPr lang="en-US" sz="2400" dirty="0" smtClean="0">
              <a:solidFill>
                <a:prstClr val="white"/>
              </a:solidFill>
            </a:endParaRPr>
          </a:p>
        </p:txBody>
      </p:sp>
      <p:pic>
        <p:nvPicPr>
          <p:cNvPr id="25602" name="Picture 2" descr="C:\Users\Jane Simoni\Dropbox\Photos Jane\2017-01-31 &amp; 06-08 &amp;  08-21 Haiti\IMG_1736 (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67000"/>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228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Rot="1" noChangeArrowheads="1"/>
          </p:cNvSpPr>
          <p:nvPr>
            <p:ph type="title" idx="4294967295"/>
          </p:nvPr>
        </p:nvSpPr>
        <p:spPr>
          <a:xfrm>
            <a:off x="457200" y="685800"/>
            <a:ext cx="9144000" cy="1066800"/>
          </a:xfrm>
        </p:spPr>
        <p:txBody>
          <a:bodyPr/>
          <a:lstStyle/>
          <a:p>
            <a:pPr eaLnBrk="1" hangingPunct="1">
              <a:defRPr/>
            </a:pPr>
            <a:r>
              <a:rPr lang="en-US" b="1" i="1" dirty="0" err="1" smtClean="0">
                <a:solidFill>
                  <a:schemeClr val="accent3"/>
                </a:solidFill>
                <a:latin typeface="Century Gothic" charset="0"/>
                <a:ea typeface="Century Gothic" charset="0"/>
                <a:cs typeface="Century Gothic" charset="0"/>
              </a:rPr>
              <a:t>Shikamana</a:t>
            </a:r>
            <a:r>
              <a:rPr lang="en-US" b="1" dirty="0" smtClean="0">
                <a:solidFill>
                  <a:schemeClr val="accent3"/>
                </a:solidFill>
                <a:latin typeface="Century Gothic" charset="0"/>
                <a:ea typeface="Century Gothic" charset="0"/>
                <a:cs typeface="Century Gothic" charset="0"/>
              </a:rPr>
              <a:t> Intervention</a:t>
            </a:r>
            <a:r>
              <a:rPr lang="en-US" dirty="0">
                <a:solidFill>
                  <a:srgbClr val="FF3300"/>
                </a:solidFill>
                <a:latin typeface="ArtBrush" pitchFamily="34" charset="0"/>
              </a:rPr>
              <a:t/>
            </a:r>
            <a:br>
              <a:rPr lang="en-US" dirty="0">
                <a:solidFill>
                  <a:srgbClr val="FF3300"/>
                </a:solidFill>
                <a:latin typeface="ArtBrush" pitchFamily="34" charset="0"/>
              </a:rPr>
            </a:br>
            <a:r>
              <a:rPr lang="en-US" sz="3000" dirty="0" smtClean="0"/>
              <a:t>Supporting ART Adherence and Care Engagement for Kenyan MSM</a:t>
            </a:r>
            <a:endParaRPr lang="en-US" sz="3000" dirty="0"/>
          </a:p>
        </p:txBody>
      </p:sp>
      <p:sp>
        <p:nvSpPr>
          <p:cNvPr id="412675" name="Rectangle 3"/>
          <p:cNvSpPr>
            <a:spLocks noGrp="1" noChangeArrowheads="1"/>
          </p:cNvSpPr>
          <p:nvPr>
            <p:ph type="body" idx="4294967295"/>
          </p:nvPr>
        </p:nvSpPr>
        <p:spPr>
          <a:xfrm>
            <a:off x="434009" y="2590800"/>
            <a:ext cx="7848600" cy="4572000"/>
          </a:xfrm>
        </p:spPr>
        <p:txBody>
          <a:bodyPr/>
          <a:lstStyle/>
          <a:p>
            <a:pPr eaLnBrk="1" hangingPunct="1">
              <a:defRPr/>
            </a:pPr>
            <a:r>
              <a:rPr lang="en-US" dirty="0" smtClean="0"/>
              <a:t>NIMH R34 099946</a:t>
            </a:r>
          </a:p>
          <a:p>
            <a:pPr eaLnBrk="1" hangingPunct="1">
              <a:defRPr/>
            </a:pPr>
            <a:r>
              <a:rPr lang="en-US" dirty="0" smtClean="0"/>
              <a:t>PI: Susan Graham</a:t>
            </a:r>
          </a:p>
          <a:p>
            <a:pPr marL="0" indent="0" eaLnBrk="1" hangingPunct="1">
              <a:buNone/>
              <a:defRPr/>
            </a:pPr>
            <a:r>
              <a:rPr lang="en-US" dirty="0" smtClean="0"/>
              <a:t>     Co-I: Jane Simoni </a:t>
            </a:r>
          </a:p>
          <a:p>
            <a:pPr eaLnBrk="1" hangingPunct="1">
              <a:defRPr/>
            </a:pPr>
            <a:r>
              <a:rPr lang="en-US" dirty="0" smtClean="0"/>
              <a:t>2012-2015</a:t>
            </a:r>
            <a:endParaRPr lang="en-US" dirty="0"/>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505200" y="2438400"/>
            <a:ext cx="4343400" cy="3257550"/>
          </a:xfrm>
          <a:prstGeom prst="rect">
            <a:avLst/>
          </a:prstGeom>
        </p:spPr>
      </p:pic>
    </p:spTree>
    <p:extLst>
      <p:ext uri="{BB962C8B-B14F-4D97-AF65-F5344CB8AC3E}">
        <p14:creationId xmlns:p14="http://schemas.microsoft.com/office/powerpoint/2010/main" val="1626691973"/>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735290" y="2594344"/>
            <a:ext cx="7846828" cy="1367170"/>
          </a:xfrm>
        </p:spPr>
        <p:txBody>
          <a:bodyPr/>
          <a:lstStyle/>
          <a:p>
            <a:pPr eaLnBrk="1" hangingPunct="1"/>
            <a:r>
              <a:rPr lang="en-US" altLang="en-US" dirty="0" smtClean="0"/>
              <a:t>Specific Challenges of </a:t>
            </a:r>
            <a:br>
              <a:rPr lang="en-US" altLang="en-US" dirty="0" smtClean="0"/>
            </a:br>
            <a:r>
              <a:rPr lang="en-US" altLang="en-US" dirty="0" smtClean="0"/>
              <a:t>Key Populations</a:t>
            </a:r>
          </a:p>
        </p:txBody>
      </p:sp>
    </p:spTree>
    <p:extLst>
      <p:ext uri="{BB962C8B-B14F-4D97-AF65-F5344CB8AC3E}">
        <p14:creationId xmlns:p14="http://schemas.microsoft.com/office/powerpoint/2010/main" val="175966103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Rot="1" noChangeArrowheads="1"/>
          </p:cNvSpPr>
          <p:nvPr>
            <p:ph type="title"/>
          </p:nvPr>
        </p:nvSpPr>
        <p:spPr>
          <a:xfrm>
            <a:off x="484710" y="452718"/>
            <a:ext cx="7055380" cy="949660"/>
          </a:xfrm>
        </p:spPr>
        <p:txBody>
          <a:bodyPr/>
          <a:lstStyle/>
          <a:p>
            <a:pPr eaLnBrk="1" hangingPunct="1">
              <a:defRPr/>
            </a:pPr>
            <a:r>
              <a:rPr lang="en-US" i="1" dirty="0" err="1" smtClean="0"/>
              <a:t>Shikamana</a:t>
            </a:r>
            <a:r>
              <a:rPr lang="en-US" dirty="0" smtClean="0"/>
              <a:t>: Intervention</a:t>
            </a:r>
            <a:endParaRPr lang="en-US" dirty="0"/>
          </a:p>
        </p:txBody>
      </p:sp>
      <p:sp>
        <p:nvSpPr>
          <p:cNvPr id="958467" name="Rectangle 3"/>
          <p:cNvSpPr>
            <a:spLocks noGrp="1" noChangeArrowheads="1"/>
          </p:cNvSpPr>
          <p:nvPr>
            <p:ph idx="1"/>
          </p:nvPr>
        </p:nvSpPr>
        <p:spPr>
          <a:xfrm>
            <a:off x="457200" y="1600200"/>
            <a:ext cx="8458200" cy="3505200"/>
          </a:xfrm>
        </p:spPr>
        <p:txBody>
          <a:bodyPr>
            <a:normAutofit/>
          </a:bodyPr>
          <a:lstStyle/>
          <a:p>
            <a:pPr>
              <a:lnSpc>
                <a:spcPct val="120000"/>
              </a:lnSpc>
              <a:defRPr/>
            </a:pPr>
            <a:r>
              <a:rPr lang="en-US" sz="2400" dirty="0" smtClean="0"/>
              <a:t>Based on focus group discussions, developed peer support intervention to improve ART adherence among HIV+ MSM in Kenya</a:t>
            </a:r>
          </a:p>
          <a:p>
            <a:pPr>
              <a:lnSpc>
                <a:spcPct val="120000"/>
              </a:lnSpc>
              <a:defRPr/>
            </a:pPr>
            <a:r>
              <a:rPr lang="en-US" altLang="en-US" sz="2400" dirty="0" smtClean="0"/>
              <a:t>RCT enrolled </a:t>
            </a:r>
            <a:r>
              <a:rPr lang="en-US" altLang="en-US" sz="2400" dirty="0"/>
              <a:t>60 men assigned to the </a:t>
            </a:r>
            <a:r>
              <a:rPr lang="en-US" altLang="en-US" sz="2400" i="1" dirty="0" err="1"/>
              <a:t>Shikamana</a:t>
            </a:r>
            <a:r>
              <a:rPr lang="en-US" altLang="en-US" sz="2400" dirty="0"/>
              <a:t> intervention vs. standard care (informational counseling with no assigned peer) for 6 months of follow-up</a:t>
            </a:r>
          </a:p>
          <a:p>
            <a:pPr eaLnBrk="1" hangingPunct="1">
              <a:lnSpc>
                <a:spcPct val="120000"/>
              </a:lnSpc>
              <a:defRPr/>
            </a:pPr>
            <a:endParaRPr lang="en-US" sz="2400" dirty="0" smtClean="0"/>
          </a:p>
          <a:p>
            <a:pPr eaLnBrk="1" hangingPunct="1">
              <a:lnSpc>
                <a:spcPct val="120000"/>
              </a:lnSpc>
              <a:defRPr/>
            </a:pPr>
            <a:endParaRPr lang="en-US" sz="2400" dirty="0"/>
          </a:p>
        </p:txBody>
      </p:sp>
    </p:spTree>
    <p:extLst>
      <p:ext uri="{BB962C8B-B14F-4D97-AF65-F5344CB8AC3E}">
        <p14:creationId xmlns:p14="http://schemas.microsoft.com/office/powerpoint/2010/main" val="331986332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0"/>
            <a:ext cx="7173856" cy="4800600"/>
          </a:xfrm>
        </p:spPr>
        <p:txBody>
          <a:bodyPr>
            <a:normAutofit fontScale="92500" lnSpcReduction="10000"/>
          </a:bodyPr>
          <a:lstStyle/>
          <a:p>
            <a:r>
              <a:rPr lang="en-US" altLang="en-US" b="1" dirty="0" smtClean="0"/>
              <a:t>Sensitivity </a:t>
            </a:r>
            <a:r>
              <a:rPr lang="en-US" altLang="en-US" b="1" dirty="0"/>
              <a:t>training</a:t>
            </a:r>
            <a:r>
              <a:rPr lang="en-US" altLang="en-US" i="1" dirty="0"/>
              <a:t>. </a:t>
            </a:r>
            <a:r>
              <a:rPr lang="en-US" altLang="en-US" dirty="0"/>
              <a:t>All </a:t>
            </a:r>
            <a:r>
              <a:rPr lang="en-US" altLang="en-US" i="1" dirty="0" err="1"/>
              <a:t>Shikamana</a:t>
            </a:r>
            <a:r>
              <a:rPr lang="en-US" altLang="en-US" b="1" i="1" dirty="0"/>
              <a:t> </a:t>
            </a:r>
            <a:r>
              <a:rPr lang="en-US" altLang="en-US" dirty="0"/>
              <a:t>clinicians and counselors took a free on-line training course </a:t>
            </a:r>
            <a:r>
              <a:rPr lang="en-US" altLang="en-US" dirty="0" smtClean="0"/>
              <a:t>on </a:t>
            </a:r>
            <a:r>
              <a:rPr lang="en-US" altLang="en-US" dirty="0"/>
              <a:t>MSM sexual </a:t>
            </a:r>
            <a:r>
              <a:rPr lang="en-US" altLang="en-US" dirty="0" smtClean="0"/>
              <a:t>health.</a:t>
            </a:r>
          </a:p>
          <a:p>
            <a:r>
              <a:rPr lang="en-US" altLang="en-US" b="1" dirty="0" smtClean="0"/>
              <a:t>Patient-centered </a:t>
            </a:r>
            <a:r>
              <a:rPr lang="en-US" altLang="en-US" b="1" dirty="0"/>
              <a:t>care</a:t>
            </a:r>
            <a:r>
              <a:rPr lang="en-US" altLang="en-US" i="1" dirty="0"/>
              <a:t>. </a:t>
            </a:r>
            <a:r>
              <a:rPr lang="en-US" altLang="en-US" dirty="0"/>
              <a:t>This approach focuses on developing goals of care with the patient, to enhance patient </a:t>
            </a:r>
            <a:r>
              <a:rPr lang="en-US" altLang="en-US" dirty="0" smtClean="0"/>
              <a:t>motivation.</a:t>
            </a:r>
          </a:p>
          <a:p>
            <a:r>
              <a:rPr lang="en-US" altLang="en-US" b="1" dirty="0" smtClean="0"/>
              <a:t>Motivational </a:t>
            </a:r>
            <a:r>
              <a:rPr lang="en-US" altLang="en-US" b="1" dirty="0"/>
              <a:t>Interviewing</a:t>
            </a:r>
            <a:r>
              <a:rPr lang="en-US" altLang="en-US" dirty="0"/>
              <a:t>. Next Step Counseling, used to promote </a:t>
            </a:r>
            <a:r>
              <a:rPr lang="en-US" altLang="en-US" dirty="0" err="1"/>
              <a:t>PrEP</a:t>
            </a:r>
            <a:r>
              <a:rPr lang="en-US" altLang="en-US" dirty="0"/>
              <a:t> adherence in </a:t>
            </a:r>
            <a:r>
              <a:rPr lang="en-US" altLang="en-US" dirty="0" err="1"/>
              <a:t>iPrEx</a:t>
            </a:r>
            <a:r>
              <a:rPr lang="en-US" altLang="en-US" dirty="0"/>
              <a:t>, was adapted to the Kenyan </a:t>
            </a:r>
            <a:r>
              <a:rPr lang="en-US" altLang="en-US" dirty="0" smtClean="0"/>
              <a:t>context.</a:t>
            </a:r>
          </a:p>
          <a:p>
            <a:r>
              <a:rPr lang="en-US" altLang="en-US" b="1" dirty="0" smtClean="0"/>
              <a:t>Peer </a:t>
            </a:r>
            <a:r>
              <a:rPr lang="en-US" altLang="en-US" b="1" dirty="0"/>
              <a:t>support</a:t>
            </a:r>
            <a:r>
              <a:rPr lang="en-US" altLang="en-US" i="1" dirty="0"/>
              <a:t>. </a:t>
            </a:r>
            <a:r>
              <a:rPr lang="en-US" altLang="en-US" i="1" dirty="0" err="1"/>
              <a:t>Shikamana</a:t>
            </a:r>
            <a:r>
              <a:rPr lang="en-US" altLang="en-US" b="1" i="1" dirty="0"/>
              <a:t> </a:t>
            </a:r>
            <a:r>
              <a:rPr lang="en-US" altLang="en-US" dirty="0" smtClean="0"/>
              <a:t>peers were </a:t>
            </a:r>
            <a:r>
              <a:rPr lang="en-US" altLang="en-US" dirty="0"/>
              <a:t>HIV-positive men with ART experience who were trained to provide </a:t>
            </a:r>
            <a:r>
              <a:rPr lang="en-US" altLang="en-US" dirty="0" smtClean="0"/>
              <a:t>support and meet </a:t>
            </a:r>
            <a:r>
              <a:rPr lang="en-US" altLang="en-US" dirty="0"/>
              <a:t>with men monthly. Based on Project </a:t>
            </a:r>
            <a:r>
              <a:rPr lang="en-US" altLang="en-US" dirty="0" smtClean="0"/>
              <a:t>PAL.</a:t>
            </a:r>
          </a:p>
          <a:p>
            <a:r>
              <a:rPr lang="en-US" altLang="en-US" b="1" dirty="0" smtClean="0"/>
              <a:t>Mental </a:t>
            </a:r>
            <a:r>
              <a:rPr lang="en-US" altLang="en-US" b="1" dirty="0"/>
              <a:t>health screening and support</a:t>
            </a:r>
            <a:r>
              <a:rPr lang="en-US" altLang="en-US" i="1" dirty="0"/>
              <a:t>. </a:t>
            </a:r>
            <a:r>
              <a:rPr lang="en-US" altLang="en-US" dirty="0"/>
              <a:t>Counselors and peers trained to recognize mental health problems and refer as needed.</a:t>
            </a:r>
          </a:p>
          <a:p>
            <a:endParaRPr lang="en-US" altLang="en-US" dirty="0"/>
          </a:p>
          <a:p>
            <a:endParaRPr lang="en-US" altLang="en-US" dirty="0"/>
          </a:p>
          <a:p>
            <a:endParaRPr lang="en-US" dirty="0"/>
          </a:p>
        </p:txBody>
      </p:sp>
      <p:sp>
        <p:nvSpPr>
          <p:cNvPr id="4" name="Rectangle 2"/>
          <p:cNvSpPr>
            <a:spLocks noGrp="1" noRot="1" noChangeArrowheads="1"/>
          </p:cNvSpPr>
          <p:nvPr>
            <p:ph type="title"/>
          </p:nvPr>
        </p:nvSpPr>
        <p:spPr>
          <a:xfrm>
            <a:off x="484710" y="452718"/>
            <a:ext cx="7055380" cy="1400530"/>
          </a:xfrm>
        </p:spPr>
        <p:txBody>
          <a:bodyPr/>
          <a:lstStyle/>
          <a:p>
            <a:pPr eaLnBrk="1" hangingPunct="1">
              <a:defRPr/>
            </a:pPr>
            <a:r>
              <a:rPr lang="en-US" i="1" dirty="0" err="1" smtClean="0"/>
              <a:t>Shikamana</a:t>
            </a:r>
            <a:r>
              <a:rPr lang="en-US" dirty="0" smtClean="0"/>
              <a:t>: Intervention</a:t>
            </a:r>
            <a:endParaRPr lang="en-US" dirty="0"/>
          </a:p>
        </p:txBody>
      </p:sp>
    </p:spTree>
    <p:extLst>
      <p:ext uri="{BB962C8B-B14F-4D97-AF65-F5344CB8AC3E}">
        <p14:creationId xmlns:p14="http://schemas.microsoft.com/office/powerpoint/2010/main" val="22552228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3"/>
          <p:cNvSpPr txBox="1">
            <a:spLocks noChangeArrowheads="1"/>
          </p:cNvSpPr>
          <p:nvPr/>
        </p:nvSpPr>
        <p:spPr>
          <a:xfrm>
            <a:off x="484710" y="1368912"/>
            <a:ext cx="8305800" cy="2124074"/>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sz="2200" dirty="0" smtClean="0">
                <a:solidFill>
                  <a:prstClr val="white"/>
                </a:solidFill>
              </a:rPr>
              <a:t>Enrolled 60 Kenyan MSM into RCT </a:t>
            </a:r>
          </a:p>
          <a:p>
            <a:pPr>
              <a:buClr>
                <a:srgbClr val="1E5155">
                  <a:lumMod val="40000"/>
                  <a:lumOff val="60000"/>
                </a:srgbClr>
              </a:buClr>
            </a:pPr>
            <a:r>
              <a:rPr lang="en-US" altLang="en-US" sz="2200" dirty="0">
                <a:solidFill>
                  <a:prstClr val="white"/>
                </a:solidFill>
              </a:rPr>
              <a:t>Block randomization by ART status (experienced vs. naïve), with men selecting own envelope from relevant stack</a:t>
            </a:r>
          </a:p>
          <a:p>
            <a:pPr>
              <a:buClr>
                <a:srgbClr val="1E5155">
                  <a:lumMod val="40000"/>
                  <a:lumOff val="60000"/>
                </a:srgbClr>
              </a:buClr>
            </a:pPr>
            <a:r>
              <a:rPr lang="en-US" altLang="en-US" sz="2200" dirty="0">
                <a:solidFill>
                  <a:prstClr val="white"/>
                </a:solidFill>
              </a:rPr>
              <a:t>Monthly ART refills with adherence data collection by self-report measures and MEMS caps</a:t>
            </a:r>
          </a:p>
          <a:p>
            <a:pPr>
              <a:buClr>
                <a:srgbClr val="1E5155">
                  <a:lumMod val="40000"/>
                  <a:lumOff val="60000"/>
                </a:srgbClr>
              </a:buClr>
            </a:pPr>
            <a:r>
              <a:rPr lang="en-US" altLang="en-US" sz="2200" dirty="0">
                <a:solidFill>
                  <a:prstClr val="white"/>
                </a:solidFill>
              </a:rPr>
              <a:t>Quarterly blood draw for CD4 count and viral load testing</a:t>
            </a:r>
          </a:p>
          <a:p>
            <a:pPr>
              <a:buClr>
                <a:srgbClr val="1E5155">
                  <a:lumMod val="40000"/>
                  <a:lumOff val="60000"/>
                </a:srgbClr>
              </a:buClr>
            </a:pPr>
            <a:r>
              <a:rPr lang="en-US" altLang="en-US" sz="2200" dirty="0">
                <a:solidFill>
                  <a:prstClr val="white"/>
                </a:solidFill>
              </a:rPr>
              <a:t>Quarterly ACASI measures of IMB constructs, self-efficacy, trust in providers, social support, stigma, mental health</a:t>
            </a:r>
          </a:p>
          <a:p>
            <a:pPr>
              <a:buClr>
                <a:srgbClr val="1E5155">
                  <a:lumMod val="40000"/>
                  <a:lumOff val="60000"/>
                </a:srgbClr>
              </a:buClr>
            </a:pPr>
            <a:r>
              <a:rPr lang="en-US" altLang="en-US" sz="2200" dirty="0">
                <a:solidFill>
                  <a:prstClr val="white"/>
                </a:solidFill>
              </a:rPr>
              <a:t>Staff and peers (</a:t>
            </a:r>
            <a:r>
              <a:rPr lang="en-US" altLang="en-US" sz="2200" i="1" dirty="0" err="1">
                <a:solidFill>
                  <a:prstClr val="white"/>
                </a:solidFill>
              </a:rPr>
              <a:t>Washikaji</a:t>
            </a:r>
            <a:r>
              <a:rPr lang="en-US" altLang="en-US" sz="2200" dirty="0">
                <a:solidFill>
                  <a:prstClr val="white"/>
                </a:solidFill>
              </a:rPr>
              <a:t>) provided formal feedback at exit </a:t>
            </a:r>
            <a:r>
              <a:rPr lang="en-US" altLang="en-US" sz="2200" dirty="0" smtClean="0">
                <a:solidFill>
                  <a:prstClr val="white"/>
                </a:solidFill>
              </a:rPr>
              <a:t>interviews</a:t>
            </a:r>
            <a:endParaRPr lang="en-US" altLang="en-US" sz="2200" dirty="0">
              <a:solidFill>
                <a:prstClr val="white"/>
              </a:solidFill>
            </a:endParaRPr>
          </a:p>
        </p:txBody>
      </p:sp>
      <p:sp>
        <p:nvSpPr>
          <p:cNvPr id="7" name="Rectangle 2"/>
          <p:cNvSpPr txBox="1">
            <a:spLocks noRot="1" noChangeArrowheads="1"/>
          </p:cNvSpPr>
          <p:nvPr/>
        </p:nvSpPr>
        <p:spPr>
          <a:xfrm>
            <a:off x="484710" y="452718"/>
            <a:ext cx="7055380" cy="918882"/>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i="1" dirty="0" err="1" smtClean="0">
                <a:solidFill>
                  <a:srgbClr val="EBEBEB"/>
                </a:solidFill>
              </a:rPr>
              <a:t>Shikamana</a:t>
            </a:r>
            <a:r>
              <a:rPr lang="en-US" dirty="0" smtClean="0">
                <a:solidFill>
                  <a:srgbClr val="EBEBEB"/>
                </a:solidFill>
              </a:rPr>
              <a:t>: Methods</a:t>
            </a:r>
          </a:p>
          <a:p>
            <a:pPr fontAlgn="auto">
              <a:spcAft>
                <a:spcPts val="0"/>
              </a:spcAft>
              <a:defRPr/>
            </a:pPr>
            <a:endParaRPr lang="en-US" dirty="0">
              <a:solidFill>
                <a:srgbClr val="EBEBEB"/>
              </a:solidFill>
            </a:endParaRPr>
          </a:p>
        </p:txBody>
      </p:sp>
    </p:spTree>
    <p:extLst>
      <p:ext uri="{BB962C8B-B14F-4D97-AF65-F5344CB8AC3E}">
        <p14:creationId xmlns:p14="http://schemas.microsoft.com/office/powerpoint/2010/main" val="478783586"/>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i="1" dirty="0" err="1" smtClean="0">
                <a:solidFill>
                  <a:srgbClr val="EBEBEB"/>
                </a:solidFill>
              </a:rPr>
              <a:t>Shikamana</a:t>
            </a:r>
            <a:r>
              <a:rPr lang="en-US" dirty="0" smtClean="0">
                <a:solidFill>
                  <a:srgbClr val="EBEBEB"/>
                </a:solidFill>
              </a:rPr>
              <a:t>: Results</a:t>
            </a:r>
          </a:p>
          <a:p>
            <a:pPr fontAlgn="auto">
              <a:spcAft>
                <a:spcPts val="0"/>
              </a:spcAft>
              <a:defRPr/>
            </a:pPr>
            <a:endParaRPr lang="en-US" dirty="0">
              <a:solidFill>
                <a:srgbClr val="EBEBEB"/>
              </a:solidFill>
            </a:endParaRPr>
          </a:p>
        </p:txBody>
      </p:sp>
      <p:sp>
        <p:nvSpPr>
          <p:cNvPr id="3" name="Rectangle 3"/>
          <p:cNvSpPr txBox="1">
            <a:spLocks noChangeArrowheads="1"/>
          </p:cNvSpPr>
          <p:nvPr/>
        </p:nvSpPr>
        <p:spPr>
          <a:xfrm>
            <a:off x="484710" y="13716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en-US" altLang="en-US" sz="2400" dirty="0" smtClean="0">
                <a:solidFill>
                  <a:prstClr val="white"/>
                </a:solidFill>
              </a:rPr>
              <a:t>MEMS </a:t>
            </a:r>
            <a:r>
              <a:rPr lang="en-US" altLang="en-US" sz="2400" dirty="0">
                <a:solidFill>
                  <a:prstClr val="white"/>
                </a:solidFill>
              </a:rPr>
              <a:t>data on 59/60 participants (98.3%)</a:t>
            </a:r>
          </a:p>
          <a:p>
            <a:pPr>
              <a:buClr>
                <a:srgbClr val="1E5155">
                  <a:lumMod val="40000"/>
                  <a:lumOff val="60000"/>
                </a:srgbClr>
              </a:buClr>
            </a:pPr>
            <a:r>
              <a:rPr lang="en-US" altLang="en-US" sz="2400" dirty="0">
                <a:solidFill>
                  <a:prstClr val="white"/>
                </a:solidFill>
              </a:rPr>
              <a:t>Of 375 refill visits, MEMS collected on 290 (77.3%)</a:t>
            </a:r>
          </a:p>
          <a:p>
            <a:pPr lvl="1">
              <a:buClr>
                <a:srgbClr val="1E5155">
                  <a:lumMod val="40000"/>
                  <a:lumOff val="60000"/>
                </a:srgbClr>
              </a:buClr>
            </a:pPr>
            <a:r>
              <a:rPr lang="en-US" altLang="en-US" sz="2000" dirty="0">
                <a:solidFill>
                  <a:prstClr val="white"/>
                </a:solidFill>
              </a:rPr>
              <a:t>MEMS bottle forgotten, lost, misplaced</a:t>
            </a:r>
          </a:p>
          <a:p>
            <a:pPr>
              <a:buClr>
                <a:srgbClr val="1E5155">
                  <a:lumMod val="40000"/>
                  <a:lumOff val="60000"/>
                </a:srgbClr>
              </a:buClr>
            </a:pPr>
            <a:r>
              <a:rPr lang="en-US" altLang="en-US" sz="2400" dirty="0">
                <a:solidFill>
                  <a:prstClr val="white"/>
                </a:solidFill>
              </a:rPr>
              <a:t>Pills remaining at visit: median 3, range </a:t>
            </a:r>
            <a:r>
              <a:rPr lang="en-US" altLang="en-US" sz="2400" dirty="0" smtClean="0">
                <a:solidFill>
                  <a:prstClr val="white"/>
                </a:solidFill>
              </a:rPr>
              <a:t>0-31</a:t>
            </a:r>
            <a:endParaRPr lang="en-US" sz="2600" dirty="0" smtClean="0">
              <a:solidFill>
                <a:prstClr val="white"/>
              </a:solidFill>
            </a:endParaRPr>
          </a:p>
          <a:p>
            <a:pPr fontAlgn="auto">
              <a:spcBef>
                <a:spcPts val="1200"/>
              </a:spcBef>
              <a:buClr>
                <a:srgbClr val="1E5155">
                  <a:lumMod val="40000"/>
                  <a:lumOff val="60000"/>
                </a:srgbClr>
              </a:buClr>
              <a:defRPr/>
            </a:pPr>
            <a:r>
              <a:rPr lang="en-US" altLang="en-US" sz="2800" dirty="0">
                <a:solidFill>
                  <a:prstClr val="white"/>
                </a:solidFill>
              </a:rPr>
              <a:t>In GEE analysis with adjustment for baseline suppression (&lt;40 copies/mL), </a:t>
            </a:r>
            <a:r>
              <a:rPr lang="en-US" altLang="en-US" sz="2800" b="1" dirty="0">
                <a:solidFill>
                  <a:prstClr val="white"/>
                </a:solidFill>
              </a:rPr>
              <a:t>men in the intervention group had an increased odds of </a:t>
            </a:r>
            <a:r>
              <a:rPr lang="en-US" altLang="en-US" sz="2800" b="1" dirty="0" err="1">
                <a:solidFill>
                  <a:prstClr val="white"/>
                </a:solidFill>
              </a:rPr>
              <a:t>virologic</a:t>
            </a:r>
            <a:r>
              <a:rPr lang="en-US" altLang="en-US" sz="2800" b="1" dirty="0">
                <a:solidFill>
                  <a:prstClr val="white"/>
                </a:solidFill>
              </a:rPr>
              <a:t> suppression</a:t>
            </a:r>
            <a:r>
              <a:rPr lang="en-US" altLang="en-US" sz="2800" dirty="0">
                <a:solidFill>
                  <a:prstClr val="white"/>
                </a:solidFill>
              </a:rPr>
              <a:t> at </a:t>
            </a:r>
            <a:r>
              <a:rPr lang="en-US" altLang="en-US" sz="2800" dirty="0" smtClean="0">
                <a:solidFill>
                  <a:prstClr val="white"/>
                </a:solidFill>
              </a:rPr>
              <a:t>months 3 and 6, </a:t>
            </a:r>
            <a:r>
              <a:rPr lang="en-US" altLang="en-US" sz="2800" b="1" dirty="0" smtClean="0">
                <a:solidFill>
                  <a:prstClr val="white"/>
                </a:solidFill>
              </a:rPr>
              <a:t>as </a:t>
            </a:r>
            <a:r>
              <a:rPr lang="en-US" altLang="en-US" sz="2800" b="1" dirty="0">
                <a:solidFill>
                  <a:prstClr val="white"/>
                </a:solidFill>
              </a:rPr>
              <a:t>did men with </a:t>
            </a:r>
            <a:r>
              <a:rPr lang="en-US" altLang="en-US" sz="2800" b="1" dirty="0" err="1">
                <a:solidFill>
                  <a:prstClr val="white"/>
                </a:solidFill>
              </a:rPr>
              <a:t>virologic</a:t>
            </a:r>
            <a:r>
              <a:rPr lang="en-US" altLang="en-US" sz="2800" b="1" dirty="0">
                <a:solidFill>
                  <a:prstClr val="white"/>
                </a:solidFill>
              </a:rPr>
              <a:t> suppression at </a:t>
            </a:r>
            <a:r>
              <a:rPr lang="en-US" altLang="en-US" sz="2800" b="1" dirty="0" smtClean="0">
                <a:solidFill>
                  <a:prstClr val="white"/>
                </a:solidFill>
              </a:rPr>
              <a:t>baseline</a:t>
            </a:r>
            <a:r>
              <a:rPr lang="en-US" altLang="en-US" sz="2800" dirty="0" smtClean="0">
                <a:solidFill>
                  <a:prstClr val="white"/>
                </a:solidFill>
              </a:rPr>
              <a:t> </a:t>
            </a:r>
            <a:r>
              <a:rPr lang="en-US" altLang="en-US" sz="2200" dirty="0" smtClean="0">
                <a:solidFill>
                  <a:prstClr val="white"/>
                </a:solidFill>
              </a:rPr>
              <a:t>(</a:t>
            </a:r>
            <a:r>
              <a:rPr lang="en-US" altLang="en-US" sz="2200" dirty="0" err="1">
                <a:solidFill>
                  <a:prstClr val="white"/>
                </a:solidFill>
              </a:rPr>
              <a:t>aOR</a:t>
            </a:r>
            <a:r>
              <a:rPr lang="en-US" altLang="en-US" sz="2200" dirty="0">
                <a:solidFill>
                  <a:prstClr val="white"/>
                </a:solidFill>
              </a:rPr>
              <a:t>, 5.7, 95% CI 1.1-30.7, p=0.04), </a:t>
            </a:r>
            <a:r>
              <a:rPr lang="en-US" altLang="en-US" sz="2200" dirty="0" smtClean="0">
                <a:solidFill>
                  <a:prstClr val="white"/>
                </a:solidFill>
              </a:rPr>
              <a:t>(</a:t>
            </a:r>
            <a:r>
              <a:rPr lang="en-US" altLang="en-US" sz="2200" dirty="0" err="1">
                <a:solidFill>
                  <a:prstClr val="white"/>
                </a:solidFill>
              </a:rPr>
              <a:t>aOR</a:t>
            </a:r>
            <a:r>
              <a:rPr lang="en-US" altLang="en-US" sz="2200" dirty="0">
                <a:solidFill>
                  <a:prstClr val="white"/>
                </a:solidFill>
              </a:rPr>
              <a:t> 23.0, 95% CI 2.7-196.7, p=0.004)</a:t>
            </a:r>
          </a:p>
          <a:p>
            <a:pPr fontAlgn="auto">
              <a:spcBef>
                <a:spcPts val="1200"/>
              </a:spcBef>
              <a:buClr>
                <a:srgbClr val="1E5155">
                  <a:lumMod val="40000"/>
                  <a:lumOff val="60000"/>
                </a:srgbClr>
              </a:buClr>
              <a:defRPr/>
            </a:pPr>
            <a:endParaRPr lang="en-US" sz="2600" dirty="0" smtClean="0">
              <a:solidFill>
                <a:prstClr val="white"/>
              </a:solidFill>
            </a:endParaRPr>
          </a:p>
        </p:txBody>
      </p:sp>
    </p:spTree>
    <p:extLst>
      <p:ext uri="{BB962C8B-B14F-4D97-AF65-F5344CB8AC3E}">
        <p14:creationId xmlns:p14="http://schemas.microsoft.com/office/powerpoint/2010/main" val="833499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i="1" dirty="0" err="1" smtClean="0">
                <a:solidFill>
                  <a:srgbClr val="EBEBEB"/>
                </a:solidFill>
              </a:rPr>
              <a:t>Shikamana</a:t>
            </a:r>
            <a:r>
              <a:rPr lang="en-US" dirty="0" smtClean="0">
                <a:solidFill>
                  <a:srgbClr val="EBEBEB"/>
                </a:solidFill>
              </a:rPr>
              <a:t>: Conclusions</a:t>
            </a:r>
          </a:p>
          <a:p>
            <a:pPr fontAlgn="auto">
              <a:spcAft>
                <a:spcPts val="0"/>
              </a:spcAft>
              <a:defRPr/>
            </a:pPr>
            <a:endParaRPr lang="en-US" dirty="0">
              <a:solidFill>
                <a:srgbClr val="EBEBEB"/>
              </a:solidFill>
            </a:endParaRPr>
          </a:p>
        </p:txBody>
      </p:sp>
      <p:sp>
        <p:nvSpPr>
          <p:cNvPr id="5"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en-US" altLang="en-US" sz="2400" dirty="0" smtClean="0">
                <a:solidFill>
                  <a:prstClr val="white"/>
                </a:solidFill>
              </a:rPr>
              <a:t>The </a:t>
            </a:r>
            <a:r>
              <a:rPr lang="en-US" altLang="en-US" sz="2400" i="1" dirty="0" err="1">
                <a:solidFill>
                  <a:prstClr val="white"/>
                </a:solidFill>
              </a:rPr>
              <a:t>Shikamana</a:t>
            </a:r>
            <a:r>
              <a:rPr lang="en-US" altLang="en-US" sz="2400" dirty="0">
                <a:solidFill>
                  <a:prstClr val="white"/>
                </a:solidFill>
              </a:rPr>
              <a:t> intervention appears to be safe, acceptable, and feasible</a:t>
            </a:r>
          </a:p>
          <a:p>
            <a:pPr>
              <a:buClr>
                <a:srgbClr val="1E5155">
                  <a:lumMod val="40000"/>
                  <a:lumOff val="60000"/>
                </a:srgbClr>
              </a:buClr>
            </a:pPr>
            <a:r>
              <a:rPr lang="en-US" altLang="en-US" sz="2400" dirty="0">
                <a:solidFill>
                  <a:prstClr val="white"/>
                </a:solidFill>
              </a:rPr>
              <a:t>MEMS data capture was complicated in this population</a:t>
            </a:r>
          </a:p>
          <a:p>
            <a:pPr>
              <a:buClr>
                <a:srgbClr val="1E5155">
                  <a:lumMod val="40000"/>
                  <a:lumOff val="60000"/>
                </a:srgbClr>
              </a:buClr>
            </a:pPr>
            <a:r>
              <a:rPr lang="en-US" altLang="en-US" sz="2400" dirty="0">
                <a:solidFill>
                  <a:prstClr val="white"/>
                </a:solidFill>
              </a:rPr>
              <a:t>Results suggest that </a:t>
            </a:r>
            <a:r>
              <a:rPr lang="en-US" altLang="en-US" sz="2400" i="1" dirty="0" err="1">
                <a:solidFill>
                  <a:prstClr val="white"/>
                </a:solidFill>
              </a:rPr>
              <a:t>Shikamana</a:t>
            </a:r>
            <a:r>
              <a:rPr lang="en-US" altLang="en-US" sz="2400" dirty="0">
                <a:solidFill>
                  <a:prstClr val="white"/>
                </a:solidFill>
              </a:rPr>
              <a:t> may increase ART adherence among Kenyan GBMSM</a:t>
            </a:r>
          </a:p>
          <a:p>
            <a:pPr>
              <a:buClr>
                <a:srgbClr val="1E5155">
                  <a:lumMod val="40000"/>
                  <a:lumOff val="60000"/>
                </a:srgbClr>
              </a:buClr>
            </a:pPr>
            <a:r>
              <a:rPr lang="en-US" altLang="en-US" sz="2400" dirty="0">
                <a:solidFill>
                  <a:prstClr val="white"/>
                </a:solidFill>
              </a:rPr>
              <a:t>A larger trial to evaluate efficacy is needed</a:t>
            </a:r>
          </a:p>
          <a:p>
            <a:pPr>
              <a:buClr>
                <a:srgbClr val="1E5155">
                  <a:lumMod val="40000"/>
                  <a:lumOff val="60000"/>
                </a:srgbClr>
              </a:buClr>
            </a:pPr>
            <a:r>
              <a:rPr lang="en-US" altLang="en-US" sz="2400" dirty="0">
                <a:solidFill>
                  <a:prstClr val="white"/>
                </a:solidFill>
              </a:rPr>
              <a:t>A combined provider and peer support approach may also improve </a:t>
            </a:r>
            <a:r>
              <a:rPr lang="en-US" altLang="en-US" sz="2400" dirty="0" err="1">
                <a:solidFill>
                  <a:prstClr val="white"/>
                </a:solidFill>
              </a:rPr>
              <a:t>PrEP</a:t>
            </a:r>
            <a:r>
              <a:rPr lang="en-US" altLang="en-US" sz="2400" dirty="0">
                <a:solidFill>
                  <a:prstClr val="white"/>
                </a:solidFill>
              </a:rPr>
              <a:t> adherence in this population</a:t>
            </a:r>
          </a:p>
          <a:p>
            <a:pPr fontAlgn="auto">
              <a:spcBef>
                <a:spcPts val="1200"/>
              </a:spcBef>
              <a:buClr>
                <a:srgbClr val="1E5155">
                  <a:lumMod val="40000"/>
                  <a:lumOff val="60000"/>
                </a:srgbClr>
              </a:buClr>
              <a:defRPr/>
            </a:pPr>
            <a:endParaRPr lang="en-US" sz="2600" dirty="0" smtClean="0">
              <a:solidFill>
                <a:prstClr val="white"/>
              </a:solidFill>
            </a:endParaRPr>
          </a:p>
          <a:p>
            <a:pPr lvl="1" fontAlgn="auto">
              <a:spcBef>
                <a:spcPts val="1200"/>
              </a:spcBef>
              <a:buClr>
                <a:srgbClr val="1E5155">
                  <a:lumMod val="40000"/>
                  <a:lumOff val="60000"/>
                </a:srgbClr>
              </a:buClr>
              <a:defRPr/>
            </a:pPr>
            <a:endParaRPr lang="en-US" sz="2400" dirty="0" smtClean="0">
              <a:solidFill>
                <a:prstClr val="white"/>
              </a:solidFill>
            </a:endParaRPr>
          </a:p>
        </p:txBody>
      </p:sp>
    </p:spTree>
    <p:extLst>
      <p:ext uri="{BB962C8B-B14F-4D97-AF65-F5344CB8AC3E}">
        <p14:creationId xmlns:p14="http://schemas.microsoft.com/office/powerpoint/2010/main" val="166751967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304800" y="685800"/>
            <a:ext cx="9144000" cy="10668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b="1" dirty="0" smtClean="0">
                <a:solidFill>
                  <a:srgbClr val="E6B729"/>
                </a:solidFill>
                <a:ea typeface="Century Gothic" charset="0"/>
                <a:cs typeface="Century Gothic" charset="0"/>
              </a:rPr>
              <a:t>Motivation Matters!</a:t>
            </a:r>
            <a:endParaRPr lang="en-US" dirty="0" smtClean="0">
              <a:solidFill>
                <a:srgbClr val="E6B729"/>
              </a:solidFill>
              <a:latin typeface="ArtBrush" pitchFamily="34" charset="0"/>
            </a:endParaRPr>
          </a:p>
          <a:p>
            <a:pPr fontAlgn="auto">
              <a:spcAft>
                <a:spcPts val="0"/>
              </a:spcAft>
              <a:defRPr/>
            </a:pPr>
            <a:endParaRPr lang="en-US" sz="3100" b="1" dirty="0">
              <a:solidFill>
                <a:srgbClr val="EBEBEB"/>
              </a:solidFill>
            </a:endParaRPr>
          </a:p>
        </p:txBody>
      </p:sp>
      <p:sp>
        <p:nvSpPr>
          <p:cNvPr id="4" name="Rectangle 3"/>
          <p:cNvSpPr txBox="1">
            <a:spLocks noChangeArrowheads="1"/>
          </p:cNvSpPr>
          <p:nvPr/>
        </p:nvSpPr>
        <p:spPr>
          <a:xfrm>
            <a:off x="228600" y="1488988"/>
            <a:ext cx="8382000" cy="1598141"/>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buClr>
                <a:srgbClr val="1E5155">
                  <a:lumMod val="40000"/>
                  <a:lumOff val="60000"/>
                </a:srgbClr>
              </a:buClr>
              <a:defRPr/>
            </a:pPr>
            <a:r>
              <a:rPr lang="en-US" dirty="0" smtClean="0">
                <a:solidFill>
                  <a:prstClr val="white"/>
                </a:solidFill>
              </a:rPr>
              <a:t>Supported by GRANT NUMBERS</a:t>
            </a:r>
          </a:p>
          <a:p>
            <a:pPr fontAlgn="auto">
              <a:buClr>
                <a:srgbClr val="1E5155">
                  <a:lumMod val="40000"/>
                  <a:lumOff val="60000"/>
                </a:srgbClr>
              </a:buClr>
              <a:defRPr/>
            </a:pPr>
            <a:r>
              <a:rPr lang="en-US" dirty="0" smtClean="0">
                <a:solidFill>
                  <a:prstClr val="white"/>
                </a:solidFill>
              </a:rPr>
              <a:t>PI: Scott McClelland, Co-I: Jane Simoni, Trainee: Frances Aunon</a:t>
            </a:r>
          </a:p>
          <a:p>
            <a:pPr fontAlgn="auto">
              <a:buClr>
                <a:srgbClr val="1E5155">
                  <a:lumMod val="40000"/>
                  <a:lumOff val="60000"/>
                </a:srgbClr>
              </a:buClr>
              <a:defRPr/>
            </a:pPr>
            <a:r>
              <a:rPr lang="en-US" dirty="0" smtClean="0">
                <a:solidFill>
                  <a:prstClr val="white"/>
                </a:solidFill>
              </a:rPr>
              <a:t>2015-present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4246" y="3581400"/>
            <a:ext cx="7287907" cy="2447522"/>
          </a:xfrm>
          <a:prstGeom prst="rect">
            <a:avLst/>
          </a:prstGeom>
        </p:spPr>
      </p:pic>
    </p:spTree>
    <p:extLst>
      <p:ext uri="{BB962C8B-B14F-4D97-AF65-F5344CB8AC3E}">
        <p14:creationId xmlns:p14="http://schemas.microsoft.com/office/powerpoint/2010/main" val="37964928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Rot="1" noChangeArrowheads="1"/>
          </p:cNvSpPr>
          <p:nvPr>
            <p:ph type="title"/>
          </p:nvPr>
        </p:nvSpPr>
        <p:spPr>
          <a:xfrm>
            <a:off x="484710" y="452718"/>
            <a:ext cx="8430690" cy="1400530"/>
          </a:xfrm>
        </p:spPr>
        <p:txBody>
          <a:bodyPr/>
          <a:lstStyle/>
          <a:p>
            <a:pPr eaLnBrk="1" hangingPunct="1">
              <a:defRPr/>
            </a:pPr>
            <a:r>
              <a:rPr lang="en-US" sz="3500" dirty="0" smtClean="0"/>
              <a:t>Motivation Matters!: Intervention</a:t>
            </a:r>
            <a:endParaRPr lang="en-US" sz="3500" dirty="0"/>
          </a:p>
        </p:txBody>
      </p:sp>
      <p:sp>
        <p:nvSpPr>
          <p:cNvPr id="1040387" name="Rectangle 3"/>
          <p:cNvSpPr>
            <a:spLocks noGrp="1" noChangeArrowheads="1"/>
          </p:cNvSpPr>
          <p:nvPr>
            <p:ph idx="1"/>
          </p:nvPr>
        </p:nvSpPr>
        <p:spPr>
          <a:xfrm>
            <a:off x="428625" y="1208088"/>
            <a:ext cx="8486775" cy="5268912"/>
          </a:xfrm>
        </p:spPr>
        <p:txBody>
          <a:bodyPr>
            <a:normAutofit/>
          </a:bodyPr>
          <a:lstStyle/>
          <a:p>
            <a:pPr eaLnBrk="1" hangingPunct="1">
              <a:lnSpc>
                <a:spcPct val="110000"/>
              </a:lnSpc>
              <a:defRPr/>
            </a:pPr>
            <a:r>
              <a:rPr lang="en-US" sz="2400" dirty="0" smtClean="0"/>
              <a:t>Develop an interactive, theory-informed SMS intervention to improve ART adherence and reduce VL among newly diagnosed HIV+ female sex workers (FSW) in Kenya</a:t>
            </a:r>
          </a:p>
          <a:p>
            <a:pPr eaLnBrk="1" hangingPunct="1">
              <a:lnSpc>
                <a:spcPct val="110000"/>
              </a:lnSpc>
              <a:defRPr/>
            </a:pPr>
            <a:r>
              <a:rPr lang="en-US" sz="2400" dirty="0" smtClean="0"/>
              <a:t>Conducted focus group discussions with HIV+ FSW to create and refine SMS content and structure </a:t>
            </a:r>
          </a:p>
          <a:p>
            <a:pPr eaLnBrk="1" hangingPunct="1">
              <a:lnSpc>
                <a:spcPct val="110000"/>
              </a:lnSpc>
              <a:defRPr/>
            </a:pPr>
            <a:r>
              <a:rPr lang="en-US" sz="2400" dirty="0" smtClean="0"/>
              <a:t>2-3 messages sent per week, focusing on providing information, motivation and behavioral suggestions</a:t>
            </a:r>
          </a:p>
        </p:txBody>
      </p:sp>
      <p:sp>
        <p:nvSpPr>
          <p:cNvPr id="4" name="TextBox 3"/>
          <p:cNvSpPr txBox="1"/>
          <p:nvPr/>
        </p:nvSpPr>
        <p:spPr>
          <a:xfrm>
            <a:off x="4741008" y="4897089"/>
            <a:ext cx="4051515" cy="1723549"/>
          </a:xfrm>
          <a:prstGeom prst="rect">
            <a:avLst/>
          </a:prstGeom>
          <a:solidFill>
            <a:schemeClr val="accent4">
              <a:lumMod val="60000"/>
              <a:lumOff val="40000"/>
            </a:schemeClr>
          </a:solidFill>
        </p:spPr>
        <p:txBody>
          <a:bodyPr wrap="square" rtlCol="0">
            <a:spAutoFit/>
          </a:bodyPr>
          <a:lstStyle/>
          <a:p>
            <a:pPr algn="ctr">
              <a:spcBef>
                <a:spcPts val="1800"/>
              </a:spcBef>
              <a:spcAft>
                <a:spcPts val="600"/>
              </a:spcAft>
            </a:pPr>
            <a:r>
              <a:rPr lang="en-US" sz="2000" b="1" dirty="0" smtClean="0">
                <a:solidFill>
                  <a:prstClr val="black"/>
                </a:solidFill>
                <a:latin typeface="Century Gothic" charset="0"/>
                <a:ea typeface="Century Gothic" charset="0"/>
                <a:cs typeface="Century Gothic" charset="0"/>
              </a:rPr>
              <a:t>Intervention Condition</a:t>
            </a:r>
          </a:p>
          <a:p>
            <a:pPr>
              <a:spcBef>
                <a:spcPts val="0"/>
              </a:spcBef>
              <a:spcAft>
                <a:spcPts val="0"/>
              </a:spcAft>
            </a:pPr>
            <a:r>
              <a:rPr lang="en-US" sz="2000" dirty="0" smtClean="0">
                <a:solidFill>
                  <a:prstClr val="black"/>
                </a:solidFill>
                <a:latin typeface="Century Gothic" charset="0"/>
                <a:ea typeface="Century Gothic" charset="0"/>
                <a:cs typeface="Century Gothic" charset="0"/>
              </a:rPr>
              <a:t>Standard of care, plus:</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SMS messages for 6 weeks</a:t>
            </a:r>
          </a:p>
          <a:p>
            <a:pPr marL="342900" indent="-342900">
              <a:spcAft>
                <a:spcPts val="0"/>
              </a:spcAft>
              <a:buFont typeface="Wingdings" charset="2"/>
              <a:buChar char="Ø"/>
            </a:pPr>
            <a:endParaRPr lang="en-US" sz="2000" dirty="0">
              <a:solidFill>
                <a:prstClr val="black"/>
              </a:solidFill>
              <a:latin typeface="Century Gothic" charset="0"/>
              <a:ea typeface="Century Gothic" charset="0"/>
              <a:cs typeface="Century Gothic" charset="0"/>
            </a:endParaRPr>
          </a:p>
          <a:p>
            <a:pPr marL="342900" indent="-342900">
              <a:spcAft>
                <a:spcPts val="0"/>
              </a:spcAft>
              <a:buFont typeface="Wingdings" charset="2"/>
              <a:buChar char="Ø"/>
            </a:pPr>
            <a:endParaRPr lang="en-US" sz="2000" dirty="0" smtClean="0">
              <a:solidFill>
                <a:prstClr val="black"/>
              </a:solidFill>
              <a:latin typeface="Century Gothic" charset="0"/>
              <a:ea typeface="Century Gothic" charset="0"/>
              <a:cs typeface="Century Gothic" charset="0"/>
            </a:endParaRPr>
          </a:p>
          <a:p>
            <a:pPr marL="342900" indent="-342900">
              <a:spcAft>
                <a:spcPts val="0"/>
              </a:spcAft>
              <a:buFont typeface="Wingdings" charset="2"/>
              <a:buChar char="Ø"/>
            </a:pPr>
            <a:endParaRPr lang="en-US" sz="100" dirty="0" smtClean="0">
              <a:solidFill>
                <a:prstClr val="black"/>
              </a:solidFill>
              <a:latin typeface="Century Gothic" charset="0"/>
              <a:ea typeface="Century Gothic" charset="0"/>
              <a:cs typeface="Century Gothic" charset="0"/>
            </a:endParaRPr>
          </a:p>
        </p:txBody>
      </p:sp>
      <p:sp>
        <p:nvSpPr>
          <p:cNvPr id="5" name="TextBox 4"/>
          <p:cNvSpPr txBox="1"/>
          <p:nvPr/>
        </p:nvSpPr>
        <p:spPr>
          <a:xfrm>
            <a:off x="464425" y="4871450"/>
            <a:ext cx="4104629" cy="1723549"/>
          </a:xfrm>
          <a:prstGeom prst="rect">
            <a:avLst/>
          </a:prstGeom>
          <a:solidFill>
            <a:schemeClr val="accent4">
              <a:lumMod val="60000"/>
              <a:lumOff val="40000"/>
            </a:schemeClr>
          </a:solidFill>
        </p:spPr>
        <p:txBody>
          <a:bodyPr wrap="square" rtlCol="0">
            <a:spAutoFit/>
          </a:bodyPr>
          <a:lstStyle/>
          <a:p>
            <a:pPr algn="ctr">
              <a:spcBef>
                <a:spcPts val="1800"/>
              </a:spcBef>
              <a:spcAft>
                <a:spcPts val="600"/>
              </a:spcAft>
            </a:pPr>
            <a:r>
              <a:rPr lang="en-US" sz="2000" b="1" dirty="0" smtClean="0">
                <a:solidFill>
                  <a:prstClr val="black"/>
                </a:solidFill>
                <a:latin typeface="Century Gothic" charset="0"/>
                <a:ea typeface="Century Gothic" charset="0"/>
                <a:cs typeface="Century Gothic" charset="0"/>
              </a:rPr>
              <a:t>Standard of Care Condition</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Monthly ART refills and counseling</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VL and CD4 every 3 months</a:t>
            </a:r>
          </a:p>
          <a:p>
            <a:pPr marL="342900" indent="-342900">
              <a:spcAft>
                <a:spcPts val="0"/>
              </a:spcAft>
              <a:buFont typeface="Wingdings" charset="2"/>
              <a:buChar char="Ø"/>
            </a:pPr>
            <a:r>
              <a:rPr lang="en-US" sz="2000" dirty="0" smtClean="0">
                <a:solidFill>
                  <a:prstClr val="black"/>
                </a:solidFill>
                <a:latin typeface="Century Gothic" charset="0"/>
                <a:ea typeface="Century Gothic" charset="0"/>
                <a:cs typeface="Century Gothic" charset="0"/>
              </a:rPr>
              <a:t>Followed for 6 months</a:t>
            </a:r>
          </a:p>
          <a:p>
            <a:pPr marL="342900" indent="-342900">
              <a:spcAft>
                <a:spcPts val="600"/>
              </a:spcAft>
              <a:buFont typeface="Wingdings" charset="2"/>
              <a:buChar char="Ø"/>
            </a:pPr>
            <a:endParaRPr lang="en-US" sz="100" dirty="0" smtClean="0">
              <a:solidFill>
                <a:prstClr val="black"/>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049307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Rot="1" noChangeArrowheads="1"/>
          </p:cNvSpPr>
          <p:nvPr>
            <p:ph type="title"/>
          </p:nvPr>
        </p:nvSpPr>
        <p:spPr/>
        <p:txBody>
          <a:bodyPr/>
          <a:lstStyle/>
          <a:p>
            <a:pPr eaLnBrk="1" hangingPunct="1">
              <a:defRPr/>
            </a:pPr>
            <a:r>
              <a:rPr lang="en-US" sz="3500" dirty="0" smtClean="0"/>
              <a:t>Motivation Matters!: Methods</a:t>
            </a:r>
            <a:endParaRPr lang="en-US" sz="3500" dirty="0"/>
          </a:p>
        </p:txBody>
      </p:sp>
      <p:sp>
        <p:nvSpPr>
          <p:cNvPr id="1042435" name="Rectangle 3"/>
          <p:cNvSpPr>
            <a:spLocks noGrp="1" noChangeArrowheads="1"/>
          </p:cNvSpPr>
          <p:nvPr>
            <p:ph idx="1"/>
          </p:nvPr>
        </p:nvSpPr>
        <p:spPr>
          <a:xfrm>
            <a:off x="457200" y="1600200"/>
            <a:ext cx="8686800" cy="4953000"/>
          </a:xfrm>
        </p:spPr>
        <p:txBody>
          <a:bodyPr>
            <a:normAutofit fontScale="85000" lnSpcReduction="10000"/>
          </a:bodyPr>
          <a:lstStyle/>
          <a:p>
            <a:pPr eaLnBrk="1" hangingPunct="1">
              <a:lnSpc>
                <a:spcPct val="110000"/>
              </a:lnSpc>
              <a:defRPr/>
            </a:pPr>
            <a:r>
              <a:rPr lang="en-US" sz="2800" dirty="0" smtClean="0"/>
              <a:t>Enrolled 120 HIV+ FSW newly initiating ART treatment</a:t>
            </a:r>
          </a:p>
          <a:p>
            <a:pPr eaLnBrk="1" hangingPunct="1">
              <a:lnSpc>
                <a:spcPct val="110000"/>
              </a:lnSpc>
              <a:defRPr/>
            </a:pPr>
            <a:r>
              <a:rPr lang="en-US" sz="2800" dirty="0" smtClean="0"/>
              <a:t>Randomized for 6-month treatment or standard of care</a:t>
            </a:r>
          </a:p>
          <a:p>
            <a:pPr eaLnBrk="1" hangingPunct="1">
              <a:lnSpc>
                <a:spcPct val="110000"/>
              </a:lnSpc>
              <a:defRPr/>
            </a:pPr>
            <a:r>
              <a:rPr lang="en-US" sz="2800" dirty="0" smtClean="0"/>
              <a:t>Outcome measurement: self-report, VAS, pill count, VL, CD4 (assessed at baseline, 3 month, and 6 month)</a:t>
            </a:r>
          </a:p>
          <a:p>
            <a:pPr eaLnBrk="1" hangingPunct="1">
              <a:lnSpc>
                <a:spcPct val="110000"/>
              </a:lnSpc>
              <a:defRPr/>
            </a:pPr>
            <a:r>
              <a:rPr lang="en-US" sz="2800" dirty="0" smtClean="0"/>
              <a:t>Meet monthly with counselors for ART refill</a:t>
            </a:r>
          </a:p>
          <a:p>
            <a:pPr eaLnBrk="1" hangingPunct="1">
              <a:lnSpc>
                <a:spcPct val="110000"/>
              </a:lnSpc>
              <a:defRPr/>
            </a:pPr>
            <a:r>
              <a:rPr lang="en-US" sz="2800" dirty="0"/>
              <a:t>C</a:t>
            </a:r>
            <a:r>
              <a:rPr lang="en-US" sz="2800" dirty="0" smtClean="0"/>
              <a:t>onducting a social network assessment at baseline to understand how network characteristics (including social support and stigma) may moderate the impact of the intervention on ART </a:t>
            </a:r>
            <a:r>
              <a:rPr lang="en-US" sz="2800" dirty="0" err="1" smtClean="0"/>
              <a:t>adh</a:t>
            </a:r>
            <a:r>
              <a:rPr lang="en-US" sz="2800" dirty="0" smtClean="0"/>
              <a:t>/VL</a:t>
            </a:r>
            <a:endParaRPr lang="en-US" sz="2800" dirty="0"/>
          </a:p>
          <a:p>
            <a:pPr eaLnBrk="1" hangingPunct="1">
              <a:lnSpc>
                <a:spcPct val="110000"/>
              </a:lnSpc>
              <a:defRPr/>
            </a:pPr>
            <a:endParaRPr lang="en-US" sz="2800" dirty="0"/>
          </a:p>
        </p:txBody>
      </p:sp>
    </p:spTree>
    <p:extLst>
      <p:ext uri="{BB962C8B-B14F-4D97-AF65-F5344CB8AC3E}">
        <p14:creationId xmlns:p14="http://schemas.microsoft.com/office/powerpoint/2010/main" val="178083895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solidFill>
                  <a:srgbClr val="EBEBEB"/>
                </a:solidFill>
              </a:rPr>
              <a:t>Motivation Matters: Results</a:t>
            </a:r>
          </a:p>
          <a:p>
            <a:pPr fontAlgn="auto">
              <a:spcAft>
                <a:spcPts val="0"/>
              </a:spcAft>
              <a:defRPr/>
            </a:pPr>
            <a:endParaRPr lang="en-US" dirty="0">
              <a:solidFill>
                <a:srgbClr val="EBEBEB"/>
              </a:solidFill>
            </a:endParaRPr>
          </a:p>
        </p:txBody>
      </p:sp>
      <p:sp>
        <p:nvSpPr>
          <p:cNvPr id="5" name="Rectangle 3"/>
          <p:cNvSpPr txBox="1">
            <a:spLocks noChangeArrowheads="1"/>
          </p:cNvSpPr>
          <p:nvPr/>
        </p:nvSpPr>
        <p:spPr>
          <a:xfrm>
            <a:off x="457200" y="1600200"/>
            <a:ext cx="8458200" cy="4525963"/>
          </a:xfrm>
          <a:prstGeom prst="rect">
            <a:avLst/>
          </a:prstGeom>
        </p:spPr>
        <p:txBody>
          <a:bodyPr>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fontAlgn="auto">
              <a:spcBef>
                <a:spcPts val="1200"/>
              </a:spcBef>
              <a:buClr>
                <a:srgbClr val="1E5155">
                  <a:lumMod val="40000"/>
                  <a:lumOff val="60000"/>
                </a:srgbClr>
              </a:buClr>
              <a:defRPr/>
            </a:pPr>
            <a:r>
              <a:rPr lang="en-US" sz="2600" dirty="0" smtClean="0">
                <a:solidFill>
                  <a:prstClr val="white"/>
                </a:solidFill>
              </a:rPr>
              <a:t>Stay tuned! </a:t>
            </a:r>
          </a:p>
          <a:p>
            <a:pPr lvl="1" fontAlgn="auto">
              <a:spcBef>
                <a:spcPts val="1200"/>
              </a:spcBef>
              <a:buClr>
                <a:srgbClr val="1E5155">
                  <a:lumMod val="40000"/>
                  <a:lumOff val="60000"/>
                </a:srgbClr>
              </a:buClr>
              <a:defRPr/>
            </a:pPr>
            <a:endParaRPr lang="en-US" sz="2400" dirty="0" smtClean="0">
              <a:solidFill>
                <a:prstClr val="white"/>
              </a:solidFill>
            </a:endParaRPr>
          </a:p>
        </p:txBody>
      </p:sp>
    </p:spTree>
    <p:extLst>
      <p:ext uri="{BB962C8B-B14F-4D97-AF65-F5344CB8AC3E}">
        <p14:creationId xmlns:p14="http://schemas.microsoft.com/office/powerpoint/2010/main" val="4068314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13184" y="169168"/>
            <a:ext cx="8830816" cy="1143000"/>
          </a:xfrm>
        </p:spPr>
        <p:txBody>
          <a:bodyPr>
            <a:normAutofit/>
          </a:bodyPr>
          <a:lstStyle/>
          <a:p>
            <a:pPr eaLnBrk="1" hangingPunct="1"/>
            <a:r>
              <a:rPr lang="en-US" sz="4800" dirty="0" smtClean="0"/>
              <a:t>Reducing Stigma</a:t>
            </a:r>
          </a:p>
        </p:txBody>
      </p:sp>
      <p:sp>
        <p:nvSpPr>
          <p:cNvPr id="44035" name="Rectangle 3"/>
          <p:cNvSpPr>
            <a:spLocks noGrp="1" noChangeArrowheads="1"/>
          </p:cNvSpPr>
          <p:nvPr>
            <p:ph idx="1"/>
          </p:nvPr>
        </p:nvSpPr>
        <p:spPr>
          <a:xfrm>
            <a:off x="228600" y="1143000"/>
            <a:ext cx="8686800" cy="4525963"/>
          </a:xfrm>
        </p:spPr>
        <p:txBody>
          <a:bodyPr>
            <a:noAutofit/>
          </a:bodyPr>
          <a:lstStyle/>
          <a:p>
            <a:pPr eaLnBrk="1" hangingPunct="1">
              <a:spcBef>
                <a:spcPct val="60000"/>
              </a:spcBef>
            </a:pPr>
            <a:r>
              <a:rPr lang="en-US" dirty="0" smtClean="0"/>
              <a:t>Societal/structural level</a:t>
            </a:r>
            <a:r>
              <a:rPr lang="en-US" baseline="30000" dirty="0" smtClean="0"/>
              <a:t>1,2</a:t>
            </a:r>
          </a:p>
          <a:p>
            <a:pPr lvl="1" eaLnBrk="1" hangingPunct="1">
              <a:lnSpc>
                <a:spcPct val="80000"/>
              </a:lnSpc>
              <a:spcBef>
                <a:spcPct val="35000"/>
              </a:spcBef>
            </a:pPr>
            <a:r>
              <a:rPr lang="en-US" sz="2400" dirty="0" smtClean="0"/>
              <a:t>Removal of institutional stigmas (e.g. ADA)</a:t>
            </a:r>
          </a:p>
          <a:p>
            <a:pPr lvl="1" eaLnBrk="1" hangingPunct="1">
              <a:lnSpc>
                <a:spcPct val="80000"/>
              </a:lnSpc>
              <a:spcBef>
                <a:spcPct val="35000"/>
              </a:spcBef>
            </a:pPr>
            <a:r>
              <a:rPr lang="en-US" sz="2400" dirty="0" smtClean="0"/>
              <a:t>Economic independence </a:t>
            </a:r>
            <a:r>
              <a:rPr lang="en-US" sz="2400" dirty="0" smtClean="0">
                <a:sym typeface="Wingdings" pitchFamily="2" charset="2"/>
              </a:rPr>
              <a:t> microfinance programs</a:t>
            </a:r>
          </a:p>
          <a:p>
            <a:pPr lvl="1" eaLnBrk="1" hangingPunct="1">
              <a:lnSpc>
                <a:spcPct val="80000"/>
              </a:lnSpc>
              <a:spcBef>
                <a:spcPct val="35000"/>
              </a:spcBef>
            </a:pPr>
            <a:r>
              <a:rPr lang="en-US" sz="2400" dirty="0" smtClean="0">
                <a:sym typeface="Wingdings" pitchFamily="2" charset="2"/>
              </a:rPr>
              <a:t>Community organizing</a:t>
            </a:r>
          </a:p>
          <a:p>
            <a:pPr lvl="1" eaLnBrk="1" hangingPunct="1">
              <a:lnSpc>
                <a:spcPct val="80000"/>
              </a:lnSpc>
              <a:spcBef>
                <a:spcPct val="35000"/>
              </a:spcBef>
            </a:pPr>
            <a:r>
              <a:rPr lang="en-US" sz="2400" dirty="0" smtClean="0">
                <a:sym typeface="Wingdings" pitchFamily="2" charset="2"/>
              </a:rPr>
              <a:t>Contact between stigmatized and potential/actual perpetuators of stigma</a:t>
            </a:r>
          </a:p>
          <a:p>
            <a:pPr lvl="1" eaLnBrk="1" hangingPunct="1">
              <a:lnSpc>
                <a:spcPct val="80000"/>
              </a:lnSpc>
              <a:spcBef>
                <a:spcPct val="35000"/>
              </a:spcBef>
            </a:pPr>
            <a:endParaRPr lang="en-US" sz="2000" dirty="0" smtClean="0">
              <a:sym typeface="Wingdings" pitchFamily="2" charset="2"/>
            </a:endParaRPr>
          </a:p>
          <a:p>
            <a:pPr>
              <a:lnSpc>
                <a:spcPct val="80000"/>
              </a:lnSpc>
              <a:spcBef>
                <a:spcPct val="35000"/>
              </a:spcBef>
            </a:pPr>
            <a:r>
              <a:rPr lang="en-US" dirty="0" smtClean="0"/>
              <a:t>Individual level</a:t>
            </a:r>
            <a:r>
              <a:rPr lang="en-US" baseline="30000" dirty="0" smtClean="0"/>
              <a:t>3,4</a:t>
            </a:r>
          </a:p>
          <a:p>
            <a:pPr lvl="1">
              <a:lnSpc>
                <a:spcPct val="80000"/>
              </a:lnSpc>
              <a:spcBef>
                <a:spcPct val="35000"/>
              </a:spcBef>
            </a:pPr>
            <a:r>
              <a:rPr lang="en-US" sz="2400" dirty="0" smtClean="0"/>
              <a:t>Education/Information</a:t>
            </a:r>
          </a:p>
          <a:p>
            <a:pPr lvl="1">
              <a:lnSpc>
                <a:spcPct val="80000"/>
              </a:lnSpc>
              <a:spcBef>
                <a:spcPct val="35000"/>
              </a:spcBef>
            </a:pPr>
            <a:r>
              <a:rPr lang="en-US" sz="2400" dirty="0" smtClean="0"/>
              <a:t>Coping Skills Acquisition</a:t>
            </a:r>
          </a:p>
          <a:p>
            <a:pPr lvl="1">
              <a:lnSpc>
                <a:spcPct val="80000"/>
              </a:lnSpc>
              <a:spcBef>
                <a:spcPct val="35000"/>
              </a:spcBef>
            </a:pPr>
            <a:r>
              <a:rPr lang="en-US" sz="2400" dirty="0" smtClean="0">
                <a:solidFill>
                  <a:schemeClr val="tx2">
                    <a:lumMod val="60000"/>
                    <a:lumOff val="40000"/>
                  </a:schemeClr>
                </a:solidFill>
              </a:rPr>
              <a:t>Contact with peers </a:t>
            </a:r>
            <a:r>
              <a:rPr lang="en-US" sz="2400" dirty="0" smtClean="0">
                <a:solidFill>
                  <a:schemeClr val="tx2">
                    <a:lumMod val="60000"/>
                    <a:lumOff val="40000"/>
                  </a:schemeClr>
                </a:solidFill>
                <a:sym typeface="Wingdings"/>
              </a:rPr>
              <a:t> </a:t>
            </a:r>
            <a:r>
              <a:rPr lang="en-US" sz="2400" dirty="0" smtClean="0">
                <a:solidFill>
                  <a:schemeClr val="tx2">
                    <a:lumMod val="60000"/>
                    <a:lumOff val="40000"/>
                  </a:schemeClr>
                </a:solidFill>
              </a:rPr>
              <a:t>Social Support</a:t>
            </a:r>
          </a:p>
        </p:txBody>
      </p:sp>
      <p:sp>
        <p:nvSpPr>
          <p:cNvPr id="44036" name="Text Box 4"/>
          <p:cNvSpPr txBox="1">
            <a:spLocks noChangeArrowheads="1"/>
          </p:cNvSpPr>
          <p:nvPr/>
        </p:nvSpPr>
        <p:spPr bwMode="auto">
          <a:xfrm>
            <a:off x="228600" y="6273463"/>
            <a:ext cx="7095276" cy="369332"/>
          </a:xfrm>
          <a:prstGeom prst="rect">
            <a:avLst/>
          </a:prstGeom>
          <a:noFill/>
          <a:ln w="9525">
            <a:noFill/>
            <a:miter lim="800000"/>
            <a:headEnd/>
            <a:tailEnd/>
          </a:ln>
        </p:spPr>
        <p:txBody>
          <a:bodyPr wrap="none">
            <a:spAutoFit/>
          </a:bodyPr>
          <a:lstStyle/>
          <a:p>
            <a:pPr fontAlgn="auto">
              <a:spcBef>
                <a:spcPts val="0"/>
              </a:spcBef>
              <a:spcAft>
                <a:spcPts val="0"/>
              </a:spcAft>
            </a:pPr>
            <a:r>
              <a:rPr lang="en-US" sz="1800" baseline="30000" dirty="0">
                <a:solidFill>
                  <a:srgbClr val="3F3151"/>
                </a:solidFill>
                <a:latin typeface="Arial"/>
                <a:ea typeface="+mn-ea"/>
              </a:rPr>
              <a:t>1</a:t>
            </a:r>
            <a:r>
              <a:rPr lang="en-US" sz="1800" dirty="0">
                <a:solidFill>
                  <a:srgbClr val="3F3151"/>
                </a:solidFill>
                <a:latin typeface="Arial"/>
                <a:ea typeface="+mn-ea"/>
              </a:rPr>
              <a:t>Link &amp; Phelan, 2001; </a:t>
            </a:r>
            <a:r>
              <a:rPr lang="en-US" sz="1800" baseline="30000" dirty="0">
                <a:solidFill>
                  <a:srgbClr val="3F3151"/>
                </a:solidFill>
                <a:latin typeface="Arial"/>
                <a:ea typeface="+mn-ea"/>
              </a:rPr>
              <a:t>2</a:t>
            </a:r>
            <a:r>
              <a:rPr lang="en-US" sz="1800" dirty="0">
                <a:solidFill>
                  <a:srgbClr val="3F3151"/>
                </a:solidFill>
                <a:latin typeface="Arial"/>
                <a:ea typeface="+mn-ea"/>
              </a:rPr>
              <a:t>Sen, 1995; </a:t>
            </a:r>
            <a:r>
              <a:rPr lang="en-US" sz="1800" baseline="30000" dirty="0" smtClean="0">
                <a:solidFill>
                  <a:srgbClr val="3F3151"/>
                </a:solidFill>
                <a:latin typeface="Arial"/>
                <a:ea typeface="+mn-ea"/>
              </a:rPr>
              <a:t>3</a:t>
            </a:r>
            <a:r>
              <a:rPr lang="en-US" sz="1800" dirty="0" smtClean="0">
                <a:solidFill>
                  <a:srgbClr val="3F3151"/>
                </a:solidFill>
                <a:latin typeface="Arial"/>
                <a:ea typeface="+mn-ea"/>
                <a:cs typeface="Times New Roman" pitchFamily="18" charset="0"/>
              </a:rPr>
              <a:t> Brown, Trujillo, Macintyre, 2001</a:t>
            </a:r>
            <a:endParaRPr lang="en-US" sz="1800" dirty="0">
              <a:solidFill>
                <a:srgbClr val="3F3151"/>
              </a:solidFill>
              <a:latin typeface="Arial"/>
              <a:ea typeface="+mn-ea"/>
            </a:endParaRPr>
          </a:p>
        </p:txBody>
      </p:sp>
    </p:spTree>
    <p:extLst>
      <p:ext uri="{BB962C8B-B14F-4D97-AF65-F5344CB8AC3E}">
        <p14:creationId xmlns:p14="http://schemas.microsoft.com/office/powerpoint/2010/main" val="109639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p:txBody>
          <a:bodyPr>
            <a:normAutofit fontScale="90000"/>
          </a:bodyPr>
          <a:lstStyle/>
          <a:p>
            <a:pPr eaLnBrk="1" hangingPunct="1"/>
            <a:r>
              <a:rPr lang="en-US" altLang="en-US" sz="4000" dirty="0"/>
              <a:t>Pregnant and breast-feeding women</a:t>
            </a:r>
            <a:r>
              <a:rPr lang="en-US" altLang="en-US" dirty="0"/>
              <a:t/>
            </a:r>
            <a:br>
              <a:rPr lang="en-US" altLang="en-US" dirty="0"/>
            </a:br>
            <a:endParaRPr lang="en-US" altLang="en-US" dirty="0" smtClean="0"/>
          </a:p>
        </p:txBody>
      </p:sp>
      <p:sp>
        <p:nvSpPr>
          <p:cNvPr id="713731" name="Rectangle 3"/>
          <p:cNvSpPr>
            <a:spLocks noGrp="1" noChangeArrowheads="1"/>
          </p:cNvSpPr>
          <p:nvPr>
            <p:ph sz="half" idx="1"/>
          </p:nvPr>
        </p:nvSpPr>
        <p:spPr>
          <a:xfrm>
            <a:off x="450230" y="1675014"/>
            <a:ext cx="5376992" cy="4525963"/>
          </a:xfrm>
        </p:spPr>
        <p:txBody>
          <a:bodyPr/>
          <a:lstStyle/>
          <a:p>
            <a:pPr eaLnBrk="1" hangingPunct="1"/>
            <a:r>
              <a:rPr lang="en-US" altLang="en-US" sz="2400" dirty="0" smtClean="0"/>
              <a:t>Poor ART adherence and retention in care, especially post-partum</a:t>
            </a:r>
          </a:p>
          <a:p>
            <a:pPr eaLnBrk="1" hangingPunct="1"/>
            <a:r>
              <a:rPr lang="en-US" altLang="en-US" sz="2400" dirty="0" smtClean="0"/>
              <a:t>Gender inequity</a:t>
            </a:r>
          </a:p>
          <a:p>
            <a:pPr eaLnBrk="1" hangingPunct="1"/>
            <a:r>
              <a:rPr lang="en-US" altLang="en-US" sz="2400" dirty="0"/>
              <a:t>P</a:t>
            </a:r>
            <a:r>
              <a:rPr lang="en-US" altLang="en-US" sz="2400" dirty="0" smtClean="0"/>
              <a:t>artner violence</a:t>
            </a:r>
          </a:p>
          <a:p>
            <a:pPr eaLnBrk="1" hangingPunct="1"/>
            <a:r>
              <a:rPr lang="en-US" altLang="en-US" sz="2400" dirty="0" smtClean="0"/>
              <a:t>Postpartum depression, stress, fatigue (30% w/viral rebound)</a:t>
            </a:r>
          </a:p>
          <a:p>
            <a:pPr eaLnBrk="1" hangingPunct="1"/>
            <a:r>
              <a:rPr lang="en-US" altLang="en-US" sz="2400" dirty="0" smtClean="0"/>
              <a:t>Lack of social and male partner support</a:t>
            </a:r>
          </a:p>
          <a:p>
            <a:pPr eaLnBrk="1" hangingPunct="1"/>
            <a:r>
              <a:rPr lang="en-US" altLang="en-US" sz="2400" dirty="0" smtClean="0"/>
              <a:t>Transition fro PMTCT services to general HIV care</a:t>
            </a:r>
          </a:p>
          <a:p>
            <a:pPr eaLnBrk="1" hangingPunct="1"/>
            <a:endParaRPr lang="en-US" altLang="en-US" sz="2800" dirty="0" smtClean="0"/>
          </a:p>
          <a:p>
            <a:pPr eaLnBrk="1" hangingPunct="1"/>
            <a:endParaRPr lang="en-US" altLang="en-US" sz="1200" dirty="0" smtClean="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1462" y="2105746"/>
            <a:ext cx="3312534" cy="2686050"/>
          </a:xfrm>
          <a:prstGeom prst="rect">
            <a:avLst/>
          </a:prstGeom>
          <a:effectLst>
            <a:softEdge rad="127000"/>
          </a:effectLst>
        </p:spPr>
      </p:pic>
    </p:spTree>
    <p:extLst>
      <p:ext uri="{BB962C8B-B14F-4D97-AF65-F5344CB8AC3E}">
        <p14:creationId xmlns:p14="http://schemas.microsoft.com/office/powerpoint/2010/main" val="316349692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UNITY Health Study</a:t>
            </a:r>
            <a:endParaRPr lang="en-US" dirty="0"/>
          </a:p>
        </p:txBody>
      </p:sp>
      <p:pic>
        <p:nvPicPr>
          <p:cNvPr id="5" name="Picture 4"/>
          <p:cNvPicPr>
            <a:picLocks noChangeAspect="1"/>
          </p:cNvPicPr>
          <p:nvPr/>
        </p:nvPicPr>
        <p:blipFill>
          <a:blip r:embed="rId2"/>
          <a:stretch>
            <a:fillRect/>
          </a:stretch>
        </p:blipFill>
        <p:spPr>
          <a:xfrm>
            <a:off x="0" y="1844352"/>
            <a:ext cx="9144000" cy="3794447"/>
          </a:xfrm>
          <a:prstGeom prst="rect">
            <a:avLst/>
          </a:prstGeom>
        </p:spPr>
      </p:pic>
      <p:sp>
        <p:nvSpPr>
          <p:cNvPr id="6" name="TextBox 5"/>
          <p:cNvSpPr txBox="1"/>
          <p:nvPr/>
        </p:nvSpPr>
        <p:spPr>
          <a:xfrm>
            <a:off x="381000" y="6400800"/>
            <a:ext cx="693716" cy="369332"/>
          </a:xfrm>
          <a:prstGeom prst="rect">
            <a:avLst/>
          </a:prstGeom>
          <a:noFill/>
        </p:spPr>
        <p:txBody>
          <a:bodyPr wrap="none" rtlCol="0">
            <a:spAutoFit/>
          </a:bodyPr>
          <a:lstStyle/>
          <a:p>
            <a:pPr fontAlgn="auto">
              <a:spcBef>
                <a:spcPts val="0"/>
              </a:spcBef>
              <a:spcAft>
                <a:spcPts val="0"/>
              </a:spcAft>
            </a:pPr>
            <a:r>
              <a:rPr lang="en-US" sz="1800" dirty="0" smtClean="0">
                <a:solidFill>
                  <a:srgbClr val="3F3151"/>
                </a:solidFill>
                <a:latin typeface="Arial"/>
                <a:ea typeface="+mn-ea"/>
              </a:rPr>
              <a:t>JAIDS</a:t>
            </a:r>
            <a:endParaRPr lang="en-US" sz="1800" dirty="0">
              <a:solidFill>
                <a:srgbClr val="3F3151"/>
              </a:solidFill>
              <a:latin typeface="Arial"/>
              <a:ea typeface="+mn-ea"/>
            </a:endParaRPr>
          </a:p>
        </p:txBody>
      </p:sp>
      <p:pic>
        <p:nvPicPr>
          <p:cNvPr id="7" name="Picture 2" descr="C:\Users\deeparao\Desktop\pilot\tonyas pic v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6650" y="1360967"/>
            <a:ext cx="2929549" cy="1855381"/>
          </a:xfrm>
          <a:prstGeom prst="rect">
            <a:avLst/>
          </a:prstGeom>
          <a:noFill/>
          <a:ln w="15875">
            <a:solidFill>
              <a:schemeClr val="bg1"/>
            </a:solidFill>
          </a:ln>
        </p:spPr>
      </p:pic>
    </p:spTree>
    <p:extLst>
      <p:ext uri="{BB962C8B-B14F-4D97-AF65-F5344CB8AC3E}">
        <p14:creationId xmlns:p14="http://schemas.microsoft.com/office/powerpoint/2010/main" val="13803610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Methods</a:t>
            </a:r>
            <a:endParaRPr lang="en-US" dirty="0"/>
          </a:p>
        </p:txBody>
      </p:sp>
      <p:sp>
        <p:nvSpPr>
          <p:cNvPr id="3" name="Content Placeholder 5"/>
          <p:cNvSpPr txBox="1">
            <a:spLocks/>
          </p:cNvSpPr>
          <p:nvPr/>
        </p:nvSpPr>
        <p:spPr>
          <a:xfrm>
            <a:off x="376518" y="694765"/>
            <a:ext cx="8767482" cy="379056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rgbClr val="3F3151"/>
                </a:solidFill>
                <a:ea typeface="Calibri" charset="0"/>
                <a:cs typeface="Calibri" charset="0"/>
              </a:rPr>
              <a:t>Setting</a:t>
            </a:r>
          </a:p>
          <a:p>
            <a:pPr lvl="1"/>
            <a:r>
              <a:rPr lang="en-US" sz="2400" dirty="0" smtClean="0">
                <a:solidFill>
                  <a:srgbClr val="3F3151"/>
                </a:solidFill>
                <a:ea typeface="Calibri" charset="0"/>
                <a:cs typeface="Calibri" charset="0"/>
              </a:rPr>
              <a:t>Chicago (Private &amp; Public Hospital Clinic)</a:t>
            </a:r>
          </a:p>
          <a:p>
            <a:pPr lvl="1"/>
            <a:r>
              <a:rPr lang="en-US" sz="2400" dirty="0" smtClean="0">
                <a:solidFill>
                  <a:srgbClr val="3F3151"/>
                </a:solidFill>
                <a:ea typeface="Calibri" charset="0"/>
                <a:cs typeface="Calibri" charset="0"/>
              </a:rPr>
              <a:t>Birmingham (University Hospital Clinic)</a:t>
            </a:r>
          </a:p>
          <a:p>
            <a:r>
              <a:rPr lang="en-US" sz="2800" dirty="0" smtClean="0">
                <a:solidFill>
                  <a:srgbClr val="3F3151"/>
                </a:solidFill>
                <a:ea typeface="Calibri" charset="0"/>
                <a:cs typeface="Calibri" charset="0"/>
              </a:rPr>
              <a:t>Randomized Controlled Trial Design</a:t>
            </a:r>
          </a:p>
          <a:p>
            <a:pPr lvl="1"/>
            <a:r>
              <a:rPr lang="en-US" sz="2400" dirty="0" smtClean="0">
                <a:solidFill>
                  <a:srgbClr val="3F3151"/>
                </a:solidFill>
                <a:ea typeface="Calibri" charset="0"/>
                <a:cs typeface="Calibri" charset="0"/>
              </a:rPr>
              <a:t>UNITY workshop vs. Breast Health workshop</a:t>
            </a:r>
          </a:p>
          <a:p>
            <a:pPr lvl="1"/>
            <a:r>
              <a:rPr lang="en-US" sz="2400" dirty="0" smtClean="0">
                <a:solidFill>
                  <a:srgbClr val="3F3151"/>
                </a:solidFill>
                <a:ea typeface="Calibri" charset="0"/>
                <a:cs typeface="Calibri" charset="0"/>
              </a:rPr>
              <a:t>Mixed </a:t>
            </a:r>
            <a:r>
              <a:rPr lang="en-US" sz="2400" dirty="0">
                <a:solidFill>
                  <a:srgbClr val="3F3151"/>
                </a:solidFill>
                <a:ea typeface="Calibri" charset="0"/>
                <a:cs typeface="Calibri" charset="0"/>
              </a:rPr>
              <a:t>Effects </a:t>
            </a:r>
            <a:r>
              <a:rPr lang="en-US" sz="2400" dirty="0" smtClean="0">
                <a:solidFill>
                  <a:srgbClr val="3F3151"/>
                </a:solidFill>
                <a:ea typeface="Calibri" charset="0"/>
                <a:cs typeface="Calibri" charset="0"/>
              </a:rPr>
              <a:t>Regression </a:t>
            </a:r>
          </a:p>
          <a:p>
            <a:pPr lvl="1"/>
            <a:r>
              <a:rPr lang="en-US" sz="2400" dirty="0" smtClean="0">
                <a:solidFill>
                  <a:srgbClr val="3F3151"/>
                </a:solidFill>
                <a:ea typeface="Open Sans" panose="020B0606030504020204" pitchFamily="34" charset="0"/>
                <a:cs typeface="Calibri" panose="020F0502020204030204" pitchFamily="34" charset="0"/>
              </a:rPr>
              <a:t>Data collected May </a:t>
            </a:r>
            <a:r>
              <a:rPr lang="en-US" sz="2400" dirty="0">
                <a:solidFill>
                  <a:srgbClr val="3F3151"/>
                </a:solidFill>
                <a:ea typeface="Open Sans" panose="020B0606030504020204" pitchFamily="34" charset="0"/>
                <a:cs typeface="Calibri" panose="020F0502020204030204" pitchFamily="34" charset="0"/>
              </a:rPr>
              <a:t>2013 to December 2016</a:t>
            </a:r>
          </a:p>
          <a:p>
            <a:r>
              <a:rPr lang="en-US" sz="2800" dirty="0">
                <a:solidFill>
                  <a:srgbClr val="3F3151"/>
                </a:solidFill>
                <a:ea typeface="Open Sans" panose="020B0606030504020204" pitchFamily="34" charset="0"/>
                <a:cs typeface="Calibri" panose="020F0502020204030204" pitchFamily="34" charset="0"/>
              </a:rPr>
              <a:t>Participants</a:t>
            </a:r>
          </a:p>
          <a:p>
            <a:pPr lvl="1"/>
            <a:r>
              <a:rPr lang="en-US" sz="2400" dirty="0">
                <a:solidFill>
                  <a:srgbClr val="3F3151"/>
                </a:solidFill>
                <a:ea typeface="Open Sans" panose="020B0606030504020204" pitchFamily="34" charset="0"/>
                <a:cs typeface="Calibri" panose="020F0502020204030204" pitchFamily="34" charset="0"/>
              </a:rPr>
              <a:t>African American women over the age of 18</a:t>
            </a:r>
          </a:p>
          <a:p>
            <a:r>
              <a:rPr lang="en-US" sz="2800" dirty="0" smtClean="0">
                <a:solidFill>
                  <a:srgbClr val="3F3151"/>
                </a:solidFill>
                <a:ea typeface="Open Sans" panose="020B0606030504020204" pitchFamily="34" charset="0"/>
                <a:cs typeface="Calibri" panose="020F0502020204030204" pitchFamily="34" charset="0"/>
              </a:rPr>
              <a:t>Self-reported </a:t>
            </a:r>
            <a:r>
              <a:rPr lang="en-US" sz="2800" dirty="0">
                <a:solidFill>
                  <a:srgbClr val="3F3151"/>
                </a:solidFill>
                <a:ea typeface="Open Sans" panose="020B0606030504020204" pitchFamily="34" charset="0"/>
                <a:cs typeface="Calibri" panose="020F0502020204030204" pitchFamily="34" charset="0"/>
              </a:rPr>
              <a:t>data</a:t>
            </a:r>
          </a:p>
          <a:p>
            <a:pPr lvl="1"/>
            <a:r>
              <a:rPr lang="en-US" sz="2400" dirty="0">
                <a:solidFill>
                  <a:srgbClr val="3F3151"/>
                </a:solidFill>
                <a:ea typeface="Calibri" charset="0"/>
                <a:cs typeface="Calibri" charset="0"/>
              </a:rPr>
              <a:t>Primary Outcome </a:t>
            </a:r>
            <a:r>
              <a:rPr lang="en-US" sz="2400" dirty="0">
                <a:solidFill>
                  <a:srgbClr val="3F3151"/>
                </a:solidFill>
                <a:ea typeface="Calibri" charset="0"/>
                <a:cs typeface="Calibri" charset="0"/>
                <a:sym typeface="Wingdings"/>
              </a:rPr>
              <a:t> </a:t>
            </a:r>
            <a:r>
              <a:rPr lang="en-US" sz="2400" dirty="0">
                <a:solidFill>
                  <a:srgbClr val="3F3151"/>
                </a:solidFill>
                <a:ea typeface="Calibri" charset="0"/>
                <a:cs typeface="Calibri" charset="0"/>
              </a:rPr>
              <a:t>14-Item Stigma Scale for Chronic Illness (</a:t>
            </a:r>
            <a:r>
              <a:rPr lang="en-US" sz="2400" dirty="0" smtClean="0">
                <a:solidFill>
                  <a:srgbClr val="3F3151"/>
                </a:solidFill>
                <a:ea typeface="Calibri" charset="0"/>
                <a:cs typeface="Calibri" charset="0"/>
              </a:rPr>
              <a:t>SSCI)</a:t>
            </a:r>
          </a:p>
          <a:p>
            <a:pPr lvl="1"/>
            <a:r>
              <a:rPr lang="en-US" sz="2400" dirty="0">
                <a:solidFill>
                  <a:srgbClr val="3F3151"/>
                </a:solidFill>
                <a:ea typeface="Open Sans" panose="020B0606030504020204" pitchFamily="34" charset="0"/>
                <a:cs typeface="Calibri" panose="020F0502020204030204" pitchFamily="34" charset="0"/>
              </a:rPr>
              <a:t>Baseline, post-intervention, 6, 8, 10, and 14 </a:t>
            </a:r>
            <a:r>
              <a:rPr lang="en-US" sz="2400" dirty="0" smtClean="0">
                <a:solidFill>
                  <a:srgbClr val="3F3151"/>
                </a:solidFill>
                <a:ea typeface="Open Sans" panose="020B0606030504020204" pitchFamily="34" charset="0"/>
                <a:cs typeface="Calibri" panose="020F0502020204030204" pitchFamily="34" charset="0"/>
              </a:rPr>
              <a:t>months</a:t>
            </a:r>
            <a:endParaRPr lang="en-US" sz="2400" dirty="0">
              <a:solidFill>
                <a:srgbClr val="3F3151"/>
              </a:solidFill>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7692307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257300" y="685800"/>
            <a:ext cx="6608618" cy="1028700"/>
          </a:xfrm>
          <a:ln>
            <a:noFill/>
          </a:ln>
        </p:spPr>
        <p:txBody>
          <a:bodyPr>
            <a:normAutofit fontScale="90000"/>
          </a:bodyPr>
          <a:lstStyle/>
          <a:p>
            <a:r>
              <a:rPr lang="en-US" sz="2400" b="1" dirty="0">
                <a:latin typeface="Calibri" charset="0"/>
                <a:ea typeface="ＭＳ Ｐゴシック" charset="0"/>
              </a:rPr>
              <a:t>Concurrency messaging for Black Communities: </a:t>
            </a:r>
            <a:br>
              <a:rPr lang="en-US" sz="2400" b="1" dirty="0">
                <a:latin typeface="Calibri" charset="0"/>
                <a:ea typeface="ＭＳ Ｐゴシック" charset="0"/>
              </a:rPr>
            </a:br>
            <a:r>
              <a:rPr lang="en-US" sz="2400" b="1" dirty="0">
                <a:latin typeface="Calibri" charset="0"/>
                <a:ea typeface="ＭＳ Ｐゴシック" charset="0"/>
              </a:rPr>
              <a:t>A Community-based </a:t>
            </a:r>
            <a:r>
              <a:rPr lang="en-US" sz="2400" b="1" dirty="0" smtClean="0">
                <a:latin typeface="Calibri" charset="0"/>
                <a:ea typeface="ＭＳ Ｐゴシック" charset="0"/>
              </a:rPr>
              <a:t>Approach</a:t>
            </a:r>
            <a:br>
              <a:rPr lang="en-US" sz="2400" b="1" dirty="0" smtClean="0">
                <a:latin typeface="Calibri" charset="0"/>
                <a:ea typeface="ＭＳ Ｐゴシック" charset="0"/>
              </a:rPr>
            </a:br>
            <a:r>
              <a:rPr lang="en-US" sz="2000" b="1" i="1" dirty="0" smtClean="0">
                <a:latin typeface="Calibri" charset="0"/>
                <a:ea typeface="ＭＳ Ｐゴシック" charset="0"/>
              </a:rPr>
              <a:t>Michele P. Andrasik, UW</a:t>
            </a:r>
            <a:endParaRPr lang="en-US" sz="2000" b="1" i="1" dirty="0">
              <a:latin typeface="Calibri" charset="0"/>
              <a:ea typeface="ＭＳ Ｐゴシック" charset="0"/>
            </a:endParaRPr>
          </a:p>
        </p:txBody>
      </p:sp>
      <p:sp>
        <p:nvSpPr>
          <p:cNvPr id="4099" name="TextBox 5"/>
          <p:cNvSpPr txBox="1">
            <a:spLocks noChangeArrowheads="1"/>
          </p:cNvSpPr>
          <p:nvPr/>
        </p:nvSpPr>
        <p:spPr bwMode="auto">
          <a:xfrm>
            <a:off x="1066800" y="1935163"/>
            <a:ext cx="7010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dirty="0">
                <a:solidFill>
                  <a:prstClr val="black"/>
                </a:solidFill>
                <a:latin typeface="Calibri" charset="0"/>
              </a:rPr>
              <a:t>To translate research on sexual networks and concurrency into culturally-relevant HIV prevention messages for the African-American and African-born communities in Seattle and King County. </a:t>
            </a:r>
          </a:p>
        </p:txBody>
      </p:sp>
      <p:graphicFrame>
        <p:nvGraphicFramePr>
          <p:cNvPr id="4" name="Diagram 3"/>
          <p:cNvGraphicFramePr/>
          <p:nvPr>
            <p:extLst/>
          </p:nvPr>
        </p:nvGraphicFramePr>
        <p:xfrm>
          <a:off x="852256" y="3505200"/>
          <a:ext cx="7595553"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70061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2418" y="159799"/>
            <a:ext cx="5354782" cy="655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23151" y="625849"/>
            <a:ext cx="1415772" cy="6276463"/>
          </a:xfrm>
          <a:prstGeom prst="rect">
            <a:avLst/>
          </a:prstGeom>
          <a:noFill/>
        </p:spPr>
        <p:txBody>
          <a:bodyPr vert="vert270" wrap="square">
            <a:spAutoFit/>
          </a:bodyPr>
          <a:lstStyle/>
          <a:p>
            <a:pPr algn="ctr" defTabSz="457200" fontAlgn="auto">
              <a:spcBef>
                <a:spcPts val="0"/>
              </a:spcBef>
              <a:spcAft>
                <a:spcPts val="0"/>
              </a:spcAft>
              <a:defRPr/>
            </a:pPr>
            <a:r>
              <a:rPr lang="en-US" sz="4400" dirty="0">
                <a:solidFill>
                  <a:prstClr val="black"/>
                </a:solidFill>
                <a:latin typeface="Calibri"/>
                <a:ea typeface="+mn-ea"/>
                <a:cs typeface="Calibri"/>
              </a:rPr>
              <a:t>		</a:t>
            </a:r>
            <a:r>
              <a:rPr lang="en-US" sz="3600" dirty="0" smtClean="0">
                <a:solidFill>
                  <a:prstClr val="black"/>
                </a:solidFill>
                <a:latin typeface="Calibri"/>
                <a:ea typeface="+mn-ea"/>
                <a:cs typeface="Calibri"/>
              </a:rPr>
              <a:t>Translating Concurrency:  Educational </a:t>
            </a:r>
            <a:r>
              <a:rPr lang="en-US" sz="3600" dirty="0">
                <a:solidFill>
                  <a:prstClr val="black"/>
                </a:solidFill>
                <a:latin typeface="Calibri"/>
                <a:ea typeface="+mn-ea"/>
                <a:cs typeface="Calibri"/>
              </a:rPr>
              <a:t>Sheet </a:t>
            </a:r>
          </a:p>
        </p:txBody>
      </p:sp>
    </p:spTree>
    <p:extLst>
      <p:ext uri="{BB962C8B-B14F-4D97-AF65-F5344CB8AC3E}">
        <p14:creationId xmlns:p14="http://schemas.microsoft.com/office/powerpoint/2010/main" val="31601765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ovej\Desktop\Evaluation Concurrency project\poster\progression of a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416" y="68304"/>
            <a:ext cx="5029201" cy="6721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4955" y="1039091"/>
            <a:ext cx="800219" cy="4727864"/>
          </a:xfrm>
          <a:prstGeom prst="rect">
            <a:avLst/>
          </a:prstGeom>
          <a:noFill/>
        </p:spPr>
        <p:txBody>
          <a:bodyPr vert="vert270" wrap="square" rtlCol="0">
            <a:spAutoFit/>
          </a:bodyPr>
          <a:lstStyle/>
          <a:p>
            <a:pPr defTabSz="457200" fontAlgn="auto">
              <a:spcBef>
                <a:spcPts val="0"/>
              </a:spcBef>
              <a:spcAft>
                <a:spcPts val="0"/>
              </a:spcAft>
            </a:pPr>
            <a:r>
              <a:rPr lang="en-US" sz="4000" dirty="0" smtClean="0">
                <a:solidFill>
                  <a:prstClr val="black"/>
                </a:solidFill>
                <a:latin typeface="Franklin Gothic Book"/>
                <a:ea typeface="+mn-ea"/>
              </a:rPr>
              <a:t>Developing the Flyers</a:t>
            </a:r>
            <a:endParaRPr lang="en-US" sz="4000" dirty="0">
              <a:solidFill>
                <a:prstClr val="black"/>
              </a:solidFill>
              <a:latin typeface="Franklin Gothic Book"/>
              <a:ea typeface="+mn-ea"/>
            </a:endParaRPr>
          </a:p>
        </p:txBody>
      </p:sp>
    </p:spTree>
    <p:extLst>
      <p:ext uri="{BB962C8B-B14F-4D97-AF65-F5344CB8AC3E}">
        <p14:creationId xmlns:p14="http://schemas.microsoft.com/office/powerpoint/2010/main" val="29794858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Forward</a:t>
            </a:r>
            <a:endParaRPr lang="en-US" dirty="0"/>
          </a:p>
        </p:txBody>
      </p:sp>
      <p:sp>
        <p:nvSpPr>
          <p:cNvPr id="3" name="Content Placeholder 2"/>
          <p:cNvSpPr>
            <a:spLocks noGrp="1"/>
          </p:cNvSpPr>
          <p:nvPr>
            <p:ph idx="1"/>
          </p:nvPr>
        </p:nvSpPr>
        <p:spPr/>
        <p:txBody>
          <a:bodyPr/>
          <a:lstStyle/>
          <a:p>
            <a:r>
              <a:rPr lang="en-US" dirty="0"/>
              <a:t>Biomedical </a:t>
            </a:r>
            <a:r>
              <a:rPr lang="en-US" dirty="0" smtClean="0">
                <a:sym typeface="Wingdings" panose="05000000000000000000" pitchFamily="2" charset="2"/>
              </a:rPr>
              <a:t></a:t>
            </a:r>
            <a:r>
              <a:rPr lang="en-US" dirty="0" smtClean="0"/>
              <a:t> </a:t>
            </a:r>
            <a:r>
              <a:rPr lang="en-US" dirty="0"/>
              <a:t>bio-behavioral</a:t>
            </a:r>
          </a:p>
          <a:p>
            <a:r>
              <a:rPr lang="en-US" dirty="0" smtClean="0"/>
              <a:t>Interdisciplinary research </a:t>
            </a:r>
          </a:p>
        </p:txBody>
      </p:sp>
    </p:spTree>
    <p:extLst>
      <p:ext uri="{BB962C8B-B14F-4D97-AF65-F5344CB8AC3E}">
        <p14:creationId xmlns:p14="http://schemas.microsoft.com/office/powerpoint/2010/main" val="35655829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8" y="315433"/>
            <a:ext cx="8229600" cy="1066800"/>
          </a:xfrm>
        </p:spPr>
        <p:txBody>
          <a:bodyPr/>
          <a:lstStyle/>
          <a:p>
            <a:r>
              <a:rPr lang="en-US" dirty="0" smtClean="0"/>
              <a:t>NIH Priorities</a:t>
            </a:r>
            <a:endParaRPr lang="en-US" dirty="0"/>
          </a:p>
        </p:txBody>
      </p:sp>
      <p:sp>
        <p:nvSpPr>
          <p:cNvPr id="3" name="Content Placeholder 2"/>
          <p:cNvSpPr>
            <a:spLocks noGrp="1"/>
          </p:cNvSpPr>
          <p:nvPr>
            <p:ph idx="1"/>
          </p:nvPr>
        </p:nvSpPr>
        <p:spPr>
          <a:xfrm>
            <a:off x="287080" y="6246628"/>
            <a:ext cx="6103088" cy="404037"/>
          </a:xfrm>
        </p:spPr>
        <p:txBody>
          <a:bodyPr/>
          <a:lstStyle/>
          <a:p>
            <a:pPr marL="0" indent="0">
              <a:buNone/>
            </a:pPr>
            <a:r>
              <a:rPr lang="en-US" sz="1400" dirty="0"/>
              <a:t>https://grants.nih.gov/​grants/​guide/​notice-files/​NOT-OD-15-137.html)</a:t>
            </a:r>
          </a:p>
          <a:p>
            <a:pPr marL="0" indent="0">
              <a:buNone/>
            </a:pPr>
            <a:endParaRPr lang="en-US" dirty="0" smtClean="0"/>
          </a:p>
        </p:txBody>
      </p:sp>
      <p:sp>
        <p:nvSpPr>
          <p:cNvPr id="5" name="Rectangle 4"/>
          <p:cNvSpPr/>
          <p:nvPr/>
        </p:nvSpPr>
        <p:spPr>
          <a:xfrm>
            <a:off x="382773" y="1225689"/>
            <a:ext cx="8048846" cy="3970318"/>
          </a:xfrm>
          <a:prstGeom prst="rect">
            <a:avLst/>
          </a:prstGeom>
        </p:spPr>
        <p:txBody>
          <a:bodyPr wrap="square">
            <a:spAutoFit/>
          </a:bodyPr>
          <a:lstStyle/>
          <a:p>
            <a:r>
              <a:rPr lang="en-US" sz="2800" dirty="0"/>
              <a:t>(1) Reducing the incidence of HIV/AIDS;</a:t>
            </a:r>
          </a:p>
          <a:p>
            <a:r>
              <a:rPr lang="en-US" sz="2800" dirty="0"/>
              <a:t>(2) Developing the next generation of HIV therapies;</a:t>
            </a:r>
          </a:p>
          <a:p>
            <a:r>
              <a:rPr lang="en-US" sz="2800" dirty="0"/>
              <a:t>(3) Identifying strategies towards a cure;</a:t>
            </a:r>
          </a:p>
          <a:p>
            <a:r>
              <a:rPr lang="en-US" sz="2800" dirty="0"/>
              <a:t>(4) Improving the prevention and treatment of HIV-associated comorbidities, coinfections, and complications; and</a:t>
            </a:r>
          </a:p>
          <a:p>
            <a:r>
              <a:rPr lang="en-US" sz="2800" dirty="0"/>
              <a:t>(5) Cross-cutting areas that includes basic research, </a:t>
            </a:r>
            <a:r>
              <a:rPr lang="en-US" sz="2800" dirty="0">
                <a:solidFill>
                  <a:srgbClr val="FF0000"/>
                </a:solidFill>
              </a:rPr>
              <a:t>behavioral and social sciences research</a:t>
            </a:r>
            <a:r>
              <a:rPr lang="en-US" sz="2800" dirty="0"/>
              <a:t>, health disparities, trainings, capacity-building, and infrastructure.</a:t>
            </a:r>
          </a:p>
        </p:txBody>
      </p:sp>
    </p:spTree>
    <p:extLst>
      <p:ext uri="{BB962C8B-B14F-4D97-AF65-F5344CB8AC3E}">
        <p14:creationId xmlns:p14="http://schemas.microsoft.com/office/powerpoint/2010/main" val="11919733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The functional </a:t>
            </a:r>
            <a:r>
              <a:rPr lang="en-US" sz="1800" dirty="0"/>
              <a:t>framework for HIV/AIDS behavioral and social science </a:t>
            </a:r>
            <a:r>
              <a:rPr lang="en-US" sz="1800" dirty="0" smtClean="0"/>
              <a:t>research </a:t>
            </a:r>
            <a:r>
              <a:rPr lang="en-US" sz="1800" dirty="0"/>
              <a:t>by </a:t>
            </a:r>
            <a:r>
              <a:rPr lang="en-US" sz="1800" dirty="0" err="1"/>
              <a:t>Gaist</a:t>
            </a:r>
            <a:r>
              <a:rPr lang="en-US" sz="1800" dirty="0"/>
              <a:t> and </a:t>
            </a:r>
            <a:r>
              <a:rPr lang="en-US" sz="1800" dirty="0" err="1" smtClean="0"/>
              <a:t>Stirratt</a:t>
            </a:r>
            <a:r>
              <a:rPr lang="en-US" sz="1800" dirty="0" smtClean="0"/>
              <a:t> (2017, JAIDS)</a:t>
            </a:r>
            <a:endParaRPr lang="en-US" sz="1800"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409353" y="1578935"/>
            <a:ext cx="8341242" cy="4837813"/>
          </a:xfrm>
          <a:prstGeom prst="rect">
            <a:avLst/>
          </a:prstGeom>
        </p:spPr>
      </p:pic>
    </p:spTree>
    <p:extLst>
      <p:ext uri="{BB962C8B-B14F-4D97-AF65-F5344CB8AC3E}">
        <p14:creationId xmlns:p14="http://schemas.microsoft.com/office/powerpoint/2010/main" val="39777966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832"/>
          </a:xfrm>
        </p:spPr>
        <p:txBody>
          <a:bodyPr/>
          <a:lstStyle/>
          <a:p>
            <a:pPr algn="l"/>
            <a:r>
              <a:rPr lang="en-US" altLang="en-US" sz="2400" dirty="0" smtClean="0"/>
              <a:t>             The “Uncharted Frontier” of Medicine</a:t>
            </a:r>
            <a:br>
              <a:rPr lang="en-US" altLang="en-US" sz="2400" dirty="0" smtClean="0"/>
            </a:br>
            <a:r>
              <a:rPr lang="en-US" altLang="en-US" sz="2400" dirty="0"/>
              <a:t/>
            </a:r>
            <a:br>
              <a:rPr lang="en-US" altLang="en-US" sz="2400" dirty="0"/>
            </a:br>
            <a:r>
              <a:rPr lang="en-US" altLang="en-US" sz="2400" i="1" dirty="0" smtClean="0"/>
              <a:t>New drugs and treatments won’t work if we don’t simultaneously target human behavior, (for which we have) no marker, no biopsy, no powerful predictive test.</a:t>
            </a:r>
            <a:br>
              <a:rPr lang="en-US" altLang="en-US" sz="2400" i="1" dirty="0" smtClean="0"/>
            </a:br>
            <a:r>
              <a:rPr lang="en-US" altLang="en-US" sz="2400" i="1" dirty="0" smtClean="0"/>
              <a:t/>
            </a:r>
            <a:br>
              <a:rPr lang="en-US" altLang="en-US" sz="2400" i="1" dirty="0" smtClean="0"/>
            </a:br>
            <a:r>
              <a:rPr lang="en-US" altLang="en-US" sz="2400" i="1" dirty="0" smtClean="0"/>
              <a:t>Doctors need experimental tools to understand, survey, and change medicine’s least familiar frontier: </a:t>
            </a:r>
            <a:br>
              <a:rPr lang="en-US" altLang="en-US" sz="2400" i="1" dirty="0" smtClean="0"/>
            </a:br>
            <a:r>
              <a:rPr lang="en-US" altLang="en-US" sz="2400" i="1" dirty="0"/>
              <a:t>	</a:t>
            </a:r>
            <a:r>
              <a:rPr lang="en-US" altLang="en-US" sz="2400" i="1" dirty="0" smtClean="0"/>
              <a:t>					human behavior.</a:t>
            </a:r>
            <a:r>
              <a:rPr lang="en-US" altLang="en-US" sz="2400" dirty="0" smtClean="0"/>
              <a:t/>
            </a:r>
            <a:br>
              <a:rPr lang="en-US" altLang="en-US" sz="2400" dirty="0" smtClean="0"/>
            </a:br>
            <a:r>
              <a:rPr lang="en-US" altLang="en-US" sz="2400" dirty="0"/>
              <a:t/>
            </a:r>
            <a:br>
              <a:rPr lang="en-US" altLang="en-US" sz="2400" dirty="0"/>
            </a:br>
            <a:r>
              <a:rPr lang="en-US" altLang="en-US" sz="2400" dirty="0" smtClean="0"/>
              <a:t/>
            </a:r>
            <a:br>
              <a:rPr lang="en-US" altLang="en-US" sz="2400" dirty="0" smtClean="0"/>
            </a:br>
            <a:r>
              <a:rPr lang="en-US" altLang="en-US" sz="1600" dirty="0" smtClean="0"/>
              <a:t>Siddhartha Mukherjee, MD</a:t>
            </a:r>
            <a:br>
              <a:rPr lang="en-US" altLang="en-US" sz="1600" dirty="0" smtClean="0"/>
            </a:br>
            <a:r>
              <a:rPr lang="en-US" altLang="en-US" sz="1600" dirty="0" smtClean="0"/>
              <a:t>NY </a:t>
            </a:r>
            <a:r>
              <a:rPr lang="en-US" altLang="en-US" sz="1600" i="1" dirty="0" smtClean="0"/>
              <a:t>Times</a:t>
            </a:r>
            <a:r>
              <a:rPr lang="en-US" altLang="en-US" sz="1600" dirty="0" smtClean="0"/>
              <a:t>, 5/20/2018</a:t>
            </a:r>
            <a:r>
              <a:rPr lang="en-US" altLang="en-US" dirty="0"/>
              <a:t/>
            </a:r>
            <a:br>
              <a:rPr lang="en-US" altLang="en-US" dirty="0"/>
            </a:br>
            <a:endParaRPr lang="en-US" dirty="0"/>
          </a:p>
        </p:txBody>
      </p:sp>
    </p:spTree>
    <p:extLst>
      <p:ext uri="{BB962C8B-B14F-4D97-AF65-F5344CB8AC3E}">
        <p14:creationId xmlns:p14="http://schemas.microsoft.com/office/powerpoint/2010/main" val="36749343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20" name="Rectangle 4"/>
          <p:cNvSpPr>
            <a:spLocks noGrp="1" noRot="1" noChangeArrowheads="1"/>
          </p:cNvSpPr>
          <p:nvPr>
            <p:ph type="title"/>
          </p:nvPr>
        </p:nvSpPr>
        <p:spPr/>
        <p:txBody>
          <a:bodyPr/>
          <a:lstStyle/>
          <a:p>
            <a:pPr eaLnBrk="1" hangingPunct="1">
              <a:defRPr/>
            </a:pPr>
            <a:r>
              <a:rPr lang="en-US"/>
              <a:t>Acknowledgments</a:t>
            </a:r>
          </a:p>
        </p:txBody>
      </p:sp>
      <p:sp>
        <p:nvSpPr>
          <p:cNvPr id="802821" name="Rectangle 5"/>
          <p:cNvSpPr>
            <a:spLocks noGrp="1" noChangeArrowheads="1"/>
          </p:cNvSpPr>
          <p:nvPr>
            <p:ph sz="half" idx="1"/>
          </p:nvPr>
        </p:nvSpPr>
        <p:spPr>
          <a:xfrm>
            <a:off x="304800" y="1883896"/>
            <a:ext cx="8305800" cy="5334000"/>
          </a:xfrm>
        </p:spPr>
        <p:txBody>
          <a:bodyPr/>
          <a:lstStyle/>
          <a:p>
            <a:pPr eaLnBrk="1" hangingPunct="1">
              <a:defRPr/>
            </a:pPr>
            <a:r>
              <a:rPr lang="en-US" dirty="0"/>
              <a:t>NIH Funding </a:t>
            </a:r>
          </a:p>
          <a:p>
            <a:pPr lvl="1">
              <a:defRPr/>
            </a:pPr>
            <a:r>
              <a:rPr lang="en-US" dirty="0" smtClean="0"/>
              <a:t>NIMH Project </a:t>
            </a:r>
            <a:r>
              <a:rPr lang="en-US" dirty="0"/>
              <a:t>officers (Michael </a:t>
            </a:r>
            <a:r>
              <a:rPr lang="en-US" dirty="0" err="1" smtClean="0"/>
              <a:t>Stirrat</a:t>
            </a:r>
            <a:r>
              <a:rPr lang="en-US" dirty="0" smtClean="0"/>
              <a:t>, Chris Gordon)</a:t>
            </a:r>
            <a:endParaRPr lang="en-US" dirty="0"/>
          </a:p>
          <a:p>
            <a:pPr eaLnBrk="1" hangingPunct="1">
              <a:defRPr/>
            </a:pPr>
            <a:r>
              <a:rPr lang="en-US" dirty="0" smtClean="0"/>
              <a:t>University </a:t>
            </a:r>
            <a:r>
              <a:rPr lang="en-US" dirty="0"/>
              <a:t>of Washington</a:t>
            </a:r>
          </a:p>
          <a:p>
            <a:pPr lvl="1" eaLnBrk="1" hangingPunct="1">
              <a:defRPr/>
            </a:pPr>
            <a:r>
              <a:rPr lang="en-US" dirty="0" smtClean="0"/>
              <a:t>Colleagues</a:t>
            </a:r>
          </a:p>
          <a:p>
            <a:pPr lvl="1" eaLnBrk="1" hangingPunct="1">
              <a:defRPr/>
            </a:pPr>
            <a:r>
              <a:rPr lang="en-US" dirty="0" smtClean="0"/>
              <a:t>Grad/Undergraduates </a:t>
            </a:r>
            <a:endParaRPr lang="en-US" dirty="0"/>
          </a:p>
          <a:p>
            <a:pPr lvl="1" eaLnBrk="1" hangingPunct="1">
              <a:defRPr/>
            </a:pPr>
            <a:r>
              <a:rPr lang="en-US" dirty="0"/>
              <a:t>Project Staff</a:t>
            </a:r>
          </a:p>
          <a:p>
            <a:pPr eaLnBrk="1" hangingPunct="1">
              <a:defRPr/>
            </a:pPr>
            <a:r>
              <a:rPr lang="en-US" dirty="0"/>
              <a:t>Participants</a:t>
            </a:r>
          </a:p>
          <a:p>
            <a:pPr eaLnBrk="1" hangingPunct="1">
              <a:defRPr/>
            </a:pP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0" y="3505200"/>
            <a:ext cx="4800600" cy="2819400"/>
          </a:xfrm>
          <a:prstGeom prst="rect">
            <a:avLst/>
          </a:prstGeom>
        </p:spPr>
      </p:pic>
    </p:spTree>
    <p:extLst>
      <p:ext uri="{BB962C8B-B14F-4D97-AF65-F5344CB8AC3E}">
        <p14:creationId xmlns:p14="http://schemas.microsoft.com/office/powerpoint/2010/main" val="4245205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Children</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260350" y="1781196"/>
            <a:ext cx="8610600" cy="4483100"/>
          </a:xfrm>
        </p:spPr>
        <p:txBody>
          <a:bodyPr/>
          <a:lstStyle/>
          <a:p>
            <a:pPr eaLnBrk="1" hangingPunct="1"/>
            <a:r>
              <a:rPr lang="en-US" altLang="en-US" sz="2800" dirty="0" smtClean="0"/>
              <a:t>Missed opportunities for early infant diagnosis</a:t>
            </a:r>
          </a:p>
          <a:p>
            <a:pPr eaLnBrk="1" hangingPunct="1"/>
            <a:r>
              <a:rPr lang="en-US" altLang="en-US" sz="2800" dirty="0" smtClean="0"/>
              <a:t>Limited pediatric ART formulations</a:t>
            </a:r>
          </a:p>
          <a:p>
            <a:pPr eaLnBrk="1" hangingPunct="1"/>
            <a:r>
              <a:rPr lang="en-US" altLang="en-US" sz="2800" dirty="0" smtClean="0"/>
              <a:t>Limited caregiver competency</a:t>
            </a:r>
          </a:p>
          <a:p>
            <a:pPr eaLnBrk="1" hangingPunct="1"/>
            <a:r>
              <a:rPr lang="en-US" altLang="en-US" sz="2800" dirty="0" smtClean="0"/>
              <a:t>Only 50% of HIV+ children on ART </a:t>
            </a:r>
          </a:p>
          <a:p>
            <a:pPr marL="0" indent="0" eaLnBrk="1" hangingPunct="1">
              <a:buNone/>
            </a:pPr>
            <a:r>
              <a:rPr lang="en-US" altLang="en-US" sz="2800" dirty="0"/>
              <a:t> </a:t>
            </a:r>
            <a:r>
              <a:rPr lang="en-US" altLang="en-US" sz="2800" dirty="0" smtClean="0"/>
              <a:t>    in 2015</a:t>
            </a:r>
          </a:p>
          <a:p>
            <a:pPr eaLnBrk="1" hangingPunct="1"/>
            <a:r>
              <a:rPr lang="en-US" altLang="en-US" sz="2800" dirty="0" smtClean="0"/>
              <a:t>Poor virologic suppression</a:t>
            </a:r>
          </a:p>
          <a:p>
            <a:pPr eaLnBrk="1" hangingPunct="1"/>
            <a:r>
              <a:rPr lang="en-US" altLang="en-US" sz="2800" dirty="0" smtClean="0"/>
              <a:t>Fear of HIV status disclosure</a:t>
            </a:r>
          </a:p>
          <a:p>
            <a:pPr eaLnBrk="1" hangingPunct="1"/>
            <a:endParaRPr lang="en-US" altLang="en-US" sz="1200"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5836" y="2753200"/>
            <a:ext cx="2174591" cy="2899454"/>
          </a:xfrm>
          <a:prstGeom prst="rect">
            <a:avLst/>
          </a:prstGeom>
          <a:effectLst>
            <a:softEdge rad="63500"/>
          </a:effectLst>
        </p:spPr>
      </p:pic>
    </p:spTree>
    <p:extLst>
      <p:ext uri="{BB962C8B-B14F-4D97-AF65-F5344CB8AC3E}">
        <p14:creationId xmlns:p14="http://schemas.microsoft.com/office/powerpoint/2010/main" val="109746396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ctrTitle"/>
          </p:nvPr>
        </p:nvSpPr>
        <p:spPr>
          <a:xfrm>
            <a:off x="533400" y="1828800"/>
            <a:ext cx="7772400" cy="1143000"/>
          </a:xfrm>
        </p:spPr>
        <p:txBody>
          <a:bodyPr/>
          <a:lstStyle/>
          <a:p>
            <a:pPr eaLnBrk="1" hangingPunct="1">
              <a:defRPr/>
            </a:pPr>
            <a:r>
              <a:rPr lang="en-US" sz="7200" dirty="0"/>
              <a:t>Thank </a:t>
            </a:r>
            <a:r>
              <a:rPr lang="en-US" dirty="0"/>
              <a:t>Y</a:t>
            </a:r>
            <a:r>
              <a:rPr lang="en-US" sz="7200" dirty="0" smtClean="0"/>
              <a:t>ou</a:t>
            </a:r>
            <a:endParaRPr lang="en-US" sz="7200" dirty="0"/>
          </a:p>
        </p:txBody>
      </p:sp>
      <p:pic>
        <p:nvPicPr>
          <p:cNvPr id="373765" name="Picture 5" descr="MCj007877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581400"/>
            <a:ext cx="43497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3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373762"/>
                                        </p:tgtEl>
                                        <p:attrNameLst>
                                          <p:attrName>style.visibility</p:attrName>
                                        </p:attrNameLst>
                                      </p:cBhvr>
                                      <p:to>
                                        <p:strVal val="visible"/>
                                      </p:to>
                                    </p:set>
                                    <p:animEffect transition="in" filter="wipe(down)">
                                      <p:cBhvr>
                                        <p:cTn id="7" dur="290">
                                          <p:stCondLst>
                                            <p:cond delay="0"/>
                                          </p:stCondLst>
                                        </p:cTn>
                                        <p:tgtEl>
                                          <p:spTgt spid="373762"/>
                                        </p:tgtEl>
                                      </p:cBhvr>
                                    </p:animEffect>
                                    <p:anim calcmode="lin" valueType="num">
                                      <p:cBhvr>
                                        <p:cTn id="8" dur="911" tmFilter="0,0; 0.14,0.36; 0.43,0.73; 0.71,0.91; 1.0,1.0">
                                          <p:stCondLst>
                                            <p:cond delay="0"/>
                                          </p:stCondLst>
                                        </p:cTn>
                                        <p:tgtEl>
                                          <p:spTgt spid="37376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7376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7376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7376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73762"/>
                                        </p:tgtEl>
                                        <p:attrNameLst>
                                          <p:attrName>ppt_y</p:attrName>
                                        </p:attrNameLst>
                                      </p:cBhvr>
                                      <p:tavLst>
                                        <p:tav tm="0" fmla="#ppt_y-sin(pi*$)/81">
                                          <p:val>
                                            <p:fltVal val="0"/>
                                          </p:val>
                                        </p:tav>
                                        <p:tav tm="100000">
                                          <p:val>
                                            <p:fltVal val="1"/>
                                          </p:val>
                                        </p:tav>
                                      </p:tavLst>
                                    </p:anim>
                                    <p:animScale>
                                      <p:cBhvr>
                                        <p:cTn id="13" dur="13">
                                          <p:stCondLst>
                                            <p:cond delay="325"/>
                                          </p:stCondLst>
                                        </p:cTn>
                                        <p:tgtEl>
                                          <p:spTgt spid="373762"/>
                                        </p:tgtEl>
                                      </p:cBhvr>
                                      <p:to x="100000" y="60000"/>
                                    </p:animScale>
                                    <p:animScale>
                                      <p:cBhvr>
                                        <p:cTn id="14" dur="83" decel="50000">
                                          <p:stCondLst>
                                            <p:cond delay="338"/>
                                          </p:stCondLst>
                                        </p:cTn>
                                        <p:tgtEl>
                                          <p:spTgt spid="373762"/>
                                        </p:tgtEl>
                                      </p:cBhvr>
                                      <p:to x="100000" y="100000"/>
                                    </p:animScale>
                                    <p:animScale>
                                      <p:cBhvr>
                                        <p:cTn id="15" dur="13">
                                          <p:stCondLst>
                                            <p:cond delay="656"/>
                                          </p:stCondLst>
                                        </p:cTn>
                                        <p:tgtEl>
                                          <p:spTgt spid="373762"/>
                                        </p:tgtEl>
                                      </p:cBhvr>
                                      <p:to x="100000" y="80000"/>
                                    </p:animScale>
                                    <p:animScale>
                                      <p:cBhvr>
                                        <p:cTn id="16" dur="83" decel="50000">
                                          <p:stCondLst>
                                            <p:cond delay="669"/>
                                          </p:stCondLst>
                                        </p:cTn>
                                        <p:tgtEl>
                                          <p:spTgt spid="373762"/>
                                        </p:tgtEl>
                                      </p:cBhvr>
                                      <p:to x="100000" y="100000"/>
                                    </p:animScale>
                                    <p:animScale>
                                      <p:cBhvr>
                                        <p:cTn id="17" dur="13">
                                          <p:stCondLst>
                                            <p:cond delay="821"/>
                                          </p:stCondLst>
                                        </p:cTn>
                                        <p:tgtEl>
                                          <p:spTgt spid="373762"/>
                                        </p:tgtEl>
                                      </p:cBhvr>
                                      <p:to x="100000" y="90000"/>
                                    </p:animScale>
                                    <p:animScale>
                                      <p:cBhvr>
                                        <p:cTn id="18" dur="83" decel="50000">
                                          <p:stCondLst>
                                            <p:cond delay="834"/>
                                          </p:stCondLst>
                                        </p:cTn>
                                        <p:tgtEl>
                                          <p:spTgt spid="373762"/>
                                        </p:tgtEl>
                                      </p:cBhvr>
                                      <p:to x="100000" y="100000"/>
                                    </p:animScale>
                                    <p:animScale>
                                      <p:cBhvr>
                                        <p:cTn id="19" dur="13">
                                          <p:stCondLst>
                                            <p:cond delay="904"/>
                                          </p:stCondLst>
                                        </p:cTn>
                                        <p:tgtEl>
                                          <p:spTgt spid="373762"/>
                                        </p:tgtEl>
                                      </p:cBhvr>
                                      <p:to x="100000" y="95000"/>
                                    </p:animScale>
                                    <p:animScale>
                                      <p:cBhvr>
                                        <p:cTn id="20" dur="83" decel="50000">
                                          <p:stCondLst>
                                            <p:cond delay="917"/>
                                          </p:stCondLst>
                                        </p:cTn>
                                        <p:tgtEl>
                                          <p:spTgt spid="37376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73765"/>
                                        </p:tgtEl>
                                        <p:attrNameLst>
                                          <p:attrName>style.visibility</p:attrName>
                                        </p:attrNameLst>
                                      </p:cBhvr>
                                      <p:to>
                                        <p:strVal val="visible"/>
                                      </p:to>
                                    </p:set>
                                    <p:animEffect transition="in" filter="dissolve">
                                      <p:cBhvr>
                                        <p:cTn id="25" dur="500"/>
                                        <p:tgtEl>
                                          <p:spTgt spid="37376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373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052925"/>
            <a:ext cx="9144000" cy="4751219"/>
          </a:xfrm>
          <a:prstGeom prst="rect">
            <a:avLst/>
          </a:prstGeom>
        </p:spPr>
      </p:pic>
      <p:sp>
        <p:nvSpPr>
          <p:cNvPr id="5" name="Rectangle 3"/>
          <p:cNvSpPr>
            <a:spLocks noChangeArrowheads="1"/>
          </p:cNvSpPr>
          <p:nvPr/>
        </p:nvSpPr>
        <p:spPr bwMode="auto">
          <a:xfrm>
            <a:off x="457200" y="806450"/>
            <a:ext cx="8153400" cy="946150"/>
          </a:xfrm>
          <a:prstGeom prst="rect">
            <a:avLst/>
          </a:prstGeom>
          <a:noFill/>
          <a:ln w="12700" cap="sq">
            <a:noFill/>
            <a:miter lim="800000"/>
            <a:headEnd type="none" w="sm" len="sm"/>
            <a:tailEnd type="none" w="sm" len="sm"/>
          </a:ln>
          <a:effectLst/>
        </p:spPr>
        <p:txBody>
          <a:bodyPr wrap="square">
            <a:spAutoFit/>
          </a:bodyPr>
          <a:lstStyle/>
          <a:p>
            <a:pPr algn="ctr" eaLnBrk="0" hangingPunct="0">
              <a:defRPr/>
            </a:pPr>
            <a:r>
              <a:rPr lang="en-US" sz="2800" dirty="0">
                <a:solidFill>
                  <a:prstClr val="white"/>
                </a:solidFill>
                <a:effectLst>
                  <a:outerShdw blurRad="38100" dist="38100" dir="2700000" algn="tl">
                    <a:srgbClr val="000000"/>
                  </a:outerShdw>
                </a:effectLst>
                <a:latin typeface="Century Gothic" charset="0"/>
                <a:ea typeface="Century Gothic" charset="0"/>
                <a:cs typeface="Century Gothic" charset="0"/>
              </a:rPr>
              <a:t>For more information, slides, or to join the </a:t>
            </a:r>
          </a:p>
          <a:p>
            <a:pPr algn="ctr" eaLnBrk="0" hangingPunct="0">
              <a:defRPr/>
            </a:pPr>
            <a:r>
              <a:rPr lang="en-US" sz="2800" dirty="0">
                <a:solidFill>
                  <a:prstClr val="white"/>
                </a:solidFill>
                <a:effectLst>
                  <a:outerShdw blurRad="38100" dist="38100" dir="2700000" algn="tl">
                    <a:srgbClr val="000000"/>
                  </a:outerShdw>
                </a:effectLst>
                <a:latin typeface="Century Gothic" charset="0"/>
                <a:ea typeface="Century Gothic" charset="0"/>
                <a:cs typeface="Century Gothic" charset="0"/>
              </a:rPr>
              <a:t>HIV Medication Adherence </a:t>
            </a:r>
            <a:r>
              <a:rPr lang="en-US" sz="2800" dirty="0" smtClean="0">
                <a:solidFill>
                  <a:prstClr val="white"/>
                </a:solidFill>
                <a:effectLst>
                  <a:outerShdw blurRad="38100" dist="38100" dir="2700000" algn="tl">
                    <a:srgbClr val="000000"/>
                  </a:outerShdw>
                </a:effectLst>
                <a:latin typeface="Century Gothic" charset="0"/>
                <a:ea typeface="Century Gothic" charset="0"/>
                <a:cs typeface="Century Gothic" charset="0"/>
              </a:rPr>
              <a:t>Listserv</a:t>
            </a:r>
            <a:endParaRPr lang="en-US" sz="2800" dirty="0">
              <a:solidFill>
                <a:prstClr val="white"/>
              </a:solidFill>
              <a:effectLst>
                <a:outerShdw blurRad="38100" dist="38100" dir="2700000" algn="tl">
                  <a:srgbClr val="000000"/>
                </a:outerShdw>
              </a:effectLst>
              <a:latin typeface="Century Gothic" charset="0"/>
              <a:ea typeface="Century Gothic" charset="0"/>
              <a:cs typeface="Century Gothic" charset="0"/>
            </a:endParaRPr>
          </a:p>
        </p:txBody>
      </p:sp>
      <p:sp>
        <p:nvSpPr>
          <p:cNvPr id="6" name="Rectangle 4"/>
          <p:cNvSpPr>
            <a:spLocks noChangeArrowheads="1"/>
          </p:cNvSpPr>
          <p:nvPr/>
        </p:nvSpPr>
        <p:spPr bwMode="auto">
          <a:xfrm>
            <a:off x="4038600" y="2438400"/>
            <a:ext cx="4724400" cy="1569660"/>
          </a:xfrm>
          <a:prstGeom prst="rect">
            <a:avLst/>
          </a:prstGeom>
          <a:noFill/>
          <a:ln w="12700" cap="sq">
            <a:noFill/>
            <a:miter lim="800000"/>
            <a:headEnd type="none" w="sm" len="sm"/>
            <a:tailEnd type="none" w="sm" len="sm"/>
          </a:ln>
          <a:effectLst/>
        </p:spPr>
        <p:txBody>
          <a:bodyPr wrap="square">
            <a:spAutoFit/>
          </a:bodyPr>
          <a:lstStyle/>
          <a:p>
            <a:pPr algn="ctr" eaLnBrk="0" hangingPunct="0">
              <a:defRPr/>
            </a:pPr>
            <a:r>
              <a:rPr lang="en-US" sz="4800" dirty="0">
                <a:solidFill>
                  <a:prstClr val="black"/>
                </a:solidFill>
                <a:effectLst>
                  <a:outerShdw blurRad="38100" dist="38100" dir="2700000" algn="tl">
                    <a:srgbClr val="000000"/>
                  </a:outerShdw>
                </a:effectLst>
                <a:latin typeface="Book Antiqua" panose="02040602050305030304" pitchFamily="18" charset="0"/>
                <a:ea typeface="Century Gothic" charset="0"/>
                <a:cs typeface="Century Gothic" charset="0"/>
              </a:rPr>
              <a:t>Jane </a:t>
            </a:r>
            <a:r>
              <a:rPr lang="en-US" sz="4800" dirty="0" err="1">
                <a:solidFill>
                  <a:prstClr val="black"/>
                </a:solidFill>
                <a:effectLst>
                  <a:outerShdw blurRad="38100" dist="38100" dir="2700000" algn="tl">
                    <a:srgbClr val="000000"/>
                  </a:outerShdw>
                </a:effectLst>
                <a:latin typeface="Book Antiqua" panose="02040602050305030304" pitchFamily="18" charset="0"/>
                <a:ea typeface="Century Gothic" charset="0"/>
                <a:cs typeface="Century Gothic" charset="0"/>
              </a:rPr>
              <a:t>Simoni</a:t>
            </a:r>
            <a:endParaRPr lang="en-US" sz="4800" dirty="0">
              <a:solidFill>
                <a:prstClr val="black"/>
              </a:solidFill>
              <a:effectLst>
                <a:outerShdw blurRad="38100" dist="38100" dir="2700000" algn="tl">
                  <a:srgbClr val="000000"/>
                </a:outerShdw>
              </a:effectLst>
              <a:latin typeface="Book Antiqua" panose="02040602050305030304" pitchFamily="18" charset="0"/>
              <a:ea typeface="Century Gothic" charset="0"/>
              <a:cs typeface="Century Gothic" charset="0"/>
            </a:endParaRPr>
          </a:p>
          <a:p>
            <a:pPr algn="ctr" eaLnBrk="0" hangingPunct="0">
              <a:defRPr/>
            </a:pPr>
            <a:r>
              <a:rPr lang="en-US" sz="4800" dirty="0" err="1">
                <a:solidFill>
                  <a:prstClr val="black"/>
                </a:solidFill>
                <a:effectLst>
                  <a:outerShdw blurRad="38100" dist="38100" dir="2700000" algn="tl">
                    <a:srgbClr val="000000"/>
                  </a:outerShdw>
                </a:effectLst>
                <a:latin typeface="Book Antiqua" panose="02040602050305030304" pitchFamily="18" charset="0"/>
                <a:ea typeface="Century Gothic" charset="0"/>
                <a:cs typeface="Century Gothic" charset="0"/>
              </a:rPr>
              <a:t>jsimoni@uw.edu</a:t>
            </a:r>
            <a:endParaRPr lang="en-US" sz="4800" dirty="0">
              <a:solidFill>
                <a:prstClr val="black"/>
              </a:solidFill>
              <a:effectLst>
                <a:outerShdw blurRad="38100" dist="38100" dir="2700000" algn="tl">
                  <a:srgbClr val="000000"/>
                </a:outerShdw>
              </a:effectLst>
              <a:latin typeface="Book Antiqua" panose="02040602050305030304" pitchFamily="18" charset="0"/>
              <a:ea typeface="Century Gothic" charset="0"/>
              <a:cs typeface="Century Gothic" charset="0"/>
            </a:endParaRPr>
          </a:p>
        </p:txBody>
      </p:sp>
    </p:spTree>
    <p:extLst>
      <p:ext uri="{BB962C8B-B14F-4D97-AF65-F5344CB8AC3E}">
        <p14:creationId xmlns:p14="http://schemas.microsoft.com/office/powerpoint/2010/main" val="2575471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Adolescents</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260350" y="1781196"/>
            <a:ext cx="8610600" cy="4483100"/>
          </a:xfrm>
        </p:spPr>
        <p:txBody>
          <a:bodyPr/>
          <a:lstStyle/>
          <a:p>
            <a:pPr eaLnBrk="1" hangingPunct="1"/>
            <a:r>
              <a:rPr lang="en-US" altLang="en-US" sz="2800" dirty="0" smtClean="0"/>
              <a:t>Missed opportunities for diagnosis</a:t>
            </a:r>
          </a:p>
          <a:p>
            <a:pPr eaLnBrk="1" hangingPunct="1"/>
            <a:r>
              <a:rPr lang="en-US" altLang="en-US" sz="2800" dirty="0" smtClean="0"/>
              <a:t>Poor linkage, adherence, viral suppression, and retention in care</a:t>
            </a:r>
          </a:p>
          <a:p>
            <a:pPr eaLnBrk="1" hangingPunct="1"/>
            <a:r>
              <a:rPr lang="en-US" altLang="en-US" sz="2800" dirty="0" smtClean="0"/>
              <a:t>Lack of disclosure to </a:t>
            </a:r>
            <a:r>
              <a:rPr lang="en-US" altLang="en-US" sz="2800" dirty="0" err="1" smtClean="0"/>
              <a:t>perinatally</a:t>
            </a:r>
            <a:r>
              <a:rPr lang="en-US" altLang="en-US" sz="2800" dirty="0" smtClean="0"/>
              <a:t> infected youth</a:t>
            </a:r>
          </a:p>
          <a:p>
            <a:pPr eaLnBrk="1" hangingPunct="1"/>
            <a:r>
              <a:rPr lang="en-US" altLang="en-US" sz="2800" dirty="0" smtClean="0"/>
              <a:t>Developmental limitations/tasks</a:t>
            </a:r>
          </a:p>
          <a:p>
            <a:pPr eaLnBrk="1" hangingPunct="1"/>
            <a:r>
              <a:rPr lang="en-US" altLang="en-US" sz="2800" dirty="0" smtClean="0"/>
              <a:t>Poor healthcare transitioning</a:t>
            </a:r>
            <a:endParaRPr lang="en-US" altLang="en-US" sz="1200" dirty="0" smtClean="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651" y="4039985"/>
            <a:ext cx="2654012" cy="1878676"/>
          </a:xfrm>
          <a:prstGeom prst="rect">
            <a:avLst/>
          </a:prstGeom>
          <a:effectLst>
            <a:softEdge rad="127000"/>
          </a:effectLst>
        </p:spPr>
      </p:pic>
    </p:spTree>
    <p:extLst>
      <p:ext uri="{BB962C8B-B14F-4D97-AF65-F5344CB8AC3E}">
        <p14:creationId xmlns:p14="http://schemas.microsoft.com/office/powerpoint/2010/main" val="28350763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rrowheads="1"/>
          </p:cNvSpPr>
          <p:nvPr>
            <p:ph type="title"/>
          </p:nvPr>
        </p:nvSpPr>
        <p:spPr>
          <a:xfrm>
            <a:off x="450850" y="580361"/>
            <a:ext cx="8229600" cy="1143000"/>
          </a:xfrm>
        </p:spPr>
        <p:txBody>
          <a:bodyPr>
            <a:normAutofit fontScale="90000"/>
          </a:bodyPr>
          <a:lstStyle/>
          <a:p>
            <a:pPr eaLnBrk="1" hangingPunct="1"/>
            <a:r>
              <a:rPr lang="en-US" altLang="en-US" dirty="0" smtClean="0"/>
              <a:t>MSM</a:t>
            </a:r>
            <a:r>
              <a:rPr lang="en-US" altLang="en-US" dirty="0"/>
              <a:t/>
            </a:r>
            <a:br>
              <a:rPr lang="en-US" altLang="en-US" dirty="0"/>
            </a:br>
            <a:endParaRPr lang="en-US" altLang="en-US" dirty="0" smtClean="0"/>
          </a:p>
        </p:txBody>
      </p:sp>
      <p:sp>
        <p:nvSpPr>
          <p:cNvPr id="713731" name="Rectangle 3"/>
          <p:cNvSpPr>
            <a:spLocks noGrp="1" noChangeArrowheads="1"/>
          </p:cNvSpPr>
          <p:nvPr>
            <p:ph idx="1"/>
          </p:nvPr>
        </p:nvSpPr>
        <p:spPr>
          <a:xfrm>
            <a:off x="1217280" y="1680186"/>
            <a:ext cx="6480692" cy="4483100"/>
          </a:xfrm>
        </p:spPr>
        <p:txBody>
          <a:bodyPr/>
          <a:lstStyle/>
          <a:p>
            <a:pPr eaLnBrk="1" hangingPunct="1"/>
            <a:r>
              <a:rPr lang="en-US" altLang="en-US" sz="2800" dirty="0" smtClean="0"/>
              <a:t>High community HIV prevalence</a:t>
            </a:r>
            <a:endParaRPr lang="en-US" altLang="en-US" sz="2800" dirty="0"/>
          </a:p>
          <a:p>
            <a:pPr eaLnBrk="1" hangingPunct="1"/>
            <a:r>
              <a:rPr lang="en-US" altLang="en-US" sz="2800" dirty="0" smtClean="0"/>
              <a:t>Stigma</a:t>
            </a:r>
          </a:p>
          <a:p>
            <a:pPr eaLnBrk="1" hangingPunct="1"/>
            <a:r>
              <a:rPr lang="en-US" altLang="en-US" sz="2800" dirty="0" smtClean="0"/>
              <a:t>Trauma</a:t>
            </a:r>
          </a:p>
          <a:p>
            <a:pPr eaLnBrk="1" hangingPunct="1"/>
            <a:r>
              <a:rPr lang="en-US" altLang="en-US" sz="2800" dirty="0" smtClean="0"/>
              <a:t>Mental health/substance use</a:t>
            </a:r>
          </a:p>
          <a:p>
            <a:pPr eaLnBrk="1" hangingPunct="1"/>
            <a:r>
              <a:rPr lang="en-US" altLang="en-US" sz="2800" dirty="0" smtClean="0"/>
              <a:t>Criminalization</a:t>
            </a:r>
          </a:p>
          <a:p>
            <a:pPr eaLnBrk="1" hangingPunct="1"/>
            <a:r>
              <a:rPr lang="en-US" altLang="en-US" sz="2800" dirty="0" smtClean="0"/>
              <a:t>Non-disclosure</a:t>
            </a:r>
          </a:p>
          <a:p>
            <a:pPr eaLnBrk="1" hangingPunct="1"/>
            <a:r>
              <a:rPr lang="en-US" altLang="en-US" sz="2800" dirty="0" smtClean="0"/>
              <a:t>Social Isolation</a:t>
            </a:r>
          </a:p>
          <a:p>
            <a:pPr eaLnBrk="1" hangingPunct="1"/>
            <a:endParaRPr lang="en-US" altLang="en-US" sz="2800" dirty="0" smtClean="0"/>
          </a:p>
          <a:p>
            <a:pPr eaLnBrk="1" hangingPunct="1"/>
            <a:endParaRPr lang="en-US" altLang="en-US" sz="1200"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2434" y="3852030"/>
            <a:ext cx="2700762" cy="2030144"/>
          </a:xfrm>
          <a:prstGeom prst="rect">
            <a:avLst/>
          </a:prstGeom>
        </p:spPr>
      </p:pic>
    </p:spTree>
    <p:extLst>
      <p:ext uri="{BB962C8B-B14F-4D97-AF65-F5344CB8AC3E}">
        <p14:creationId xmlns:p14="http://schemas.microsoft.com/office/powerpoint/2010/main" val="1796571028"/>
      </p:ext>
    </p:extLst>
  </p:cSld>
  <p:clrMapOvr>
    <a:masterClrMapping/>
  </p:clrMapOvr>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3.jpeg"/></Relationships>
</file>

<file path=ppt/theme/_rels/theme11.xml.rels><?xml version="1.0" encoding="UTF-8" standalone="yes"?>
<Relationships xmlns="http://schemas.openxmlformats.org/package/2006/relationships"><Relationship Id="rId1" Type="http://schemas.openxmlformats.org/officeDocument/2006/relationships/image" Target="../media/image14.jpeg"/></Relationships>
</file>

<file path=ppt/theme/_rels/theme12.xml.rels><?xml version="1.0" encoding="UTF-8" standalone="yes"?>
<Relationships xmlns="http://schemas.openxmlformats.org/package/2006/relationships"><Relationship Id="rId1" Type="http://schemas.openxmlformats.org/officeDocument/2006/relationships/image" Target="../media/image12.jpeg"/></Relationships>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1_Office Theme">
  <a:themeElements>
    <a:clrScheme name="Custom 2">
      <a:dk1>
        <a:srgbClr val="3F315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W Branding">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1_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2_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6.xml><?xml version="1.0" encoding="utf-8"?>
<a:theme xmlns:a="http://schemas.openxmlformats.org/drawingml/2006/main" name="4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5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2.xml><?xml version="1.0" encoding="utf-8"?>
<a:themeOverride xmlns:a="http://schemas.openxmlformats.org/drawingml/2006/main">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docProps/app.xml><?xml version="1.0" encoding="utf-8"?>
<Properties xmlns="http://schemas.openxmlformats.org/officeDocument/2006/extended-properties" xmlns:vt="http://schemas.openxmlformats.org/officeDocument/2006/docPropsVTypes">
  <Template>Stream</Template>
  <TotalTime>16892</TotalTime>
  <Words>3151</Words>
  <Application>Microsoft Office PowerPoint</Application>
  <PresentationFormat>Overhead</PresentationFormat>
  <Paragraphs>523</Paragraphs>
  <Slides>71</Slides>
  <Notes>41</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71</vt:i4>
      </vt:variant>
    </vt:vector>
  </HeadingPairs>
  <TitlesOfParts>
    <vt:vector size="104" baseType="lpstr">
      <vt:lpstr>ＭＳ Ｐゴシック</vt:lpstr>
      <vt:lpstr>ＭＳ Ｐゴシック</vt:lpstr>
      <vt:lpstr>新細明體</vt:lpstr>
      <vt:lpstr>Arial</vt:lpstr>
      <vt:lpstr>ArtBrush</vt:lpstr>
      <vt:lpstr>Book Antiqua</vt:lpstr>
      <vt:lpstr>Brush Script MT</vt:lpstr>
      <vt:lpstr>Calibri</vt:lpstr>
      <vt:lpstr>Century Gothic</vt:lpstr>
      <vt:lpstr>Constantia</vt:lpstr>
      <vt:lpstr>Franklin Gothic Book</vt:lpstr>
      <vt:lpstr>Franklin Gothic Medium</vt:lpstr>
      <vt:lpstr>Garamond</vt:lpstr>
      <vt:lpstr>Helvetica</vt:lpstr>
      <vt:lpstr>Open Sans</vt:lpstr>
      <vt:lpstr>Rage Italic</vt:lpstr>
      <vt:lpstr>Roboto</vt:lpstr>
      <vt:lpstr>Times New Roman</vt:lpstr>
      <vt:lpstr>Wingdings</vt:lpstr>
      <vt:lpstr>Wingdings 2</vt:lpstr>
      <vt:lpstr>Wingdings 3</vt:lpstr>
      <vt:lpstr>1_Office Theme</vt:lpstr>
      <vt:lpstr>1_Stream</vt:lpstr>
      <vt:lpstr>Pushpin</vt:lpstr>
      <vt:lpstr>1_Pushpin</vt:lpstr>
      <vt:lpstr>2_Pushpin</vt:lpstr>
      <vt:lpstr>4_material</vt:lpstr>
      <vt:lpstr>Ion</vt:lpstr>
      <vt:lpstr>Grid</vt:lpstr>
      <vt:lpstr>5_material</vt:lpstr>
      <vt:lpstr>1_Grid</vt:lpstr>
      <vt:lpstr>Flow</vt:lpstr>
      <vt:lpstr>1_Ion</vt:lpstr>
      <vt:lpstr> Getting to 2020: Top Challenges in Biomedical HIV Prevention . . .  and the Role of Behavioral Intervention Research to Address Them </vt:lpstr>
      <vt:lpstr>Overview</vt:lpstr>
      <vt:lpstr>Behavioral Science </vt:lpstr>
      <vt:lpstr>Key Populations</vt:lpstr>
      <vt:lpstr>Specific Challenges of  Key Populations</vt:lpstr>
      <vt:lpstr>Pregnant and breast-feeding women </vt:lpstr>
      <vt:lpstr>Children </vt:lpstr>
      <vt:lpstr>Adolescents </vt:lpstr>
      <vt:lpstr>MSM </vt:lpstr>
      <vt:lpstr>Transgender Women </vt:lpstr>
      <vt:lpstr>Sex Workers </vt:lpstr>
      <vt:lpstr>Migrants </vt:lpstr>
      <vt:lpstr>People who Inject Drugs </vt:lpstr>
      <vt:lpstr>Prisoners </vt:lpstr>
      <vt:lpstr>Opportunities for  Behavioral Science</vt:lpstr>
      <vt:lpstr>Project PAL Promoting Adherence for Life Peer &amp; Pager Support to Enhance Antiretroviral Adherence</vt:lpstr>
      <vt:lpstr>Project PAL: Intervention</vt:lpstr>
      <vt:lpstr>PowerPoint Presentation</vt:lpstr>
      <vt:lpstr>PowerPoint Presentation</vt:lpstr>
      <vt:lpstr>CDC Best Practices </vt:lpstr>
      <vt:lpstr>Intervention Adaptations</vt:lpstr>
      <vt:lpstr>PowerPoint Presentation</vt:lpstr>
      <vt:lpstr>PowerPoint Presentation</vt:lpstr>
      <vt:lpstr>Nuevo Dia: Intervention</vt:lpstr>
      <vt:lpstr>Nuevo Dia: Methods</vt:lpstr>
      <vt:lpstr>PowerPoint Presentation</vt:lpstr>
      <vt:lpstr>Nuevo Dia: Implications</vt:lpstr>
      <vt:lpstr>PowerPoint Presentation</vt:lpstr>
      <vt:lpstr>Project ARC: Intervention</vt:lpstr>
      <vt:lpstr>PowerPoint Presentation</vt:lpstr>
      <vt:lpstr>PowerPoint Presentation</vt:lpstr>
      <vt:lpstr>PowerPoint Presentation</vt:lpstr>
      <vt:lpstr>PowerPoint Presentation</vt:lpstr>
      <vt:lpstr> Reducing Parental HIV disclosure Distress in China with Nurse-Delivered Counseling </vt:lpstr>
      <vt:lpstr>Intervention Sessions</vt:lpstr>
      <vt:lpstr>Disclosure Continuum handout  for participants</vt:lpstr>
      <vt:lpstr>Intervention outcomes (N=20 PLWHA)</vt:lpstr>
      <vt:lpstr>Joyce Yang - F31 MH099925 2012-16</vt:lpstr>
      <vt:lpstr>Intervention Contents</vt:lpstr>
      <vt:lpstr>Mental health outcomes (N=10 MSM PLWHA)</vt:lpstr>
      <vt:lpstr>PowerPoint Presentation</vt:lpstr>
      <vt:lpstr>PowerPoint Presentation</vt:lpstr>
      <vt:lpstr>PowerPoint Presentation</vt:lpstr>
      <vt:lpstr>PowerPoint Presentation</vt:lpstr>
      <vt:lpstr>InfoPlus Adherence: Intervention</vt:lpstr>
      <vt:lpstr>InfoPlus Adherence: Intervention</vt:lpstr>
      <vt:lpstr>InfoPlus Adherence: Methods</vt:lpstr>
      <vt:lpstr>PowerPoint Presentation</vt:lpstr>
      <vt:lpstr>Shikamana Intervention Supporting ART Adherence and Care Engagement for Kenyan MSM</vt:lpstr>
      <vt:lpstr>Shikamana: Intervention</vt:lpstr>
      <vt:lpstr>Shikamana: Intervention</vt:lpstr>
      <vt:lpstr>PowerPoint Presentation</vt:lpstr>
      <vt:lpstr>PowerPoint Presentation</vt:lpstr>
      <vt:lpstr>PowerPoint Presentation</vt:lpstr>
      <vt:lpstr>PowerPoint Presentation</vt:lpstr>
      <vt:lpstr>Motivation Matters!: Intervention</vt:lpstr>
      <vt:lpstr>Motivation Matters!: Methods</vt:lpstr>
      <vt:lpstr>PowerPoint Presentation</vt:lpstr>
      <vt:lpstr>Reducing Stigma</vt:lpstr>
      <vt:lpstr>The UNITY Health Study</vt:lpstr>
      <vt:lpstr>Methods</vt:lpstr>
      <vt:lpstr>Concurrency messaging for Black Communities:  A Community-based Approach Michele P. Andrasik, UW</vt:lpstr>
      <vt:lpstr>PowerPoint Presentation</vt:lpstr>
      <vt:lpstr>PowerPoint Presentation</vt:lpstr>
      <vt:lpstr>Path Forward</vt:lpstr>
      <vt:lpstr>NIH Priorities</vt:lpstr>
      <vt:lpstr>The functional framework for HIV/AIDS behavioral and social science research by Gaist and Stirratt (2017, JAIDS)</vt:lpstr>
      <vt:lpstr>             The “Uncharted Frontier” of Medicine  New drugs and treatments won’t work if we don’t simultaneously target human behavior, (for which we have) no marker, no biopsy, no powerful predictive test.  Doctors need experimental tools to understand, survey, and change medicine’s least familiar frontier:        human behavior.   Siddhartha Mukherjee, MD NY Times, 5/20/2018 </vt:lpstr>
      <vt:lpstr>Acknowledgments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Chu, Isabelle J.</cp:lastModifiedBy>
  <cp:revision>724</cp:revision>
  <cp:lastPrinted>2001-11-14T19:44:40Z</cp:lastPrinted>
  <dcterms:created xsi:type="dcterms:W3CDTF">1601-01-01T00:00:00Z</dcterms:created>
  <dcterms:modified xsi:type="dcterms:W3CDTF">2018-06-06T22:21:55Z</dcterms:modified>
</cp:coreProperties>
</file>