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4"/>
  </p:sldMasterIdLst>
  <p:notesMasterIdLst>
    <p:notesMasterId r:id="rId34"/>
  </p:notesMasterIdLst>
  <p:sldIdLst>
    <p:sldId id="343" r:id="rId5"/>
    <p:sldId id="387" r:id="rId6"/>
    <p:sldId id="412" r:id="rId7"/>
    <p:sldId id="413" r:id="rId8"/>
    <p:sldId id="369" r:id="rId9"/>
    <p:sldId id="407" r:id="rId10"/>
    <p:sldId id="408" r:id="rId11"/>
    <p:sldId id="445" r:id="rId12"/>
    <p:sldId id="388" r:id="rId13"/>
    <p:sldId id="409" r:id="rId14"/>
    <p:sldId id="397" r:id="rId15"/>
    <p:sldId id="402" r:id="rId16"/>
    <p:sldId id="411" r:id="rId17"/>
    <p:sldId id="401" r:id="rId18"/>
    <p:sldId id="381" r:id="rId19"/>
    <p:sldId id="496" r:id="rId20"/>
    <p:sldId id="419" r:id="rId21"/>
    <p:sldId id="453" r:id="rId22"/>
    <p:sldId id="374" r:id="rId23"/>
    <p:sldId id="499" r:id="rId24"/>
    <p:sldId id="498" r:id="rId25"/>
    <p:sldId id="497" r:id="rId26"/>
    <p:sldId id="494" r:id="rId27"/>
    <p:sldId id="442" r:id="rId28"/>
    <p:sldId id="495" r:id="rId29"/>
    <p:sldId id="376" r:id="rId30"/>
    <p:sldId id="418" r:id="rId31"/>
    <p:sldId id="394" r:id="rId32"/>
    <p:sldId id="396"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8">
          <p15:clr>
            <a:srgbClr val="A4A3A4"/>
          </p15:clr>
        </p15:guide>
        <p15:guide id="2" pos="57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 Beyrer"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3221"/>
    <a:srgbClr val="982E02"/>
    <a:srgbClr val="0080FF"/>
    <a:srgbClr val="182F58"/>
    <a:srgbClr val="00335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4488" autoAdjust="0"/>
  </p:normalViewPr>
  <p:slideViewPr>
    <p:cSldViewPr snapToGrid="0">
      <p:cViewPr varScale="1">
        <p:scale>
          <a:sx n="97" d="100"/>
          <a:sy n="97" d="100"/>
        </p:scale>
        <p:origin x="1752" y="72"/>
      </p:cViewPr>
      <p:guideLst>
        <p:guide orient="horz" pos="378"/>
        <p:guide pos="5759"/>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awirtz:Dropbox:Andrea%20Working%20Files:2.%20Russia:Undiagnosed%20HIV:HIVCascade_Tables_29Jan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5380932113215601"/>
          <c:y val="6.0048422025842201E-2"/>
          <c:w val="0.72435266223692296"/>
          <c:h val="0.59987161666741295"/>
        </c:manualLayout>
      </c:layout>
      <c:barChart>
        <c:barDir val="col"/>
        <c:grouping val="clustered"/>
        <c:varyColors val="0"/>
        <c:ser>
          <c:idx val="0"/>
          <c:order val="0"/>
          <c:tx>
            <c:strRef>
              <c:f>Sheet2!$B$2</c:f>
              <c:strCache>
                <c:ptCount val="1"/>
                <c:pt idx="0">
                  <c:v>Sample (Crude) Prevalence</c:v>
                </c:pt>
              </c:strCache>
            </c:strRef>
          </c:tx>
          <c:invertIfNegative val="0"/>
          <c:cat>
            <c:strRef>
              <c:f>Sheet2!$A$3:$A$8</c:f>
              <c:strCache>
                <c:ptCount val="6"/>
                <c:pt idx="0">
                  <c:v>HIV infected </c:v>
                </c:pt>
                <c:pt idx="1">
                  <c:v>Ever tested for HIV </c:v>
                </c:pt>
                <c:pt idx="2">
                  <c:v>Ever diagnosed with HIV infection</c:v>
                </c:pt>
                <c:pt idx="3">
                  <c:v>Linked to care</c:v>
                </c:pt>
                <c:pt idx="4">
                  <c:v>Currently on ART</c:v>
                </c:pt>
                <c:pt idx="5">
                  <c:v>Undetectable viral load</c:v>
                </c:pt>
              </c:strCache>
            </c:strRef>
          </c:cat>
          <c:val>
            <c:numRef>
              <c:f>Sheet2!$B$3:$B$8</c:f>
              <c:numCache>
                <c:formatCode>0.0%</c:formatCode>
                <c:ptCount val="6"/>
                <c:pt idx="0" formatCode="0%">
                  <c:v>1</c:v>
                </c:pt>
                <c:pt idx="1">
                  <c:v>0.86899999999999999</c:v>
                </c:pt>
                <c:pt idx="2" formatCode="0%">
                  <c:v>0.23400000000000001</c:v>
                </c:pt>
                <c:pt idx="3">
                  <c:v>0.16850000000000001</c:v>
                </c:pt>
                <c:pt idx="4">
                  <c:v>8.6999999999999994E-2</c:v>
                </c:pt>
                <c:pt idx="5">
                  <c:v>4.3499999999999997E-2</c:v>
                </c:pt>
              </c:numCache>
            </c:numRef>
          </c:val>
          <c:extLst>
            <c:ext xmlns:c16="http://schemas.microsoft.com/office/drawing/2014/chart" uri="{C3380CC4-5D6E-409C-BE32-E72D297353CC}">
              <c16:uniqueId val="{00000000-969E-4ADB-8CBA-6CF7CA40904C}"/>
            </c:ext>
          </c:extLst>
        </c:ser>
        <c:dLbls>
          <c:showLegendKey val="0"/>
          <c:showVal val="0"/>
          <c:showCatName val="0"/>
          <c:showSerName val="0"/>
          <c:showPercent val="0"/>
          <c:showBubbleSize val="0"/>
        </c:dLbls>
        <c:gapWidth val="150"/>
        <c:axId val="-155695760"/>
        <c:axId val="-155469488"/>
      </c:barChart>
      <c:lineChart>
        <c:grouping val="standard"/>
        <c:varyColors val="0"/>
        <c:ser>
          <c:idx val="1"/>
          <c:order val="1"/>
          <c:tx>
            <c:strRef>
              <c:f>Sheet2!$C$2</c:f>
              <c:strCache>
                <c:ptCount val="1"/>
                <c:pt idx="0">
                  <c:v>Population (RDS-Weighted) Prevalence</c:v>
                </c:pt>
              </c:strCache>
            </c:strRef>
          </c:tx>
          <c:spPr>
            <a:ln w="34925">
              <a:solidFill>
                <a:schemeClr val="accent6">
                  <a:lumMod val="50000"/>
                </a:schemeClr>
              </a:solidFill>
              <a:prstDash val="sysDot"/>
            </a:ln>
          </c:spPr>
          <c:marker>
            <c:symbol val="square"/>
            <c:size val="7"/>
            <c:spPr>
              <a:solidFill>
                <a:schemeClr val="accent6">
                  <a:lumMod val="50000"/>
                </a:schemeClr>
              </a:solidFill>
              <a:ln w="4445"/>
            </c:spPr>
          </c:marker>
          <c:dLbls>
            <c:dLbl>
              <c:idx val="0"/>
              <c:delete val="1"/>
              <c:extLst>
                <c:ext xmlns:c15="http://schemas.microsoft.com/office/drawing/2012/chart" uri="{CE6537A1-D6FC-4f65-9D91-7224C49458BB}"/>
                <c:ext xmlns:c16="http://schemas.microsoft.com/office/drawing/2014/chart" uri="{C3380CC4-5D6E-409C-BE32-E72D297353CC}">
                  <c16:uniqueId val="{00000001-969E-4ADB-8CBA-6CF7CA40904C}"/>
                </c:ext>
              </c:extLst>
            </c:dLbl>
            <c:dLbl>
              <c:idx val="1"/>
              <c:layout>
                <c:manualLayout>
                  <c:x val="-4.7419430377894201E-2"/>
                  <c:y val="-9.2086330935251801E-2"/>
                </c:manualLayout>
              </c:layout>
              <c:tx>
                <c:rich>
                  <a:bodyPr/>
                  <a:lstStyle/>
                  <a:p>
                    <a:fld id="{CC6501C8-1DBC-FF41-912F-0A6E6E0FE4F5}" type="VALUE">
                      <a:rPr lang="mr-IN" b="0" i="0">
                        <a:latin typeface="Arial" charset="0"/>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69E-4ADB-8CBA-6CF7CA40904C}"/>
                </c:ext>
              </c:extLst>
            </c:dLbl>
            <c:dLbl>
              <c:idx val="2"/>
              <c:layout>
                <c:manualLayout>
                  <c:x val="-4.7419284020724199E-2"/>
                  <c:y val="-9.7841726618704994E-2"/>
                </c:manualLayout>
              </c:layout>
              <c:tx>
                <c:rich>
                  <a:bodyPr/>
                  <a:lstStyle/>
                  <a:p>
                    <a:fld id="{1D6351DF-E526-BA48-A154-8884A72B5C7C}" type="VALUE">
                      <a:rPr lang="mr-IN" b="0" i="0">
                        <a:latin typeface="Arial" charset="0"/>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69E-4ADB-8CBA-6CF7CA40904C}"/>
                </c:ext>
              </c:extLst>
            </c:dLbl>
            <c:dLbl>
              <c:idx val="3"/>
              <c:layout>
                <c:manualLayout>
                  <c:x val="-4.0778766501771001E-2"/>
                  <c:y val="-0.100719651050813"/>
                </c:manualLayout>
              </c:layout>
              <c:tx>
                <c:rich>
                  <a:bodyPr/>
                  <a:lstStyle/>
                  <a:p>
                    <a:fld id="{788FADA1-4095-AD43-B1E7-659C57971810}" type="VALUE">
                      <a:rPr lang="mr-IN" b="0" i="0">
                        <a:latin typeface="Arial" charset="0"/>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69E-4ADB-8CBA-6CF7CA40904C}"/>
                </c:ext>
              </c:extLst>
            </c:dLbl>
            <c:dLbl>
              <c:idx val="4"/>
              <c:layout>
                <c:manualLayout>
                  <c:x val="-4.07787665017708E-2"/>
                  <c:y val="-6.3309352517985598E-2"/>
                </c:manualLayout>
              </c:layout>
              <c:tx>
                <c:rich>
                  <a:bodyPr/>
                  <a:lstStyle/>
                  <a:p>
                    <a:fld id="{80AA05A6-EF18-8F4C-985A-00A0EC4C5A83}" type="VALUE">
                      <a:rPr lang="mr-IN" b="0" i="0">
                        <a:latin typeface="Arial" charset="0"/>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69E-4ADB-8CBA-6CF7CA40904C}"/>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Sheet2!$E$3:$E$8</c:f>
                <c:numCache>
                  <c:formatCode>General</c:formatCode>
                  <c:ptCount val="6"/>
                  <c:pt idx="0">
                    <c:v>0</c:v>
                  </c:pt>
                  <c:pt idx="1">
                    <c:v>0.108</c:v>
                  </c:pt>
                  <c:pt idx="2">
                    <c:v>6.0999999999999999E-2</c:v>
                  </c:pt>
                  <c:pt idx="3">
                    <c:v>0.129</c:v>
                  </c:pt>
                  <c:pt idx="4">
                    <c:v>3.7999999999999999E-2</c:v>
                  </c:pt>
                  <c:pt idx="5">
                    <c:v>2.5999999999999999E-2</c:v>
                  </c:pt>
                </c:numCache>
              </c:numRef>
            </c:plus>
            <c:minus>
              <c:numRef>
                <c:f>Sheet2!$D$3:$D$8</c:f>
                <c:numCache>
                  <c:formatCode>General</c:formatCode>
                  <c:ptCount val="6"/>
                  <c:pt idx="0">
                    <c:v>0</c:v>
                  </c:pt>
                  <c:pt idx="1">
                    <c:v>0.1087</c:v>
                  </c:pt>
                  <c:pt idx="2">
                    <c:v>6.0999999999999999E-2</c:v>
                  </c:pt>
                  <c:pt idx="3">
                    <c:v>8.8999999999999996E-2</c:v>
                  </c:pt>
                  <c:pt idx="4">
                    <c:v>3.6999999999999998E-2</c:v>
                  </c:pt>
                  <c:pt idx="5">
                    <c:v>2.7E-2</c:v>
                  </c:pt>
                </c:numCache>
              </c:numRef>
            </c:minus>
          </c:errBars>
          <c:cat>
            <c:strRef>
              <c:f>Sheet2!$A$3:$A$8</c:f>
              <c:strCache>
                <c:ptCount val="6"/>
                <c:pt idx="0">
                  <c:v>HIV infected </c:v>
                </c:pt>
                <c:pt idx="1">
                  <c:v>Ever tested for HIV </c:v>
                </c:pt>
                <c:pt idx="2">
                  <c:v>Ever diagnosed with HIV infection</c:v>
                </c:pt>
                <c:pt idx="3">
                  <c:v>Linked to care</c:v>
                </c:pt>
                <c:pt idx="4">
                  <c:v>Currently on ART</c:v>
                </c:pt>
                <c:pt idx="5">
                  <c:v>Undetectable viral load</c:v>
                </c:pt>
              </c:strCache>
            </c:strRef>
          </c:cat>
          <c:val>
            <c:numRef>
              <c:f>Sheet2!$C$3:$C$8</c:f>
              <c:numCache>
                <c:formatCode>0.0%</c:formatCode>
                <c:ptCount val="6"/>
                <c:pt idx="0">
                  <c:v>1</c:v>
                </c:pt>
                <c:pt idx="1">
                  <c:v>0.77963358000000005</c:v>
                </c:pt>
                <c:pt idx="2">
                  <c:v>0.13582530000000001</c:v>
                </c:pt>
                <c:pt idx="3">
                  <c:v>8.9810000000000001E-2</c:v>
                </c:pt>
                <c:pt idx="4">
                  <c:v>4.7190000000000003E-2</c:v>
                </c:pt>
                <c:pt idx="5">
                  <c:v>2.9780000000000001E-2</c:v>
                </c:pt>
              </c:numCache>
            </c:numRef>
          </c:val>
          <c:smooth val="0"/>
          <c:extLst>
            <c:ext xmlns:c16="http://schemas.microsoft.com/office/drawing/2014/chart" uri="{C3380CC4-5D6E-409C-BE32-E72D297353CC}">
              <c16:uniqueId val="{00000006-969E-4ADB-8CBA-6CF7CA40904C}"/>
            </c:ext>
          </c:extLst>
        </c:ser>
        <c:dLbls>
          <c:showLegendKey val="0"/>
          <c:showVal val="0"/>
          <c:showCatName val="0"/>
          <c:showSerName val="0"/>
          <c:showPercent val="0"/>
          <c:showBubbleSize val="0"/>
        </c:dLbls>
        <c:marker val="1"/>
        <c:smooth val="0"/>
        <c:axId val="-303413888"/>
        <c:axId val="-124602944"/>
      </c:lineChart>
      <c:catAx>
        <c:axId val="-155695760"/>
        <c:scaling>
          <c:orientation val="minMax"/>
        </c:scaling>
        <c:delete val="0"/>
        <c:axPos val="b"/>
        <c:numFmt formatCode="General" sourceLinked="0"/>
        <c:majorTickMark val="out"/>
        <c:minorTickMark val="none"/>
        <c:tickLblPos val="nextTo"/>
        <c:txPr>
          <a:bodyPr/>
          <a:lstStyle/>
          <a:p>
            <a:pPr>
              <a:defRPr sz="1600" b="1"/>
            </a:pPr>
            <a:endParaRPr lang="en-US"/>
          </a:p>
        </c:txPr>
        <c:crossAx val="-155469488"/>
        <c:crosses val="autoZero"/>
        <c:auto val="1"/>
        <c:lblAlgn val="ctr"/>
        <c:lblOffset val="100"/>
        <c:noMultiLvlLbl val="0"/>
      </c:catAx>
      <c:valAx>
        <c:axId val="-155469488"/>
        <c:scaling>
          <c:orientation val="minMax"/>
          <c:max val="1"/>
        </c:scaling>
        <c:delete val="0"/>
        <c:axPos val="l"/>
        <c:majorGridlines>
          <c:spPr>
            <a:ln>
              <a:solidFill>
                <a:schemeClr val="bg1">
                  <a:lumMod val="75000"/>
                </a:schemeClr>
              </a:solidFill>
            </a:ln>
          </c:spPr>
        </c:majorGridlines>
        <c:title>
          <c:tx>
            <c:rich>
              <a:bodyPr rot="-5400000" vert="horz"/>
              <a:lstStyle/>
              <a:p>
                <a:pPr>
                  <a:defRPr sz="1800"/>
                </a:pPr>
                <a:r>
                  <a:rPr lang="en-US" sz="1800" b="0" i="0" dirty="0">
                    <a:latin typeface="Arial" charset="0"/>
                  </a:rPr>
                  <a:t>Proportion of HIV infected MSM</a:t>
                </a:r>
              </a:p>
            </c:rich>
          </c:tx>
          <c:layout>
            <c:manualLayout>
              <c:xMode val="edge"/>
              <c:yMode val="edge"/>
              <c:x val="2.2447329218982799E-2"/>
              <c:y val="9.8483008915531203E-2"/>
            </c:manualLayout>
          </c:layout>
          <c:overlay val="0"/>
        </c:title>
        <c:numFmt formatCode="0%" sourceLinked="1"/>
        <c:majorTickMark val="out"/>
        <c:minorTickMark val="none"/>
        <c:tickLblPos val="nextTo"/>
        <c:crossAx val="-155695760"/>
        <c:crosses val="autoZero"/>
        <c:crossBetween val="between"/>
        <c:majorUnit val="0.2"/>
      </c:valAx>
      <c:valAx>
        <c:axId val="-124602944"/>
        <c:scaling>
          <c:orientation val="minMax"/>
        </c:scaling>
        <c:delete val="1"/>
        <c:axPos val="r"/>
        <c:numFmt formatCode="0.0%" sourceLinked="1"/>
        <c:majorTickMark val="out"/>
        <c:minorTickMark val="none"/>
        <c:tickLblPos val="nextTo"/>
        <c:crossAx val="-303413888"/>
        <c:crosses val="max"/>
        <c:crossBetween val="between"/>
      </c:valAx>
      <c:catAx>
        <c:axId val="-303413888"/>
        <c:scaling>
          <c:orientation val="minMax"/>
        </c:scaling>
        <c:delete val="1"/>
        <c:axPos val="t"/>
        <c:numFmt formatCode="General" sourceLinked="0"/>
        <c:majorTickMark val="out"/>
        <c:minorTickMark val="none"/>
        <c:tickLblPos val="nextTo"/>
        <c:crossAx val="-124602944"/>
        <c:crosses val="max"/>
        <c:auto val="1"/>
        <c:lblAlgn val="ctr"/>
        <c:lblOffset val="100"/>
        <c:noMultiLvlLbl val="0"/>
      </c:catAx>
    </c:plotArea>
    <c:legend>
      <c:legendPos val="r"/>
      <c:layout>
        <c:manualLayout>
          <c:xMode val="edge"/>
          <c:yMode val="edge"/>
          <c:x val="0.60359663507880301"/>
          <c:y val="3.2597065654563002E-2"/>
          <c:w val="0.39454464654557297"/>
          <c:h val="0.31522981929417099"/>
        </c:manualLayout>
      </c:layout>
      <c:overlay val="0"/>
      <c:txPr>
        <a:bodyPr/>
        <a:lstStyle/>
        <a:p>
          <a:pPr>
            <a:defRPr sz="1800"/>
          </a:pPr>
          <a:endParaRPr lang="en-US"/>
        </a:p>
      </c:txPr>
    </c:legend>
    <c:plotVisOnly val="1"/>
    <c:dispBlanksAs val="gap"/>
    <c:showDLblsOverMax val="0"/>
  </c:chart>
  <c:txPr>
    <a:bodyPr/>
    <a:lstStyle/>
    <a:p>
      <a:pPr>
        <a:defRPr sz="1600"/>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drawings/drawing1.xml><?xml version="1.0" encoding="utf-8"?>
<c:userShapes xmlns:c="http://schemas.openxmlformats.org/drawingml/2006/chart">
  <cdr:relSizeAnchor xmlns:cdr="http://schemas.openxmlformats.org/drawingml/2006/chartDrawing">
    <cdr:from>
      <cdr:x>0.39071</cdr:x>
      <cdr:y>0.38056</cdr:y>
    </cdr:from>
    <cdr:to>
      <cdr:x>0.53035</cdr:x>
      <cdr:y>0.59736</cdr:y>
    </cdr:to>
    <cdr:sp macro="" textlink="">
      <cdr:nvSpPr>
        <cdr:cNvPr id="2" name="Oval 1"/>
        <cdr:cNvSpPr/>
      </cdr:nvSpPr>
      <cdr:spPr>
        <a:xfrm xmlns:a="http://schemas.openxmlformats.org/drawingml/2006/main">
          <a:off x="3121103" y="1921434"/>
          <a:ext cx="1115486" cy="1094595"/>
        </a:xfrm>
        <a:prstGeom xmlns:a="http://schemas.openxmlformats.org/drawingml/2006/main" prst="ellipse">
          <a:avLst/>
        </a:prstGeom>
        <a:solidFill xmlns:a="http://schemas.openxmlformats.org/drawingml/2006/main">
          <a:srgbClr val="0080FF">
            <a:alpha val="15000"/>
          </a:srgbClr>
        </a:solidFill>
        <a:ln xmlns:a="http://schemas.openxmlformats.org/drawingml/2006/main">
          <a:solidFill>
            <a:srgbClr val="0080FF"/>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latin typeface="Arial"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Arial" charset="0"/>
              </a:defRPr>
            </a:lvl1pPr>
          </a:lstStyle>
          <a:p>
            <a:fld id="{937C9028-6A40-7344-BC0D-9617962528FC}" type="datetimeFigureOut">
              <a:rPr lang="en-US" smtClean="0"/>
              <a:pPr/>
              <a:t>6/6/2018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Arial" charset="0"/>
              </a:defRPr>
            </a:lvl1pPr>
          </a:lstStyle>
          <a:p>
            <a:fld id="{A3AF1C6A-59A5-A442-9371-C52C2F62ECB6}" type="slidenum">
              <a:rPr lang="en-US" smtClean="0"/>
              <a:pPr/>
              <a:t>‹#›</a:t>
            </a:fld>
            <a:endParaRPr lang="en-US" dirty="0"/>
          </a:p>
        </p:txBody>
      </p:sp>
    </p:spTree>
    <p:extLst>
      <p:ext uri="{BB962C8B-B14F-4D97-AF65-F5344CB8AC3E}">
        <p14:creationId xmlns:p14="http://schemas.microsoft.com/office/powerpoint/2010/main" val="3987410706"/>
      </p:ext>
    </p:extLst>
  </p:cSld>
  <p:clrMap bg1="lt1" tx1="dk1" bg2="lt2" tx2="dk2" accent1="accent1" accent2="accent2" accent3="accent3" accent4="accent4" accent5="accent5" accent6="accent6" hlink="hlink" folHlink="folHlink"/>
  <p:notesStyle>
    <a:lvl1pPr marL="0" algn="l" defTabSz="457200" rtl="0" eaLnBrk="1" latinLnBrk="0" hangingPunct="1">
      <a:defRPr sz="1200" b="0" i="0" kern="1200">
        <a:solidFill>
          <a:schemeClr val="tx1"/>
        </a:solidFill>
        <a:latin typeface="Arial" charset="0"/>
        <a:ea typeface="+mn-ea"/>
        <a:cs typeface="+mn-cs"/>
      </a:defRPr>
    </a:lvl1pPr>
    <a:lvl2pPr marL="457200" algn="l" defTabSz="457200" rtl="0" eaLnBrk="1" latinLnBrk="0" hangingPunct="1">
      <a:defRPr sz="1200" b="0" i="0" kern="1200">
        <a:solidFill>
          <a:schemeClr val="tx1"/>
        </a:solidFill>
        <a:latin typeface="Arial" charset="0"/>
        <a:ea typeface="+mn-ea"/>
        <a:cs typeface="+mn-cs"/>
      </a:defRPr>
    </a:lvl2pPr>
    <a:lvl3pPr marL="914400" algn="l" defTabSz="457200" rtl="0" eaLnBrk="1" latinLnBrk="0" hangingPunct="1">
      <a:defRPr sz="1200" b="0" i="0" kern="1200">
        <a:solidFill>
          <a:schemeClr val="tx1"/>
        </a:solidFill>
        <a:latin typeface="Arial" charset="0"/>
        <a:ea typeface="+mn-ea"/>
        <a:cs typeface="+mn-cs"/>
      </a:defRPr>
    </a:lvl3pPr>
    <a:lvl4pPr marL="1371600" algn="l" defTabSz="457200" rtl="0" eaLnBrk="1" latinLnBrk="0" hangingPunct="1">
      <a:defRPr sz="1200" b="0" i="0" kern="1200">
        <a:solidFill>
          <a:schemeClr val="tx1"/>
        </a:solidFill>
        <a:latin typeface="Arial" charset="0"/>
        <a:ea typeface="+mn-ea"/>
        <a:cs typeface="+mn-cs"/>
      </a:defRPr>
    </a:lvl4pPr>
    <a:lvl5pPr marL="1828800" algn="l" defTabSz="457200" rtl="0" eaLnBrk="1" latinLnBrk="0" hangingPunct="1">
      <a:defRPr sz="1200" b="0" i="0" kern="1200">
        <a:solidFill>
          <a:schemeClr val="tx1"/>
        </a:solidFill>
        <a:latin typeface="Arial"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7704711-8AA5-4C4F-BC1A-487FFFE92C70}" type="slidenum">
              <a:rPr lang="en-ZA" smtClean="0"/>
              <a:t>5</a:t>
            </a:fld>
            <a:endParaRPr lang="en-ZA"/>
          </a:p>
        </p:txBody>
      </p:sp>
    </p:spTree>
    <p:extLst>
      <p:ext uri="{BB962C8B-B14F-4D97-AF65-F5344CB8AC3E}">
        <p14:creationId xmlns:p14="http://schemas.microsoft.com/office/powerpoint/2010/main" val="289046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AF1C6A-59A5-A442-9371-C52C2F62ECB6}" type="slidenum">
              <a:rPr lang="en-US" smtClean="0"/>
              <a:pPr/>
              <a:t>25</a:t>
            </a:fld>
            <a:endParaRPr lang="en-US" dirty="0"/>
          </a:p>
        </p:txBody>
      </p:sp>
    </p:spTree>
    <p:extLst>
      <p:ext uri="{BB962C8B-B14F-4D97-AF65-F5344CB8AC3E}">
        <p14:creationId xmlns:p14="http://schemas.microsoft.com/office/powerpoint/2010/main" val="559702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pitchFamily="34" charset="0"/>
                <a:cs typeface="Arial" pitchFamily="34" charset="0"/>
              </a:defRPr>
            </a:lvl1pPr>
            <a:lvl2pPr marL="729057" indent="-280406" defTabSz="914437" eaLnBrk="0" hangingPunct="0">
              <a:defRPr>
                <a:solidFill>
                  <a:schemeClr val="tx1"/>
                </a:solidFill>
                <a:latin typeface="Arial" pitchFamily="34" charset="0"/>
                <a:cs typeface="Arial" pitchFamily="34" charset="0"/>
              </a:defRPr>
            </a:lvl2pPr>
            <a:lvl3pPr marL="1121626" indent="-224325" defTabSz="914437" eaLnBrk="0" hangingPunct="0">
              <a:defRPr>
                <a:solidFill>
                  <a:schemeClr val="tx1"/>
                </a:solidFill>
                <a:latin typeface="Arial" pitchFamily="34" charset="0"/>
                <a:cs typeface="Arial" pitchFamily="34" charset="0"/>
              </a:defRPr>
            </a:lvl3pPr>
            <a:lvl4pPr marL="1570276" indent="-224325" defTabSz="914437" eaLnBrk="0" hangingPunct="0">
              <a:defRPr>
                <a:solidFill>
                  <a:schemeClr val="tx1"/>
                </a:solidFill>
                <a:latin typeface="Arial" pitchFamily="34" charset="0"/>
                <a:cs typeface="Arial" pitchFamily="34" charset="0"/>
              </a:defRPr>
            </a:lvl4pPr>
            <a:lvl5pPr marL="2018927" indent="-224325" defTabSz="914437" eaLnBrk="0" hangingPunct="0">
              <a:defRPr>
                <a:solidFill>
                  <a:schemeClr val="tx1"/>
                </a:solidFill>
                <a:latin typeface="Arial" pitchFamily="34" charset="0"/>
                <a:cs typeface="Arial" pitchFamily="34" charset="0"/>
              </a:defRPr>
            </a:lvl5pPr>
            <a:lvl6pPr marL="2467577" indent="-224325" defTabSz="914437" eaLnBrk="0" fontAlgn="base" hangingPunct="0">
              <a:spcBef>
                <a:spcPct val="0"/>
              </a:spcBef>
              <a:spcAft>
                <a:spcPct val="0"/>
              </a:spcAft>
              <a:defRPr>
                <a:solidFill>
                  <a:schemeClr val="tx1"/>
                </a:solidFill>
                <a:latin typeface="Arial" pitchFamily="34" charset="0"/>
                <a:cs typeface="Arial" pitchFamily="34" charset="0"/>
              </a:defRPr>
            </a:lvl6pPr>
            <a:lvl7pPr marL="2916227" indent="-224325" defTabSz="914437" eaLnBrk="0" fontAlgn="base" hangingPunct="0">
              <a:spcBef>
                <a:spcPct val="0"/>
              </a:spcBef>
              <a:spcAft>
                <a:spcPct val="0"/>
              </a:spcAft>
              <a:defRPr>
                <a:solidFill>
                  <a:schemeClr val="tx1"/>
                </a:solidFill>
                <a:latin typeface="Arial" pitchFamily="34" charset="0"/>
                <a:cs typeface="Arial" pitchFamily="34" charset="0"/>
              </a:defRPr>
            </a:lvl7pPr>
            <a:lvl8pPr marL="3364878" indent="-224325" defTabSz="914437" eaLnBrk="0" fontAlgn="base" hangingPunct="0">
              <a:spcBef>
                <a:spcPct val="0"/>
              </a:spcBef>
              <a:spcAft>
                <a:spcPct val="0"/>
              </a:spcAft>
              <a:defRPr>
                <a:solidFill>
                  <a:schemeClr val="tx1"/>
                </a:solidFill>
                <a:latin typeface="Arial" pitchFamily="34" charset="0"/>
                <a:cs typeface="Arial" pitchFamily="34" charset="0"/>
              </a:defRPr>
            </a:lvl8pPr>
            <a:lvl9pPr marL="3813528" indent="-224325" defTabSz="914437"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FE93979-2A2C-4977-B881-31BAFD52FF48}" type="slidenum">
              <a:rPr lang="en-GB" smtClean="0"/>
              <a:pPr eaLnBrk="1" hangingPunct="1"/>
              <a:t>29</a:t>
            </a:fld>
            <a:endParaRPr lang="en-GB"/>
          </a:p>
        </p:txBody>
      </p:sp>
      <p:sp>
        <p:nvSpPr>
          <p:cNvPr id="40963" name="Rectangle 2"/>
          <p:cNvSpPr>
            <a:spLocks noGrp="1" noRot="1" noChangeAspect="1" noChangeArrowheads="1" noTextEdit="1"/>
          </p:cNvSpPr>
          <p:nvPr>
            <p:ph type="sldImg"/>
          </p:nvPr>
        </p:nvSpPr>
        <p:spPr>
          <a:xfrm>
            <a:off x="1143000" y="685800"/>
            <a:ext cx="4572000" cy="3429000"/>
          </a:xfrm>
          <a:ln/>
        </p:spPr>
      </p:sp>
      <p:sp>
        <p:nvSpPr>
          <p:cNvPr id="40964" name="Rectangle 3"/>
          <p:cNvSpPr>
            <a:spLocks noGrp="1" noChangeArrowheads="1"/>
          </p:cNvSpPr>
          <p:nvPr>
            <p:ph type="body" idx="1"/>
          </p:nvPr>
        </p:nvSpPr>
        <p:spPr>
          <a:xfrm>
            <a:off x="684869" y="4345587"/>
            <a:ext cx="5488264" cy="41129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205466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defRPr>
            </a:lvl9pPr>
          </a:lstStyle>
          <a:p>
            <a:fld id="{CE3BF5AC-A14A-D841-999C-F57A825FB113}" type="slidenum">
              <a:rPr lang="en-US" altLang="en-US" sz="1400">
                <a:solidFill>
                  <a:srgbClr val="FFFFFF"/>
                </a:solidFill>
              </a:rPr>
              <a:pPr/>
              <a:t>13</a:t>
            </a:fld>
            <a:endParaRPr lang="en-US" altLang="en-US" sz="1400">
              <a:solidFill>
                <a:srgbClr val="FFFFFF"/>
              </a:solidFill>
            </a:endParaRPr>
          </a:p>
        </p:txBody>
      </p:sp>
      <p:sp>
        <p:nvSpPr>
          <p:cNvPr id="4099" name="Rectangle 1"/>
          <p:cNvSpPr txBox="1">
            <a:spLocks noGrp="1" noRot="1" noChangeAspect="1" noChangeArrowheads="1" noTextEdit="1"/>
          </p:cNvSpPr>
          <p:nvPr>
            <p:ph type="sldImg"/>
          </p:nvPr>
        </p:nvSpPr>
        <p:spPr>
          <a:xfrm>
            <a:off x="1196975" y="704850"/>
            <a:ext cx="4640263" cy="34813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03263" y="4410075"/>
            <a:ext cx="5627687" cy="41783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a:lnSpc>
                <a:spcPct val="104000"/>
              </a:lnSpc>
              <a:spcBef>
                <a:spcPct val="0"/>
              </a:spcBef>
              <a:tabLst>
                <a:tab pos="723900" algn="l"/>
                <a:tab pos="1447800" algn="l"/>
                <a:tab pos="2171700" algn="l"/>
                <a:tab pos="2895600" algn="l"/>
                <a:tab pos="3619500" algn="l"/>
                <a:tab pos="4343400" algn="l"/>
                <a:tab pos="5067300" algn="l"/>
              </a:tabLst>
            </a:pPr>
            <a:r>
              <a:rPr lang="en-US" altLang="en-US" sz="1000">
                <a:latin typeface="Arial Unicode MS" charset="0"/>
                <a:ea typeface="Arial Unicode MS" charset="0"/>
              </a:rPr>
              <a:t>Estimated Number of New Hepatitis B and Hepatitis C Infections in the United States, by Year. Data are from the Centers for Disease Control and Prevention and are adjusted for the expected number of people with acute hepatitis B virus and HCV infections who become symptomatic, seek medical care, and are reported to state or local public health surveillance.</a:t>
            </a:r>
          </a:p>
        </p:txBody>
      </p:sp>
    </p:spTree>
    <p:extLst>
      <p:ext uri="{BB962C8B-B14F-4D97-AF65-F5344CB8AC3E}">
        <p14:creationId xmlns:p14="http://schemas.microsoft.com/office/powerpoint/2010/main" val="1331523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strike="noStrike" kern="1200" baseline="0" dirty="0">
                <a:solidFill>
                  <a:schemeClr val="tx1"/>
                </a:solidFill>
                <a:ea typeface="+mn-ea"/>
                <a:cs typeface="+mn-cs"/>
              </a:rPr>
              <a:t>Data on the y-axis are on a log scale. No data are available for Latin America and</a:t>
            </a:r>
          </a:p>
          <a:p>
            <a:r>
              <a:rPr lang="en-US" sz="1200" u="none" strike="noStrike" kern="1200" baseline="0" dirty="0">
                <a:solidFill>
                  <a:schemeClr val="tx1"/>
                </a:solidFill>
                <a:ea typeface="+mn-ea"/>
                <a:cs typeface="+mn-cs"/>
              </a:rPr>
              <a:t>the Caribbean, or for the Middle East and north Africa. Adapted with permission</a:t>
            </a:r>
          </a:p>
          <a:p>
            <a:r>
              <a:rPr lang="en-US" sz="1200" u="none" strike="noStrike" kern="1200" baseline="0" dirty="0">
                <a:solidFill>
                  <a:schemeClr val="tx1"/>
                </a:solidFill>
                <a:ea typeface="+mn-ea"/>
                <a:cs typeface="+mn-cs"/>
              </a:rPr>
              <a:t>from UNAIDS, 2014.55</a:t>
            </a:r>
            <a:endParaRPr lang="en-US" dirty="0"/>
          </a:p>
          <a:p>
            <a:endParaRPr lang="en-US" dirty="0"/>
          </a:p>
        </p:txBody>
      </p:sp>
      <p:sp>
        <p:nvSpPr>
          <p:cNvPr id="4" name="Slide Number Placeholder 3"/>
          <p:cNvSpPr>
            <a:spLocks noGrp="1"/>
          </p:cNvSpPr>
          <p:nvPr>
            <p:ph type="sldNum" sz="quarter" idx="10"/>
          </p:nvPr>
        </p:nvSpPr>
        <p:spPr/>
        <p:txBody>
          <a:bodyPr/>
          <a:lstStyle/>
          <a:p>
            <a:fld id="{260F1B2E-1AE1-7E48-92D2-8891C65AB6F0}" type="slidenum">
              <a:rPr lang="en-US" smtClean="0"/>
              <a:t>15</a:t>
            </a:fld>
            <a:endParaRPr lang="en-US"/>
          </a:p>
        </p:txBody>
      </p:sp>
    </p:spTree>
    <p:extLst>
      <p:ext uri="{BB962C8B-B14F-4D97-AF65-F5344CB8AC3E}">
        <p14:creationId xmlns:p14="http://schemas.microsoft.com/office/powerpoint/2010/main" val="813385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AF1C6A-59A5-A442-9371-C52C2F62ECB6}" type="slidenum">
              <a:rPr lang="en-US" smtClean="0"/>
              <a:pPr/>
              <a:t>18</a:t>
            </a:fld>
            <a:endParaRPr lang="en-US" dirty="0"/>
          </a:p>
        </p:txBody>
      </p:sp>
    </p:spTree>
    <p:extLst>
      <p:ext uri="{BB962C8B-B14F-4D97-AF65-F5344CB8AC3E}">
        <p14:creationId xmlns:p14="http://schemas.microsoft.com/office/powerpoint/2010/main" val="2920932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effectLst/>
                <a:ea typeface="+mn-ea"/>
                <a:cs typeface="+mn-cs"/>
              </a:rPr>
              <a:t>This slide presents the distribution of diagnoses of HIV infection among male adults and adolescents with infection diagnosed from 2010 through 2015, by transmission category, for the United states and 6 dependent areas.</a:t>
            </a:r>
          </a:p>
          <a:p>
            <a:r>
              <a:rPr lang="en-US" sz="1200" kern="1200" dirty="0">
                <a:solidFill>
                  <a:schemeClr val="tx1"/>
                </a:solidFill>
                <a:effectLst/>
                <a:ea typeface="+mn-ea"/>
                <a:cs typeface="+mn-cs"/>
              </a:rPr>
              <a:t> </a:t>
            </a:r>
          </a:p>
          <a:p>
            <a:r>
              <a:rPr lang="en-US" sz="1200" kern="1200" dirty="0">
                <a:solidFill>
                  <a:schemeClr val="tx1"/>
                </a:solidFill>
                <a:effectLst/>
                <a:ea typeface="+mn-ea"/>
                <a:cs typeface="+mn-cs"/>
              </a:rPr>
              <a:t>The number of diagnoses of HIV infection among male adults and adolescents attributed to male-to-male sexual contact remained stable,</a:t>
            </a:r>
            <a:r>
              <a:rPr lang="en-US" sz="1200" kern="1200" baseline="0" dirty="0">
                <a:solidFill>
                  <a:schemeClr val="tx1"/>
                </a:solidFill>
                <a:effectLst/>
                <a:ea typeface="+mn-ea"/>
                <a:cs typeface="+mn-cs"/>
              </a:rPr>
              <a:t> </a:t>
            </a:r>
            <a:r>
              <a:rPr lang="en-US" sz="1200" kern="1200" dirty="0">
                <a:solidFill>
                  <a:schemeClr val="tx1"/>
                </a:solidFill>
                <a:effectLst/>
                <a:ea typeface="+mn-ea"/>
                <a:cs typeface="+mn-cs"/>
              </a:rPr>
              <a:t>26,577 in 2010 to </a:t>
            </a:r>
            <a:r>
              <a:rPr lang="en-US" sz="1400" u="none" strike="noStrike" kern="1200" dirty="0">
                <a:solidFill>
                  <a:schemeClr val="tx1"/>
                </a:solidFill>
                <a:effectLst/>
                <a:ea typeface="+mn-ea"/>
                <a:cs typeface="+mn-cs"/>
              </a:rPr>
              <a:t>26,753</a:t>
            </a:r>
            <a:r>
              <a:rPr lang="en-US" sz="1200" dirty="0"/>
              <a:t> </a:t>
            </a:r>
            <a:r>
              <a:rPr lang="en-US" sz="1200" kern="1200" dirty="0">
                <a:solidFill>
                  <a:schemeClr val="tx1"/>
                </a:solidFill>
                <a:effectLst/>
                <a:ea typeface="+mn-ea"/>
                <a:cs typeface="+mn-cs"/>
              </a:rPr>
              <a:t>in 2015. From 2010 through 2015, among male adults and adolescents, the number of diagnoses of HIV infection attributed to heterosexual contact decreased by 22% (from </a:t>
            </a:r>
            <a:r>
              <a:rPr lang="en-US" sz="1400" u="none" strike="noStrike" kern="1200" dirty="0">
                <a:solidFill>
                  <a:schemeClr val="tx1"/>
                </a:solidFill>
                <a:effectLst/>
                <a:ea typeface="+mn-ea"/>
                <a:cs typeface="+mn-cs"/>
              </a:rPr>
              <a:t>4,175</a:t>
            </a:r>
            <a:r>
              <a:rPr lang="en-US" sz="1200" dirty="0"/>
              <a:t> </a:t>
            </a:r>
            <a:r>
              <a:rPr lang="en-US" sz="1200" kern="1200" dirty="0">
                <a:solidFill>
                  <a:schemeClr val="tx1"/>
                </a:solidFill>
                <a:effectLst/>
                <a:ea typeface="+mn-ea"/>
                <a:cs typeface="+mn-cs"/>
              </a:rPr>
              <a:t>in 2010 to </a:t>
            </a:r>
            <a:r>
              <a:rPr lang="en-US" sz="1400" u="none" strike="noStrike" kern="1200" dirty="0">
                <a:solidFill>
                  <a:schemeClr val="tx1"/>
                </a:solidFill>
                <a:effectLst/>
                <a:ea typeface="+mn-ea"/>
                <a:cs typeface="+mn-cs"/>
              </a:rPr>
              <a:t>3,274</a:t>
            </a:r>
            <a:r>
              <a:rPr lang="en-US" sz="1200" dirty="0"/>
              <a:t> </a:t>
            </a:r>
            <a:r>
              <a:rPr lang="en-US" sz="1200" kern="1200" dirty="0">
                <a:solidFill>
                  <a:schemeClr val="tx1"/>
                </a:solidFill>
                <a:effectLst/>
                <a:ea typeface="+mn-ea"/>
                <a:cs typeface="+mn-cs"/>
              </a:rPr>
              <a:t>in 2015); diagnoses</a:t>
            </a:r>
            <a:r>
              <a:rPr lang="en-US" sz="1200" kern="1200" baseline="0" dirty="0">
                <a:solidFill>
                  <a:schemeClr val="tx1"/>
                </a:solidFill>
                <a:effectLst/>
                <a:ea typeface="+mn-ea"/>
                <a:cs typeface="+mn-cs"/>
              </a:rPr>
              <a:t> of infections </a:t>
            </a:r>
            <a:r>
              <a:rPr lang="en-US" sz="1200" kern="1200" dirty="0">
                <a:solidFill>
                  <a:schemeClr val="tx1"/>
                </a:solidFill>
                <a:effectLst/>
                <a:ea typeface="+mn-ea"/>
                <a:cs typeface="+mn-cs"/>
              </a:rPr>
              <a:t>attributed to injection drug use decreased by 34% (from </a:t>
            </a:r>
            <a:r>
              <a:rPr lang="en-US" sz="1400" u="none" strike="noStrike" kern="1200" dirty="0">
                <a:solidFill>
                  <a:schemeClr val="tx1"/>
                </a:solidFill>
                <a:effectLst/>
                <a:ea typeface="+mn-ea"/>
                <a:cs typeface="+mn-cs"/>
              </a:rPr>
              <a:t>2,125</a:t>
            </a:r>
            <a:r>
              <a:rPr lang="en-US" sz="1200" dirty="0"/>
              <a:t> </a:t>
            </a:r>
            <a:r>
              <a:rPr lang="en-US" sz="1200" kern="1200" dirty="0">
                <a:solidFill>
                  <a:schemeClr val="tx1"/>
                </a:solidFill>
                <a:effectLst/>
                <a:ea typeface="+mn-ea"/>
                <a:cs typeface="+mn-cs"/>
              </a:rPr>
              <a:t>in 2010 to </a:t>
            </a:r>
            <a:r>
              <a:rPr lang="en-US" sz="1400" u="none" strike="noStrike" kern="1200" dirty="0">
                <a:solidFill>
                  <a:schemeClr val="tx1"/>
                </a:solidFill>
                <a:effectLst/>
                <a:ea typeface="+mn-ea"/>
                <a:cs typeface="+mn-cs"/>
              </a:rPr>
              <a:t>1,403</a:t>
            </a:r>
            <a:r>
              <a:rPr lang="en-US" sz="1200" dirty="0"/>
              <a:t> </a:t>
            </a:r>
            <a:r>
              <a:rPr lang="en-US" sz="1200" kern="1200" dirty="0">
                <a:solidFill>
                  <a:schemeClr val="tx1"/>
                </a:solidFill>
                <a:effectLst/>
                <a:ea typeface="+mn-ea"/>
                <a:cs typeface="+mn-cs"/>
              </a:rPr>
              <a:t>in 2015); and diagnoses of HIV infections attributed to male-to-male sexual contact and injection drug use decreased by 22% (from </a:t>
            </a:r>
            <a:r>
              <a:rPr lang="en-US" sz="1400" u="none" strike="noStrike" kern="1200" dirty="0">
                <a:solidFill>
                  <a:schemeClr val="tx1"/>
                </a:solidFill>
                <a:effectLst/>
                <a:ea typeface="+mn-ea"/>
                <a:cs typeface="+mn-cs"/>
              </a:rPr>
              <a:t>1,652</a:t>
            </a:r>
            <a:r>
              <a:rPr lang="en-US" sz="1200" dirty="0"/>
              <a:t> </a:t>
            </a:r>
            <a:r>
              <a:rPr lang="en-US" sz="1200" kern="1200" dirty="0">
                <a:solidFill>
                  <a:schemeClr val="tx1"/>
                </a:solidFill>
                <a:effectLst/>
                <a:ea typeface="+mn-ea"/>
                <a:cs typeface="+mn-cs"/>
              </a:rPr>
              <a:t>in 2010 to </a:t>
            </a:r>
            <a:r>
              <a:rPr lang="en-US" sz="1400" u="none" strike="noStrike" kern="1200" dirty="0">
                <a:solidFill>
                  <a:schemeClr val="tx1"/>
                </a:solidFill>
                <a:effectLst/>
                <a:ea typeface="+mn-ea"/>
                <a:cs typeface="+mn-cs"/>
              </a:rPr>
              <a:t>1,288</a:t>
            </a:r>
            <a:r>
              <a:rPr lang="en-US" sz="1200" dirty="0"/>
              <a:t> </a:t>
            </a:r>
            <a:r>
              <a:rPr lang="en-US" sz="1200" kern="1200" dirty="0">
                <a:solidFill>
                  <a:schemeClr val="tx1"/>
                </a:solidFill>
                <a:effectLst/>
                <a:ea typeface="+mn-ea"/>
                <a:cs typeface="+mn-cs"/>
              </a:rPr>
              <a:t>in 2015). The “Other” transmission category is not displayed as it comprises</a:t>
            </a:r>
            <a:r>
              <a:rPr lang="en-US" sz="1200" kern="1200" baseline="0" dirty="0">
                <a:solidFill>
                  <a:schemeClr val="tx1"/>
                </a:solidFill>
                <a:effectLst/>
                <a:ea typeface="+mn-ea"/>
                <a:cs typeface="+mn-cs"/>
              </a:rPr>
              <a:t> 1% of all reported cases.  The category</a:t>
            </a:r>
            <a:r>
              <a:rPr lang="en-US" sz="1200" kern="1200" dirty="0">
                <a:solidFill>
                  <a:schemeClr val="tx1"/>
                </a:solidFill>
                <a:effectLst/>
                <a:ea typeface="+mn-ea"/>
                <a:cs typeface="+mn-cs"/>
              </a:rPr>
              <a:t> includes hemophilia, blood transfusion, perinatal exposure, and risk factor not reported or not identified.</a:t>
            </a:r>
          </a:p>
          <a:p>
            <a:r>
              <a:rPr lang="en-US" sz="1200" kern="1200" dirty="0">
                <a:solidFill>
                  <a:schemeClr val="tx1"/>
                </a:solidFill>
                <a:effectLst/>
                <a:ea typeface="+mn-ea"/>
                <a:cs typeface="+mn-cs"/>
              </a:rPr>
              <a:t>  </a:t>
            </a:r>
          </a:p>
          <a:p>
            <a:r>
              <a:rPr lang="en-US" sz="1200" kern="1200" dirty="0">
                <a:solidFill>
                  <a:schemeClr val="tx1"/>
                </a:solidFill>
                <a:effectLst/>
                <a:ea typeface="+mn-ea"/>
                <a:cs typeface="+mn-cs"/>
              </a:rPr>
              <a:t>Data have been statistically adjusted to account for missing transmission category. </a:t>
            </a:r>
          </a:p>
          <a:p>
            <a:r>
              <a:rPr lang="en-US" sz="1200" kern="1200" dirty="0">
                <a:solidFill>
                  <a:schemeClr val="tx1"/>
                </a:solidFill>
                <a:effectLst/>
                <a:ea typeface="+mn-ea"/>
                <a:cs typeface="+mn-cs"/>
              </a:rPr>
              <a:t> </a:t>
            </a:r>
          </a:p>
          <a:p>
            <a:r>
              <a:rPr lang="en-US" sz="1200" kern="1200" dirty="0">
                <a:solidFill>
                  <a:schemeClr val="tx1"/>
                </a:solidFill>
                <a:effectLst/>
                <a:ea typeface="+mn-ea"/>
                <a:cs typeface="+mn-cs"/>
              </a:rPr>
              <a:t>Heterosexual contact is with a person known to have, or to be at high risk for, HIV infection.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913478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Dates: Formative: April – August 2010 Quantitative:</a:t>
            </a:r>
            <a:r>
              <a:rPr lang="en-US" baseline="0" dirty="0"/>
              <a:t> October 2010 – April 2013; HPV: Jan 2012-2013</a:t>
            </a:r>
          </a:p>
          <a:p>
            <a:r>
              <a:rPr lang="en-US" baseline="0" dirty="0"/>
              <a:t>Eligibility: 18yrs +, report sex with a man in last 12 mo.</a:t>
            </a:r>
            <a:endParaRPr lang="en-US" dirty="0"/>
          </a:p>
          <a:p>
            <a:endParaRPr lang="en-US" dirty="0"/>
          </a:p>
        </p:txBody>
      </p:sp>
      <p:sp>
        <p:nvSpPr>
          <p:cNvPr id="4" name="Slide Number Placeholder 3"/>
          <p:cNvSpPr>
            <a:spLocks noGrp="1"/>
          </p:cNvSpPr>
          <p:nvPr>
            <p:ph type="sldNum" sz="quarter" idx="10"/>
          </p:nvPr>
        </p:nvSpPr>
        <p:spPr/>
        <p:txBody>
          <a:bodyPr/>
          <a:lstStyle/>
          <a:p>
            <a:fld id="{A3AF1C6A-59A5-A442-9371-C52C2F62ECB6}" type="slidenum">
              <a:rPr lang="en-US" smtClean="0"/>
              <a:t>20</a:t>
            </a:fld>
            <a:endParaRPr lang="en-US"/>
          </a:p>
        </p:txBody>
      </p:sp>
    </p:spTree>
    <p:extLst>
      <p:ext uri="{BB962C8B-B14F-4D97-AF65-F5344CB8AC3E}">
        <p14:creationId xmlns:p14="http://schemas.microsoft.com/office/powerpoint/2010/main" val="1433002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Among those linked to care, 48.4% were on ART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Add</a:t>
            </a:r>
            <a:r>
              <a:rPr lang="en-US" baseline="0" dirty="0"/>
              <a:t> bar to represent total sample living with HIV; add error bars for RDS estimates</a:t>
            </a:r>
            <a:endParaRPr lang="en-US" dirty="0"/>
          </a:p>
          <a:p>
            <a:endParaRPr lang="en-US" dirty="0"/>
          </a:p>
        </p:txBody>
      </p:sp>
      <p:sp>
        <p:nvSpPr>
          <p:cNvPr id="4" name="Slide Number Placeholder 3"/>
          <p:cNvSpPr>
            <a:spLocks noGrp="1"/>
          </p:cNvSpPr>
          <p:nvPr>
            <p:ph type="sldNum" sz="quarter" idx="10"/>
          </p:nvPr>
        </p:nvSpPr>
        <p:spPr/>
        <p:txBody>
          <a:bodyPr/>
          <a:lstStyle/>
          <a:p>
            <a:fld id="{A3AF1C6A-59A5-A442-9371-C52C2F62ECB6}" type="slidenum">
              <a:rPr lang="en-US" smtClean="0"/>
              <a:t>22</a:t>
            </a:fld>
            <a:endParaRPr lang="en-US"/>
          </a:p>
        </p:txBody>
      </p:sp>
    </p:spTree>
    <p:extLst>
      <p:ext uri="{BB962C8B-B14F-4D97-AF65-F5344CB8AC3E}">
        <p14:creationId xmlns:p14="http://schemas.microsoft.com/office/powerpoint/2010/main" val="1567919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AF1C6A-59A5-A442-9371-C52C2F62ECB6}" type="slidenum">
              <a:rPr lang="en-US" smtClean="0"/>
              <a:pPr/>
              <a:t>23</a:t>
            </a:fld>
            <a:endParaRPr lang="en-US" dirty="0"/>
          </a:p>
        </p:txBody>
      </p:sp>
    </p:spTree>
    <p:extLst>
      <p:ext uri="{BB962C8B-B14F-4D97-AF65-F5344CB8AC3E}">
        <p14:creationId xmlns:p14="http://schemas.microsoft.com/office/powerpoint/2010/main" val="873026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35350" y="850900"/>
            <a:ext cx="3055938" cy="22923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A832FB-25BC-4DA2-9E8D-F22393A4CE2E}"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822825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w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E862464-53DC-C047-9514-48A6331F7ABE}" type="datetimeFigureOut">
              <a:rPr lang="en-US" smtClean="0"/>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6196E-5E5E-8447-A338-5604C0253258}" type="slidenum">
              <a:rPr lang="en-US" smtClean="0"/>
              <a:t>‹#›</a:t>
            </a:fld>
            <a:endParaRPr lang="en-US"/>
          </a:p>
        </p:txBody>
      </p:sp>
      <p:pic>
        <p:nvPicPr>
          <p:cNvPr id="7" name="Picture 6" descr="cover2.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07818"/>
            <a:ext cx="9144000" cy="7065818"/>
          </a:xfrm>
          <a:prstGeom prst="rect">
            <a:avLst/>
          </a:prstGeom>
        </p:spPr>
      </p:pic>
      <p:sp>
        <p:nvSpPr>
          <p:cNvPr id="8" name="TextBox 7"/>
          <p:cNvSpPr txBox="1"/>
          <p:nvPr userDrawn="1"/>
        </p:nvSpPr>
        <p:spPr>
          <a:xfrm>
            <a:off x="0" y="5428428"/>
            <a:ext cx="9144000" cy="498356"/>
          </a:xfrm>
          <a:prstGeom prst="rect">
            <a:avLst/>
          </a:prstGeom>
          <a:noFill/>
        </p:spPr>
        <p:txBody>
          <a:bodyPr wrap="square" lIns="82056" tIns="41028" rIns="82056" bIns="41028" rtlCol="0">
            <a:spAutoFit/>
          </a:bodyPr>
          <a:lstStyle/>
          <a:p>
            <a:pPr algn="ctr"/>
            <a:r>
              <a:rPr lang="en-US" sz="2700" b="0" i="0" dirty="0">
                <a:solidFill>
                  <a:srgbClr val="000000"/>
                </a:solidFill>
                <a:latin typeface="Times"/>
                <a:cs typeface="Times"/>
              </a:rPr>
              <a:t>Johns</a:t>
            </a:r>
            <a:r>
              <a:rPr lang="en-US" sz="2700" b="0" i="0" baseline="0" dirty="0">
                <a:solidFill>
                  <a:srgbClr val="000000"/>
                </a:solidFill>
                <a:latin typeface="Times"/>
                <a:cs typeface="Times"/>
              </a:rPr>
              <a:t> Hopkins Bloomberg School of Public Health</a:t>
            </a:r>
            <a:endParaRPr lang="en-US" sz="2700" b="0" i="0" dirty="0">
              <a:solidFill>
                <a:srgbClr val="000000"/>
              </a:solidFill>
              <a:latin typeface="Arial"/>
              <a:cs typeface="Arial"/>
            </a:endParaRPr>
          </a:p>
        </p:txBody>
      </p:sp>
      <p:sp>
        <p:nvSpPr>
          <p:cNvPr id="9" name="Rectangle 8"/>
          <p:cNvSpPr/>
          <p:nvPr userDrawn="1"/>
        </p:nvSpPr>
        <p:spPr>
          <a:xfrm>
            <a:off x="0" y="6449989"/>
            <a:ext cx="9144000" cy="408012"/>
          </a:xfrm>
          <a:prstGeom prst="rect">
            <a:avLst/>
          </a:prstGeom>
          <a:solidFill>
            <a:srgbClr val="8D3221"/>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b="0" i="0" dirty="0">
              <a:latin typeface="Arial" charset="0"/>
            </a:endParaRPr>
          </a:p>
        </p:txBody>
      </p:sp>
      <p:sp>
        <p:nvSpPr>
          <p:cNvPr id="10" name="Rectangle 9"/>
          <p:cNvSpPr/>
          <p:nvPr userDrawn="1"/>
        </p:nvSpPr>
        <p:spPr>
          <a:xfrm>
            <a:off x="0" y="1"/>
            <a:ext cx="9144000" cy="188939"/>
          </a:xfrm>
          <a:prstGeom prst="rect">
            <a:avLst/>
          </a:prstGeom>
          <a:solidFill>
            <a:srgbClr val="8D3221"/>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b="0" i="0" dirty="0">
              <a:solidFill>
                <a:srgbClr val="8D3221"/>
              </a:solidFill>
              <a:latin typeface="Arial"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862464-53DC-C047-9514-48A6331F7ABE}" type="datetimeFigureOut">
              <a:rPr lang="en-US" smtClean="0"/>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6196E-5E5E-8447-A338-5604C025325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862464-53DC-C047-9514-48A6331F7ABE}" type="datetimeFigureOut">
              <a:rPr lang="en-US" smtClean="0"/>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6196E-5E5E-8447-A338-5604C025325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3" name="Picture 2" descr="cover4.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07817"/>
            <a:ext cx="9144000" cy="7065818"/>
          </a:xfrm>
          <a:prstGeom prst="rect">
            <a:avLst/>
          </a:prstGeom>
        </p:spPr>
      </p:pic>
      <p:sp>
        <p:nvSpPr>
          <p:cNvPr id="5" name="TextBox 4"/>
          <p:cNvSpPr txBox="1"/>
          <p:nvPr userDrawn="1"/>
        </p:nvSpPr>
        <p:spPr>
          <a:xfrm>
            <a:off x="0" y="5428428"/>
            <a:ext cx="9144000" cy="498356"/>
          </a:xfrm>
          <a:prstGeom prst="rect">
            <a:avLst/>
          </a:prstGeom>
          <a:noFill/>
        </p:spPr>
        <p:txBody>
          <a:bodyPr wrap="square" lIns="82056" tIns="41028" rIns="82056" bIns="41028" rtlCol="0">
            <a:spAutoFit/>
          </a:bodyPr>
          <a:lstStyle/>
          <a:p>
            <a:pPr algn="ctr"/>
            <a:r>
              <a:rPr lang="en-US" sz="2700" b="0" i="0" dirty="0">
                <a:solidFill>
                  <a:srgbClr val="000000"/>
                </a:solidFill>
                <a:latin typeface="Times"/>
                <a:cs typeface="Times"/>
              </a:rPr>
              <a:t>Johns</a:t>
            </a:r>
            <a:r>
              <a:rPr lang="en-US" sz="2700" b="0" i="0" baseline="0" dirty="0">
                <a:solidFill>
                  <a:srgbClr val="000000"/>
                </a:solidFill>
                <a:latin typeface="Times"/>
                <a:cs typeface="Times"/>
              </a:rPr>
              <a:t> Hopkins Bloomberg School of Public Health</a:t>
            </a:r>
            <a:endParaRPr lang="en-US" sz="2700" b="0" i="0" dirty="0">
              <a:solidFill>
                <a:srgbClr val="000000"/>
              </a:solidFill>
              <a:latin typeface="Arial"/>
              <a:cs typeface="Arial"/>
            </a:endParaRPr>
          </a:p>
        </p:txBody>
      </p:sp>
      <p:sp>
        <p:nvSpPr>
          <p:cNvPr id="13" name="Title 12"/>
          <p:cNvSpPr>
            <a:spLocks noGrp="1"/>
          </p:cNvSpPr>
          <p:nvPr>
            <p:ph type="title" hasCustomPrompt="1"/>
          </p:nvPr>
        </p:nvSpPr>
        <p:spPr>
          <a:xfrm>
            <a:off x="0" y="850517"/>
            <a:ext cx="9144000" cy="952579"/>
          </a:xfrm>
          <a:prstGeom prst="rect">
            <a:avLst/>
          </a:prstGeom>
        </p:spPr>
        <p:txBody>
          <a:bodyPr vert="horz"/>
          <a:lstStyle>
            <a:lvl1pPr>
              <a:defRPr sz="5900" b="1">
                <a:solidFill>
                  <a:srgbClr val="8D3221"/>
                </a:solidFill>
                <a:latin typeface="Times"/>
                <a:cs typeface="Times"/>
              </a:defRPr>
            </a:lvl1pPr>
          </a:lstStyle>
          <a:p>
            <a:r>
              <a:rPr lang="en-US" dirty="0"/>
              <a:t>Presentation Title</a:t>
            </a:r>
          </a:p>
        </p:txBody>
      </p:sp>
      <p:sp>
        <p:nvSpPr>
          <p:cNvPr id="15" name="Text Placeholder 14"/>
          <p:cNvSpPr>
            <a:spLocks noGrp="1"/>
          </p:cNvSpPr>
          <p:nvPr>
            <p:ph type="body" sz="quarter" idx="10" hasCustomPrompt="1"/>
          </p:nvPr>
        </p:nvSpPr>
        <p:spPr>
          <a:xfrm>
            <a:off x="0" y="2155123"/>
            <a:ext cx="9144000" cy="2471737"/>
          </a:xfrm>
          <a:prstGeom prst="rect">
            <a:avLst/>
          </a:prstGeom>
        </p:spPr>
        <p:txBody>
          <a:bodyPr vert="horz"/>
          <a:lstStyle>
            <a:lvl1pPr marL="0" indent="0" algn="ctr">
              <a:buNone/>
              <a:defRPr sz="2700" b="1" i="0" baseline="0">
                <a:latin typeface="Arial"/>
                <a:cs typeface="Arial"/>
              </a:defRPr>
            </a:lvl1pPr>
          </a:lstStyle>
          <a:p>
            <a:pPr lvl="0"/>
            <a:r>
              <a:rPr lang="en-US" dirty="0"/>
              <a:t>Name Name, Degrees</a:t>
            </a:r>
          </a:p>
          <a:p>
            <a:pPr lvl="0"/>
            <a:r>
              <a:rPr lang="en-US" dirty="0"/>
              <a:t>Professional Title</a:t>
            </a:r>
          </a:p>
          <a:p>
            <a:pPr lvl="0"/>
            <a:r>
              <a:rPr lang="en-US" dirty="0"/>
              <a:t>Month Day, Year</a:t>
            </a:r>
          </a:p>
        </p:txBody>
      </p:sp>
      <p:sp>
        <p:nvSpPr>
          <p:cNvPr id="8" name="Rectangle 7"/>
          <p:cNvSpPr/>
          <p:nvPr userDrawn="1"/>
        </p:nvSpPr>
        <p:spPr>
          <a:xfrm>
            <a:off x="0" y="6449989"/>
            <a:ext cx="9144000" cy="408012"/>
          </a:xfrm>
          <a:prstGeom prst="rect">
            <a:avLst/>
          </a:prstGeom>
          <a:solidFill>
            <a:srgbClr val="8D3221"/>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b="0" i="0" dirty="0">
              <a:latin typeface="Arial" charset="0"/>
            </a:endParaRPr>
          </a:p>
        </p:txBody>
      </p:sp>
      <p:sp>
        <p:nvSpPr>
          <p:cNvPr id="9" name="Rectangle 8"/>
          <p:cNvSpPr/>
          <p:nvPr userDrawn="1"/>
        </p:nvSpPr>
        <p:spPr>
          <a:xfrm>
            <a:off x="0" y="1"/>
            <a:ext cx="9144000" cy="188939"/>
          </a:xfrm>
          <a:prstGeom prst="rect">
            <a:avLst/>
          </a:prstGeom>
          <a:solidFill>
            <a:srgbClr val="8D3221"/>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b="0" i="0" dirty="0">
              <a:solidFill>
                <a:srgbClr val="8D3221"/>
              </a:solidFill>
              <a:latin typeface="Arial" charset="0"/>
            </a:endParaRPr>
          </a:p>
        </p:txBody>
      </p:sp>
    </p:spTree>
    <p:extLst>
      <p:ext uri="{BB962C8B-B14F-4D97-AF65-F5344CB8AC3E}">
        <p14:creationId xmlns:p14="http://schemas.microsoft.com/office/powerpoint/2010/main" val="21668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3" name="Picture 12" descr="cover2.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07818"/>
            <a:ext cx="9144000" cy="7065818"/>
          </a:xfrm>
          <a:prstGeom prst="rect">
            <a:avLst/>
          </a:prstGeom>
        </p:spPr>
      </p:pic>
      <p:sp>
        <p:nvSpPr>
          <p:cNvPr id="15" name="TextBox 14"/>
          <p:cNvSpPr txBox="1"/>
          <p:nvPr userDrawn="1"/>
        </p:nvSpPr>
        <p:spPr>
          <a:xfrm>
            <a:off x="0" y="5428428"/>
            <a:ext cx="9144000" cy="498356"/>
          </a:xfrm>
          <a:prstGeom prst="rect">
            <a:avLst/>
          </a:prstGeom>
          <a:noFill/>
        </p:spPr>
        <p:txBody>
          <a:bodyPr wrap="square" lIns="82056" tIns="41028" rIns="82056" bIns="41028" rtlCol="0">
            <a:spAutoFit/>
          </a:bodyPr>
          <a:lstStyle/>
          <a:p>
            <a:pPr algn="ctr"/>
            <a:r>
              <a:rPr lang="en-US" sz="2700" b="0" i="0" dirty="0">
                <a:solidFill>
                  <a:srgbClr val="000000"/>
                </a:solidFill>
                <a:latin typeface="Times"/>
                <a:cs typeface="Times"/>
              </a:rPr>
              <a:t>Johns</a:t>
            </a:r>
            <a:r>
              <a:rPr lang="en-US" sz="2700" b="0" i="0" baseline="0" dirty="0">
                <a:solidFill>
                  <a:srgbClr val="000000"/>
                </a:solidFill>
                <a:latin typeface="Times"/>
                <a:cs typeface="Times"/>
              </a:rPr>
              <a:t> Hopkins Bloomberg School of Public Health</a:t>
            </a:r>
            <a:endParaRPr lang="en-US" sz="2700" b="0" i="0" dirty="0">
              <a:solidFill>
                <a:srgbClr val="000000"/>
              </a:solidFill>
              <a:latin typeface="Arial"/>
              <a:cs typeface="Arial"/>
            </a:endParaRPr>
          </a:p>
        </p:txBody>
      </p:sp>
      <p:sp>
        <p:nvSpPr>
          <p:cNvPr id="7" name="Title 6"/>
          <p:cNvSpPr>
            <a:spLocks noGrp="1"/>
          </p:cNvSpPr>
          <p:nvPr>
            <p:ph type="title" hasCustomPrompt="1"/>
          </p:nvPr>
        </p:nvSpPr>
        <p:spPr>
          <a:xfrm>
            <a:off x="1" y="839177"/>
            <a:ext cx="9143999" cy="1243434"/>
          </a:xfrm>
          <a:prstGeom prst="rect">
            <a:avLst/>
          </a:prstGeom>
        </p:spPr>
        <p:txBody>
          <a:bodyPr vert="horz"/>
          <a:lstStyle>
            <a:lvl1pPr>
              <a:defRPr sz="5900" b="1">
                <a:solidFill>
                  <a:srgbClr val="8D3221"/>
                </a:solidFill>
                <a:latin typeface="Times"/>
                <a:cs typeface="Times"/>
              </a:defRPr>
            </a:lvl1pPr>
          </a:lstStyle>
          <a:p>
            <a:r>
              <a:rPr lang="en-US" dirty="0"/>
              <a:t>Presentation Title</a:t>
            </a:r>
          </a:p>
        </p:txBody>
      </p:sp>
      <p:sp>
        <p:nvSpPr>
          <p:cNvPr id="4" name="Text Placeholder 3"/>
          <p:cNvSpPr>
            <a:spLocks noGrp="1"/>
          </p:cNvSpPr>
          <p:nvPr>
            <p:ph type="body" sz="quarter" idx="10" hasCustomPrompt="1"/>
          </p:nvPr>
        </p:nvSpPr>
        <p:spPr>
          <a:xfrm>
            <a:off x="0" y="2154645"/>
            <a:ext cx="9144000" cy="1610674"/>
          </a:xfrm>
          <a:prstGeom prst="rect">
            <a:avLst/>
          </a:prstGeom>
        </p:spPr>
        <p:txBody>
          <a:bodyPr vert="horz"/>
          <a:lstStyle>
            <a:lvl1pPr marL="0" indent="0" algn="ctr">
              <a:buNone/>
              <a:defRPr sz="2700" b="1" i="0" baseline="0">
                <a:latin typeface="Arial"/>
                <a:cs typeface="Arial"/>
              </a:defRPr>
            </a:lvl1pPr>
          </a:lstStyle>
          <a:p>
            <a:pPr lvl="0"/>
            <a:r>
              <a:rPr lang="en-US" dirty="0"/>
              <a:t>Name Name, Degrees</a:t>
            </a:r>
          </a:p>
          <a:p>
            <a:pPr lvl="0"/>
            <a:r>
              <a:rPr lang="en-US" dirty="0"/>
              <a:t>Professional Title</a:t>
            </a:r>
          </a:p>
          <a:p>
            <a:pPr lvl="0"/>
            <a:r>
              <a:rPr lang="en-US" dirty="0"/>
              <a:t>Month Day, Year</a:t>
            </a:r>
          </a:p>
        </p:txBody>
      </p:sp>
      <p:sp>
        <p:nvSpPr>
          <p:cNvPr id="8" name="Rectangle 7"/>
          <p:cNvSpPr/>
          <p:nvPr userDrawn="1"/>
        </p:nvSpPr>
        <p:spPr>
          <a:xfrm>
            <a:off x="0" y="6449989"/>
            <a:ext cx="9144000" cy="408012"/>
          </a:xfrm>
          <a:prstGeom prst="rect">
            <a:avLst/>
          </a:prstGeom>
          <a:solidFill>
            <a:srgbClr val="8D3221"/>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b="0" i="0" dirty="0">
              <a:latin typeface="Arial" charset="0"/>
            </a:endParaRPr>
          </a:p>
        </p:txBody>
      </p:sp>
      <p:sp>
        <p:nvSpPr>
          <p:cNvPr id="9" name="Rectangle 8"/>
          <p:cNvSpPr/>
          <p:nvPr userDrawn="1"/>
        </p:nvSpPr>
        <p:spPr>
          <a:xfrm>
            <a:off x="0" y="1"/>
            <a:ext cx="9144000" cy="188939"/>
          </a:xfrm>
          <a:prstGeom prst="rect">
            <a:avLst/>
          </a:prstGeom>
          <a:solidFill>
            <a:srgbClr val="8D3221"/>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b="0" i="0" dirty="0">
              <a:solidFill>
                <a:srgbClr val="8D3221"/>
              </a:solidFill>
              <a:latin typeface="Arial" charset="0"/>
            </a:endParaRPr>
          </a:p>
        </p:txBody>
      </p:sp>
    </p:spTree>
    <p:extLst>
      <p:ext uri="{BB962C8B-B14F-4D97-AF65-F5344CB8AC3E}">
        <p14:creationId xmlns:p14="http://schemas.microsoft.com/office/powerpoint/2010/main" val="1526846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cover1.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14395"/>
            <a:ext cx="9167187" cy="7083735"/>
          </a:xfrm>
          <a:prstGeom prst="rect">
            <a:avLst/>
          </a:prstGeom>
        </p:spPr>
      </p:pic>
      <p:sp>
        <p:nvSpPr>
          <p:cNvPr id="17" name="Text Placeholder 16"/>
          <p:cNvSpPr>
            <a:spLocks noGrp="1"/>
          </p:cNvSpPr>
          <p:nvPr>
            <p:ph type="body" sz="quarter" idx="10" hasCustomPrompt="1"/>
          </p:nvPr>
        </p:nvSpPr>
        <p:spPr>
          <a:xfrm>
            <a:off x="0" y="850517"/>
            <a:ext cx="9144000" cy="1168042"/>
          </a:xfrm>
          <a:prstGeom prst="rect">
            <a:avLst/>
          </a:prstGeom>
        </p:spPr>
        <p:txBody>
          <a:bodyPr vert="horz"/>
          <a:lstStyle>
            <a:lvl1pPr marL="0" indent="0" algn="ctr">
              <a:buNone/>
              <a:defRPr sz="5900" b="1" i="0" baseline="0">
                <a:solidFill>
                  <a:srgbClr val="8D3221"/>
                </a:solidFill>
                <a:latin typeface="Times"/>
                <a:cs typeface="Times"/>
              </a:defRPr>
            </a:lvl1pPr>
          </a:lstStyle>
          <a:p>
            <a:pPr lvl="0"/>
            <a:r>
              <a:rPr lang="en-US" dirty="0"/>
              <a:t>Presentation Title</a:t>
            </a:r>
          </a:p>
        </p:txBody>
      </p:sp>
      <p:sp>
        <p:nvSpPr>
          <p:cNvPr id="19" name="Text Placeholder 18"/>
          <p:cNvSpPr>
            <a:spLocks noGrp="1"/>
          </p:cNvSpPr>
          <p:nvPr>
            <p:ph type="body" sz="quarter" idx="11" hasCustomPrompt="1"/>
          </p:nvPr>
        </p:nvSpPr>
        <p:spPr>
          <a:xfrm>
            <a:off x="0" y="2154647"/>
            <a:ext cx="9167813" cy="1973066"/>
          </a:xfrm>
          <a:prstGeom prst="rect">
            <a:avLst/>
          </a:prstGeom>
        </p:spPr>
        <p:txBody>
          <a:bodyPr vert="horz"/>
          <a:lstStyle>
            <a:lvl1pPr marL="0" indent="0" algn="ctr">
              <a:buNone/>
              <a:defRPr sz="2700" b="1" i="0" baseline="0">
                <a:latin typeface="Arial"/>
                <a:cs typeface="Arial"/>
              </a:defRPr>
            </a:lvl1pPr>
          </a:lstStyle>
          <a:p>
            <a:pPr lvl="0"/>
            <a:r>
              <a:rPr lang="en-US" dirty="0"/>
              <a:t>Name Name, Degrees</a:t>
            </a:r>
          </a:p>
          <a:p>
            <a:pPr lvl="0"/>
            <a:r>
              <a:rPr lang="en-US" dirty="0"/>
              <a:t>Professional Title</a:t>
            </a:r>
          </a:p>
          <a:p>
            <a:pPr lvl="0"/>
            <a:r>
              <a:rPr lang="en-US" dirty="0"/>
              <a:t>Month Day, Year</a:t>
            </a:r>
          </a:p>
        </p:txBody>
      </p:sp>
      <p:sp>
        <p:nvSpPr>
          <p:cNvPr id="7" name="Rectangle 6"/>
          <p:cNvSpPr/>
          <p:nvPr userDrawn="1"/>
        </p:nvSpPr>
        <p:spPr>
          <a:xfrm>
            <a:off x="0" y="6449989"/>
            <a:ext cx="9144000" cy="408012"/>
          </a:xfrm>
          <a:prstGeom prst="rect">
            <a:avLst/>
          </a:prstGeom>
          <a:solidFill>
            <a:srgbClr val="8D3221"/>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b="0" i="0" dirty="0">
              <a:latin typeface="Arial" charset="0"/>
            </a:endParaRPr>
          </a:p>
        </p:txBody>
      </p:sp>
      <p:sp>
        <p:nvSpPr>
          <p:cNvPr id="8" name="Rectangle 7"/>
          <p:cNvSpPr/>
          <p:nvPr userDrawn="1"/>
        </p:nvSpPr>
        <p:spPr>
          <a:xfrm>
            <a:off x="0" y="1"/>
            <a:ext cx="9144000" cy="188939"/>
          </a:xfrm>
          <a:prstGeom prst="rect">
            <a:avLst/>
          </a:prstGeom>
          <a:solidFill>
            <a:srgbClr val="8D3221"/>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b="0" i="0" dirty="0">
              <a:solidFill>
                <a:srgbClr val="8D3221"/>
              </a:solidFill>
              <a:latin typeface="Arial" charset="0"/>
            </a:endParaRPr>
          </a:p>
        </p:txBody>
      </p:sp>
    </p:spTree>
    <p:extLst>
      <p:ext uri="{BB962C8B-B14F-4D97-AF65-F5344CB8AC3E}">
        <p14:creationId xmlns:p14="http://schemas.microsoft.com/office/powerpoint/2010/main" val="270183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descr="cover xx.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27192"/>
            <a:ext cx="9169073" cy="7085193"/>
          </a:xfrm>
          <a:prstGeom prst="rect">
            <a:avLst/>
          </a:prstGeom>
        </p:spPr>
      </p:pic>
      <p:sp>
        <p:nvSpPr>
          <p:cNvPr id="2" name="Title 1"/>
          <p:cNvSpPr>
            <a:spLocks noGrp="1"/>
          </p:cNvSpPr>
          <p:nvPr>
            <p:ph type="title" hasCustomPrompt="1"/>
          </p:nvPr>
        </p:nvSpPr>
        <p:spPr>
          <a:xfrm>
            <a:off x="0" y="850515"/>
            <a:ext cx="9144000" cy="1009281"/>
          </a:xfrm>
          <a:prstGeom prst="rect">
            <a:avLst/>
          </a:prstGeom>
        </p:spPr>
        <p:txBody>
          <a:bodyPr vert="horz"/>
          <a:lstStyle>
            <a:lvl1pPr>
              <a:defRPr sz="5900" b="1" i="0">
                <a:solidFill>
                  <a:srgbClr val="8D3221"/>
                </a:solidFill>
                <a:latin typeface="Times"/>
                <a:cs typeface="Times"/>
              </a:defRPr>
            </a:lvl1pPr>
          </a:lstStyle>
          <a:p>
            <a:r>
              <a:rPr lang="en-US" dirty="0"/>
              <a:t>Presentation Title</a:t>
            </a:r>
          </a:p>
        </p:txBody>
      </p:sp>
      <p:sp>
        <p:nvSpPr>
          <p:cNvPr id="11" name="Text Placeholder 10"/>
          <p:cNvSpPr>
            <a:spLocks noGrp="1"/>
          </p:cNvSpPr>
          <p:nvPr>
            <p:ph type="body" sz="quarter" idx="10" hasCustomPrompt="1"/>
          </p:nvPr>
        </p:nvSpPr>
        <p:spPr>
          <a:xfrm>
            <a:off x="0" y="2154644"/>
            <a:ext cx="9144000" cy="2176962"/>
          </a:xfrm>
          <a:prstGeom prst="rect">
            <a:avLst/>
          </a:prstGeom>
        </p:spPr>
        <p:txBody>
          <a:bodyPr vert="horz"/>
          <a:lstStyle>
            <a:lvl1pPr marL="0" indent="0" algn="ctr">
              <a:buNone/>
              <a:defRPr sz="2700" b="1" i="0" baseline="0">
                <a:latin typeface="Arial"/>
                <a:cs typeface="Arial"/>
              </a:defRPr>
            </a:lvl1pPr>
          </a:lstStyle>
          <a:p>
            <a:pPr lvl="0"/>
            <a:r>
              <a:rPr lang="en-US" dirty="0"/>
              <a:t>Name Name, Degrees</a:t>
            </a:r>
          </a:p>
          <a:p>
            <a:pPr lvl="0"/>
            <a:r>
              <a:rPr lang="en-US" dirty="0"/>
              <a:t>Professional Title</a:t>
            </a:r>
          </a:p>
          <a:p>
            <a:pPr lvl="0"/>
            <a:r>
              <a:rPr lang="en-US" dirty="0"/>
              <a:t>Month Date, Year</a:t>
            </a:r>
          </a:p>
        </p:txBody>
      </p:sp>
      <p:sp>
        <p:nvSpPr>
          <p:cNvPr id="7" name="Rectangle 6"/>
          <p:cNvSpPr/>
          <p:nvPr userDrawn="1"/>
        </p:nvSpPr>
        <p:spPr>
          <a:xfrm>
            <a:off x="0" y="6449989"/>
            <a:ext cx="9144000" cy="408012"/>
          </a:xfrm>
          <a:prstGeom prst="rect">
            <a:avLst/>
          </a:prstGeom>
          <a:solidFill>
            <a:srgbClr val="8D3221"/>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b="0" i="0" dirty="0">
              <a:latin typeface="Arial" charset="0"/>
            </a:endParaRPr>
          </a:p>
        </p:txBody>
      </p:sp>
      <p:sp>
        <p:nvSpPr>
          <p:cNvPr id="8" name="Rectangle 7"/>
          <p:cNvSpPr/>
          <p:nvPr userDrawn="1"/>
        </p:nvSpPr>
        <p:spPr>
          <a:xfrm>
            <a:off x="0" y="1"/>
            <a:ext cx="9144000" cy="188939"/>
          </a:xfrm>
          <a:prstGeom prst="rect">
            <a:avLst/>
          </a:prstGeom>
          <a:solidFill>
            <a:srgbClr val="8D3221"/>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b="0" i="0" dirty="0">
              <a:solidFill>
                <a:srgbClr val="8D3221"/>
              </a:solidFill>
              <a:latin typeface="Arial" charset="0"/>
            </a:endParaRPr>
          </a:p>
        </p:txBody>
      </p:sp>
    </p:spTree>
    <p:extLst>
      <p:ext uri="{BB962C8B-B14F-4D97-AF65-F5344CB8AC3E}">
        <p14:creationId xmlns:p14="http://schemas.microsoft.com/office/powerpoint/2010/main" val="4180915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8D3221"/>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b="0" i="0" dirty="0">
              <a:solidFill>
                <a:srgbClr val="006949"/>
              </a:solidFill>
              <a:latin typeface="Arial" charset="0"/>
            </a:endParaRPr>
          </a:p>
        </p:txBody>
      </p:sp>
      <p:sp>
        <p:nvSpPr>
          <p:cNvPr id="4" name="TextBox 3"/>
          <p:cNvSpPr txBox="1"/>
          <p:nvPr userDrawn="1"/>
        </p:nvSpPr>
        <p:spPr>
          <a:xfrm>
            <a:off x="0" y="1175128"/>
            <a:ext cx="9144000" cy="4545617"/>
          </a:xfrm>
          <a:prstGeom prst="rect">
            <a:avLst/>
          </a:prstGeom>
          <a:noFill/>
        </p:spPr>
        <p:txBody>
          <a:bodyPr wrap="square" lIns="82056" tIns="41028" rIns="82056" bIns="41028" rtlCol="0">
            <a:spAutoFit/>
          </a:bodyPr>
          <a:lstStyle/>
          <a:p>
            <a:pPr marL="0" marR="0" indent="0" algn="ctr" defTabSz="457134" rtl="0" eaLnBrk="1" fontAlgn="auto" latinLnBrk="0" hangingPunct="1">
              <a:lnSpc>
                <a:spcPct val="100000"/>
              </a:lnSpc>
              <a:spcBef>
                <a:spcPts val="0"/>
              </a:spcBef>
              <a:spcAft>
                <a:spcPts val="0"/>
              </a:spcAft>
              <a:buClrTx/>
              <a:buSzTx/>
              <a:buFontTx/>
              <a:buNone/>
              <a:tabLst/>
              <a:defRPr/>
            </a:pPr>
            <a:r>
              <a:rPr lang="en-US" sz="5800" b="0" i="0" dirty="0">
                <a:solidFill>
                  <a:schemeClr val="bg1"/>
                </a:solidFill>
                <a:latin typeface="Times"/>
                <a:cs typeface="Times"/>
              </a:rPr>
              <a:t>What is Public Health?</a:t>
            </a:r>
            <a:br>
              <a:rPr lang="en-US" sz="5800" b="0" i="0" dirty="0">
                <a:solidFill>
                  <a:schemeClr val="bg1"/>
                </a:solidFill>
                <a:latin typeface="Times"/>
                <a:cs typeface="Times"/>
              </a:rPr>
            </a:br>
            <a:r>
              <a:rPr lang="en-US" sz="5800" b="0" i="0" dirty="0">
                <a:solidFill>
                  <a:schemeClr val="bg1"/>
                </a:solidFill>
                <a:latin typeface="Times"/>
                <a:cs typeface="Times"/>
              </a:rPr>
              <a:t/>
            </a:r>
            <a:br>
              <a:rPr lang="en-US" sz="5800" b="0" i="0" dirty="0">
                <a:solidFill>
                  <a:schemeClr val="bg1"/>
                </a:solidFill>
                <a:latin typeface="Times"/>
                <a:cs typeface="Times"/>
              </a:rPr>
            </a:br>
            <a:r>
              <a:rPr lang="en-US" sz="5800" b="0" i="0" dirty="0">
                <a:solidFill>
                  <a:schemeClr val="bg1"/>
                </a:solidFill>
                <a:latin typeface="Times"/>
                <a:cs typeface="Times"/>
              </a:rPr>
              <a:t>Protecting Health,</a:t>
            </a:r>
            <a:br>
              <a:rPr lang="en-US" sz="5800" b="0" i="0" dirty="0">
                <a:solidFill>
                  <a:schemeClr val="bg1"/>
                </a:solidFill>
                <a:latin typeface="Times"/>
                <a:cs typeface="Times"/>
              </a:rPr>
            </a:br>
            <a:r>
              <a:rPr lang="en-US" sz="5800" b="0" i="0" dirty="0">
                <a:solidFill>
                  <a:schemeClr val="bg1"/>
                </a:solidFill>
                <a:latin typeface="Times"/>
                <a:cs typeface="Times"/>
              </a:rPr>
              <a:t>Saving Lives—</a:t>
            </a:r>
            <a:br>
              <a:rPr lang="en-US" sz="5800" b="0" i="0" dirty="0">
                <a:solidFill>
                  <a:schemeClr val="bg1"/>
                </a:solidFill>
                <a:latin typeface="Times"/>
                <a:cs typeface="Times"/>
              </a:rPr>
            </a:br>
            <a:r>
              <a:rPr lang="en-US" sz="5800" b="0" i="1" dirty="0">
                <a:solidFill>
                  <a:schemeClr val="bg1"/>
                </a:solidFill>
                <a:latin typeface="Times"/>
                <a:cs typeface="Times"/>
              </a:rPr>
              <a:t>Millions at a Time</a:t>
            </a:r>
          </a:p>
        </p:txBody>
      </p:sp>
    </p:spTree>
    <p:extLst>
      <p:ext uri="{BB962C8B-B14F-4D97-AF65-F5344CB8AC3E}">
        <p14:creationId xmlns:p14="http://schemas.microsoft.com/office/powerpoint/2010/main" val="183358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6" name="Picture 5" descr="b-clay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1321"/>
            <a:ext cx="9144000" cy="421178"/>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7"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8D3221"/>
                </a:solidFill>
                <a:latin typeface="Times"/>
                <a:cs typeface="Times"/>
              </a:defRPr>
            </a:lvl1pPr>
          </a:lstStyle>
          <a:p>
            <a:r>
              <a:rPr lang="en-US" dirty="0"/>
              <a:t>Slide Header</a:t>
            </a:r>
          </a:p>
        </p:txBody>
      </p:sp>
      <p:sp>
        <p:nvSpPr>
          <p:cNvPr id="9" name="Text Placeholder 7"/>
          <p:cNvSpPr>
            <a:spLocks noGrp="1"/>
          </p:cNvSpPr>
          <p:nvPr>
            <p:ph type="body" sz="quarter" idx="10" hasCustomPrompt="1"/>
          </p:nvPr>
        </p:nvSpPr>
        <p:spPr>
          <a:xfrm>
            <a:off x="476542" y="1226130"/>
            <a:ext cx="7778458" cy="4096328"/>
          </a:xfrm>
          <a:prstGeom prst="rect">
            <a:avLst/>
          </a:prstGeom>
        </p:spPr>
        <p:txBody>
          <a:bodyPr vert="horz"/>
          <a:lstStyle>
            <a:lvl1pPr marL="0" marR="0" indent="0" algn="l" defTabSz="457200" rtl="0" eaLnBrk="1" fontAlgn="auto" latinLnBrk="0" hangingPunct="1">
              <a:lnSpc>
                <a:spcPct val="80000"/>
              </a:lnSpc>
              <a:spcBef>
                <a:spcPct val="20000"/>
              </a:spcBef>
              <a:spcAft>
                <a:spcPts val="0"/>
              </a:spcAft>
              <a:buClrTx/>
              <a:buSzTx/>
              <a:buFont typeface="Arial"/>
              <a:buNone/>
              <a:tabLst/>
              <a:defRPr sz="2400" baseline="0">
                <a:solidFill>
                  <a:schemeClr val="tx1"/>
                </a:solidFill>
                <a:latin typeface="Arial"/>
                <a:cs typeface="Arial"/>
              </a:defRPr>
            </a:lvl1pPr>
          </a:lstStyle>
          <a:p>
            <a:pPr lvl="0"/>
            <a:r>
              <a:rPr lang="en-US" dirty="0"/>
              <a:t>Subhead</a:t>
            </a:r>
          </a:p>
          <a:p>
            <a:pPr lvl="0"/>
            <a:endParaRPr lang="en-US" dirty="0"/>
          </a:p>
          <a:p>
            <a:pPr lvl="0"/>
            <a:r>
              <a:rPr lang="en-US" dirty="0"/>
              <a:t>Subhead</a:t>
            </a:r>
            <a:br>
              <a:rPr lang="en-US" dirty="0"/>
            </a:b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lvl="0"/>
            <a:endParaRPr lang="en-US" dirty="0"/>
          </a:p>
          <a:p>
            <a:pPr lvl="0"/>
            <a:endParaRPr lang="en-US" dirty="0"/>
          </a:p>
        </p:txBody>
      </p:sp>
    </p:spTree>
    <p:extLst>
      <p:ext uri="{BB962C8B-B14F-4D97-AF65-F5344CB8AC3E}">
        <p14:creationId xmlns:p14="http://schemas.microsoft.com/office/powerpoint/2010/main" val="3579431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pic>
        <p:nvPicPr>
          <p:cNvPr id="6" name="Picture 5" descr="b-clay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1321"/>
            <a:ext cx="9144000" cy="421178"/>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8"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8D3221"/>
                </a:solidFill>
                <a:latin typeface="Times"/>
                <a:cs typeface="Times"/>
              </a:defRPr>
            </a:lvl1pPr>
          </a:lstStyle>
          <a:p>
            <a:r>
              <a:rPr lang="en-US" dirty="0"/>
              <a:t>Slide Header</a:t>
            </a:r>
          </a:p>
        </p:txBody>
      </p:sp>
      <p:sp>
        <p:nvSpPr>
          <p:cNvPr id="9" name="Text Placeholder 7"/>
          <p:cNvSpPr>
            <a:spLocks noGrp="1"/>
          </p:cNvSpPr>
          <p:nvPr>
            <p:ph type="body" sz="quarter" idx="10" hasCustomPrompt="1"/>
          </p:nvPr>
        </p:nvSpPr>
        <p:spPr>
          <a:xfrm>
            <a:off x="476542" y="1226130"/>
            <a:ext cx="7778458" cy="4096328"/>
          </a:xfrm>
          <a:prstGeom prst="rect">
            <a:avLst/>
          </a:prstGeom>
        </p:spPr>
        <p:txBody>
          <a:bodyPr vert="horz"/>
          <a:lstStyle>
            <a:lvl1pPr marL="0" marR="0" indent="0" algn="l" defTabSz="457200" rtl="0" eaLnBrk="1" fontAlgn="auto" latinLnBrk="0" hangingPunct="1">
              <a:lnSpc>
                <a:spcPct val="80000"/>
              </a:lnSpc>
              <a:spcBef>
                <a:spcPct val="20000"/>
              </a:spcBef>
              <a:spcAft>
                <a:spcPts val="0"/>
              </a:spcAft>
              <a:buClrTx/>
              <a:buSzTx/>
              <a:buFont typeface="Arial"/>
              <a:buNone/>
              <a:tabLst/>
              <a:defRPr sz="2400" baseline="0">
                <a:solidFill>
                  <a:srgbClr val="000000"/>
                </a:solidFill>
                <a:latin typeface="Arial"/>
                <a:cs typeface="Arial"/>
              </a:defRPr>
            </a:lvl1pPr>
          </a:lstStyle>
          <a:p>
            <a:pPr lvl="0"/>
            <a:r>
              <a:rPr lang="en-US" dirty="0"/>
              <a:t>Subhead</a:t>
            </a:r>
          </a:p>
          <a:p>
            <a:pPr lvl="0"/>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Subhead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lvl="0"/>
            <a:endParaRPr lang="en-US" dirty="0"/>
          </a:p>
          <a:p>
            <a:pPr lvl="0"/>
            <a:endParaRPr lang="en-US" dirty="0"/>
          </a:p>
        </p:txBody>
      </p:sp>
    </p:spTree>
    <p:extLst>
      <p:ext uri="{BB962C8B-B14F-4D97-AF65-F5344CB8AC3E}">
        <p14:creationId xmlns:p14="http://schemas.microsoft.com/office/powerpoint/2010/main" val="1676726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pic>
        <p:nvPicPr>
          <p:cNvPr id="6" name="Picture 5" descr="b-clay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1321"/>
            <a:ext cx="9144000" cy="421178"/>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2" name="Title 1"/>
          <p:cNvSpPr>
            <a:spLocks noGrp="1"/>
          </p:cNvSpPr>
          <p:nvPr>
            <p:ph type="title" hasCustomPrompt="1"/>
          </p:nvPr>
        </p:nvSpPr>
        <p:spPr>
          <a:xfrm>
            <a:off x="525235" y="373275"/>
            <a:ext cx="8229600" cy="1143000"/>
          </a:xfrm>
          <a:prstGeom prst="rect">
            <a:avLst/>
          </a:prstGeom>
        </p:spPr>
        <p:txBody>
          <a:bodyPr vert="horz"/>
          <a:lstStyle>
            <a:lvl1pPr algn="l">
              <a:defRPr baseline="0">
                <a:solidFill>
                  <a:srgbClr val="8D3221"/>
                </a:solidFill>
                <a:latin typeface="Times"/>
                <a:cs typeface="Times"/>
              </a:defRPr>
            </a:lvl1pPr>
          </a:lstStyle>
          <a:p>
            <a:r>
              <a:rPr lang="en-US" dirty="0"/>
              <a:t>Informational Slide Header</a:t>
            </a:r>
          </a:p>
        </p:txBody>
      </p:sp>
      <p:sp>
        <p:nvSpPr>
          <p:cNvPr id="8" name="Text Placeholder 7"/>
          <p:cNvSpPr>
            <a:spLocks noGrp="1"/>
          </p:cNvSpPr>
          <p:nvPr>
            <p:ph type="body" sz="quarter" idx="10" hasCustomPrompt="1"/>
          </p:nvPr>
        </p:nvSpPr>
        <p:spPr>
          <a:xfrm>
            <a:off x="532705" y="986263"/>
            <a:ext cx="5216525" cy="1316038"/>
          </a:xfrm>
          <a:prstGeom prst="rect">
            <a:avLst/>
          </a:prstGeom>
        </p:spPr>
        <p:txBody>
          <a:bodyPr vert="horz"/>
          <a:lstStyle>
            <a:lvl1pPr marL="0" indent="0">
              <a:buNone/>
              <a:defRPr b="1">
                <a:latin typeface="Arial"/>
                <a:cs typeface="Arial"/>
              </a:defRPr>
            </a:lvl1pPr>
          </a:lstStyle>
          <a:p>
            <a:pPr lvl="0"/>
            <a:r>
              <a:rPr lang="en-US" dirty="0"/>
              <a:t>Subhead</a:t>
            </a:r>
          </a:p>
        </p:txBody>
      </p:sp>
      <p:sp>
        <p:nvSpPr>
          <p:cNvPr id="7" name="Chart Placeholder 3"/>
          <p:cNvSpPr>
            <a:spLocks noGrp="1"/>
          </p:cNvSpPr>
          <p:nvPr>
            <p:ph type="chart" sz="quarter" idx="11"/>
          </p:nvPr>
        </p:nvSpPr>
        <p:spPr>
          <a:xfrm>
            <a:off x="529485" y="1751013"/>
            <a:ext cx="8274050" cy="4449762"/>
          </a:xfrm>
          <a:prstGeom prst="rect">
            <a:avLst/>
          </a:prstGeom>
        </p:spPr>
        <p:txBody>
          <a:bodyPr vert="horz"/>
          <a:lstStyle/>
          <a:p>
            <a:endParaRPr lang="en-US"/>
          </a:p>
        </p:txBody>
      </p:sp>
    </p:spTree>
    <p:extLst>
      <p:ext uri="{BB962C8B-B14F-4D97-AF65-F5344CB8AC3E}">
        <p14:creationId xmlns:p14="http://schemas.microsoft.com/office/powerpoint/2010/main" val="1954990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862464-53DC-C047-9514-48A6331F7ABE}" type="datetimeFigureOut">
              <a:rPr lang="en-US" smtClean="0"/>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6196E-5E5E-8447-A338-5604C0253258}"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5" name="Picture 4" descr="d-cly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7071360"/>
          </a:xfrm>
          <a:prstGeom prst="rect">
            <a:avLst/>
          </a:prstGeom>
        </p:spPr>
      </p:pic>
      <p:sp>
        <p:nvSpPr>
          <p:cNvPr id="4" name="Rectangle 3"/>
          <p:cNvSpPr/>
          <p:nvPr userDrawn="1"/>
        </p:nvSpPr>
        <p:spPr>
          <a:xfrm>
            <a:off x="0" y="2579052"/>
            <a:ext cx="9144000" cy="1615755"/>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b="0" i="0" dirty="0">
              <a:latin typeface="Arial" charset="0"/>
            </a:endParaRPr>
          </a:p>
        </p:txBody>
      </p:sp>
      <p:sp>
        <p:nvSpPr>
          <p:cNvPr id="6" name="Text Placeholder 5"/>
          <p:cNvSpPr>
            <a:spLocks noGrp="1"/>
          </p:cNvSpPr>
          <p:nvPr>
            <p:ph type="body" sz="quarter" idx="10" hasCustomPrompt="1"/>
          </p:nvPr>
        </p:nvSpPr>
        <p:spPr>
          <a:xfrm>
            <a:off x="0" y="2789695"/>
            <a:ext cx="9142413" cy="1496555"/>
          </a:xfrm>
          <a:prstGeom prst="rect">
            <a:avLst/>
          </a:prstGeom>
        </p:spPr>
        <p:txBody>
          <a:bodyPr vert="horz"/>
          <a:lstStyle>
            <a:lvl1pPr marL="0" indent="0" algn="ctr">
              <a:buNone/>
              <a:defRPr sz="6300" baseline="0">
                <a:solidFill>
                  <a:schemeClr val="bg1"/>
                </a:solidFill>
                <a:latin typeface="Times"/>
                <a:cs typeface="Times"/>
              </a:defRPr>
            </a:lvl1pPr>
          </a:lstStyle>
          <a:p>
            <a:pPr lvl="0"/>
            <a:r>
              <a:rPr lang="en-US" dirty="0"/>
              <a:t>Section Divider</a:t>
            </a:r>
          </a:p>
        </p:txBody>
      </p:sp>
    </p:spTree>
    <p:extLst>
      <p:ext uri="{BB962C8B-B14F-4D97-AF65-F5344CB8AC3E}">
        <p14:creationId xmlns:p14="http://schemas.microsoft.com/office/powerpoint/2010/main" val="336779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6" name="Picture 5" descr="d-cly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7071360"/>
          </a:xfrm>
          <a:prstGeom prst="rect">
            <a:avLst/>
          </a:prstGeom>
        </p:spPr>
      </p:pic>
      <p:sp>
        <p:nvSpPr>
          <p:cNvPr id="4" name="Rectangle 3"/>
          <p:cNvSpPr/>
          <p:nvPr userDrawn="1"/>
        </p:nvSpPr>
        <p:spPr>
          <a:xfrm>
            <a:off x="0" y="2136292"/>
            <a:ext cx="9144000" cy="264343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b="0" i="0" dirty="0">
              <a:latin typeface="Arial" charset="0"/>
            </a:endParaRPr>
          </a:p>
        </p:txBody>
      </p:sp>
      <p:sp>
        <p:nvSpPr>
          <p:cNvPr id="5" name="TextBox 4"/>
          <p:cNvSpPr txBox="1"/>
          <p:nvPr userDrawn="1"/>
        </p:nvSpPr>
        <p:spPr>
          <a:xfrm>
            <a:off x="0" y="2468004"/>
            <a:ext cx="9144000" cy="3776176"/>
          </a:xfrm>
          <a:prstGeom prst="rect">
            <a:avLst/>
          </a:prstGeom>
          <a:noFill/>
        </p:spPr>
        <p:txBody>
          <a:bodyPr wrap="square" lIns="82056" tIns="41028" rIns="82056" bIns="41028" rtlCol="0">
            <a:spAutoFit/>
          </a:bodyPr>
          <a:lstStyle/>
          <a:p>
            <a:pPr algn="ctr">
              <a:defRPr/>
            </a:pPr>
            <a:r>
              <a:rPr lang="en-US" sz="6400" dirty="0">
                <a:solidFill>
                  <a:srgbClr val="006949"/>
                </a:solidFill>
                <a:latin typeface="Times"/>
                <a:cs typeface="Times"/>
              </a:rPr>
              <a:t/>
            </a:r>
            <a:br>
              <a:rPr lang="en-US" sz="6400" dirty="0">
                <a:solidFill>
                  <a:srgbClr val="006949"/>
                </a:solidFill>
                <a:latin typeface="Times"/>
                <a:cs typeface="Times"/>
              </a:rPr>
            </a:br>
            <a:r>
              <a:rPr lang="en-US" sz="6400" dirty="0">
                <a:solidFill>
                  <a:srgbClr val="006949"/>
                </a:solidFill>
                <a:latin typeface="Times"/>
                <a:cs typeface="Times"/>
              </a:rPr>
              <a:t> </a:t>
            </a:r>
            <a:br>
              <a:rPr lang="en-US" sz="6400" dirty="0">
                <a:solidFill>
                  <a:srgbClr val="006949"/>
                </a:solidFill>
                <a:latin typeface="Times"/>
                <a:cs typeface="Times"/>
              </a:rPr>
            </a:br>
            <a:endParaRPr lang="en-US" sz="4900" dirty="0">
              <a:solidFill>
                <a:srgbClr val="000000"/>
              </a:solidFill>
              <a:latin typeface="Times"/>
              <a:cs typeface="Times"/>
            </a:endParaRPr>
          </a:p>
          <a:p>
            <a:pPr algn="ctr"/>
            <a:endParaRPr lang="en-US" sz="6300" dirty="0">
              <a:solidFill>
                <a:srgbClr val="FFFFFF"/>
              </a:solidFill>
              <a:latin typeface="Times"/>
              <a:cs typeface="Times"/>
            </a:endParaRPr>
          </a:p>
        </p:txBody>
      </p:sp>
      <p:sp>
        <p:nvSpPr>
          <p:cNvPr id="7" name="Text Placeholder 6"/>
          <p:cNvSpPr>
            <a:spLocks noGrp="1"/>
          </p:cNvSpPr>
          <p:nvPr>
            <p:ph type="body" sz="quarter" idx="10" hasCustomPrompt="1"/>
          </p:nvPr>
        </p:nvSpPr>
        <p:spPr>
          <a:xfrm>
            <a:off x="0" y="2312988"/>
            <a:ext cx="9144000" cy="2460625"/>
          </a:xfrm>
          <a:prstGeom prst="rect">
            <a:avLst/>
          </a:prstGeom>
        </p:spPr>
        <p:txBody>
          <a:bodyPr vert="horz"/>
          <a:lstStyle>
            <a:lvl1pPr marL="0" indent="0" algn="ctr">
              <a:buNone/>
              <a:defRPr sz="6300" baseline="0">
                <a:solidFill>
                  <a:srgbClr val="FFFFFF"/>
                </a:solidFill>
                <a:latin typeface="Times"/>
                <a:cs typeface="Times"/>
              </a:defRPr>
            </a:lvl1pPr>
          </a:lstStyle>
          <a:p>
            <a:pPr lvl="0"/>
            <a:r>
              <a:rPr lang="en-US" dirty="0"/>
              <a:t>Section Divider</a:t>
            </a:r>
            <a:br>
              <a:rPr lang="en-US" dirty="0"/>
            </a:br>
            <a:r>
              <a:rPr lang="en-US" dirty="0"/>
              <a:t>Two Lines</a:t>
            </a:r>
          </a:p>
        </p:txBody>
      </p:sp>
    </p:spTree>
    <p:extLst>
      <p:ext uri="{BB962C8B-B14F-4D97-AF65-F5344CB8AC3E}">
        <p14:creationId xmlns:p14="http://schemas.microsoft.com/office/powerpoint/2010/main" val="1627877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14" name="Picture 13" descr="b-clay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1321"/>
            <a:ext cx="9144000" cy="421178"/>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10"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8D3221"/>
                </a:solidFill>
                <a:latin typeface="Times"/>
                <a:cs typeface="Times"/>
              </a:defRPr>
            </a:lvl1pPr>
          </a:lstStyle>
          <a:p>
            <a:r>
              <a:rPr lang="en-US" dirty="0"/>
              <a:t>Two Photo Slide Header</a:t>
            </a:r>
          </a:p>
        </p:txBody>
      </p:sp>
      <p:sp>
        <p:nvSpPr>
          <p:cNvPr id="11" name="Text Placeholder 10"/>
          <p:cNvSpPr>
            <a:spLocks noGrp="1"/>
          </p:cNvSpPr>
          <p:nvPr>
            <p:ph type="body" sz="quarter" idx="10" hasCustomPrompt="1"/>
          </p:nvPr>
        </p:nvSpPr>
        <p:spPr>
          <a:xfrm>
            <a:off x="521377" y="5011738"/>
            <a:ext cx="3719512" cy="726415"/>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nonummy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a:t>
            </a:r>
            <a:r>
              <a:rPr lang="en-US" sz="1050" dirty="0">
                <a:solidFill>
                  <a:srgbClr val="000000"/>
                </a:solidFill>
                <a:latin typeface="Arial"/>
                <a:cs typeface="Arial"/>
              </a:rPr>
              <a:t> </a:t>
            </a:r>
            <a:r>
              <a:rPr lang="en-US" sz="1050" dirty="0" err="1">
                <a:solidFill>
                  <a:srgbClr val="000000"/>
                </a:solidFill>
                <a:latin typeface="Arial"/>
                <a:cs typeface="Arial"/>
              </a:rPr>
              <a:t>erat</a:t>
            </a:r>
            <a:r>
              <a:rPr lang="en-US" sz="1050" dirty="0">
                <a:solidFill>
                  <a:srgbClr val="000000"/>
                </a:solidFill>
                <a:latin typeface="Arial"/>
                <a:cs typeface="Arial"/>
              </a:rPr>
              <a:t> </a:t>
            </a:r>
            <a:r>
              <a:rPr lang="en-US" sz="1050" dirty="0" err="1">
                <a:solidFill>
                  <a:srgbClr val="000000"/>
                </a:solidFill>
                <a:latin typeface="Arial"/>
                <a:cs typeface="Arial"/>
              </a:rPr>
              <a:t>volutpat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wisi</a:t>
            </a:r>
            <a:r>
              <a:rPr lang="en-US" sz="1050" dirty="0">
                <a:solidFill>
                  <a:srgbClr val="000000"/>
                </a:solidFill>
                <a:latin typeface="Arial"/>
                <a:cs typeface="Arial"/>
              </a:rPr>
              <a:t> </a:t>
            </a:r>
            <a:r>
              <a:rPr lang="en-US" sz="1050" dirty="0" err="1">
                <a:solidFill>
                  <a:srgbClr val="000000"/>
                </a:solidFill>
                <a:latin typeface="Arial"/>
                <a:cs typeface="Arial"/>
              </a:rPr>
              <a:t>enim</a:t>
            </a:r>
            <a:endParaRPr lang="en-US" dirty="0"/>
          </a:p>
        </p:txBody>
      </p:sp>
      <p:sp>
        <p:nvSpPr>
          <p:cNvPr id="12" name="Text Placeholder 10"/>
          <p:cNvSpPr>
            <a:spLocks noGrp="1"/>
          </p:cNvSpPr>
          <p:nvPr>
            <p:ph type="body" sz="quarter" idx="11" hasCustomPrompt="1"/>
          </p:nvPr>
        </p:nvSpPr>
        <p:spPr>
          <a:xfrm>
            <a:off x="4733365" y="5039395"/>
            <a:ext cx="3719512" cy="726415"/>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nonummy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a:t>
            </a:r>
            <a:r>
              <a:rPr lang="en-US" sz="1050" dirty="0">
                <a:solidFill>
                  <a:srgbClr val="000000"/>
                </a:solidFill>
                <a:latin typeface="Arial"/>
                <a:cs typeface="Arial"/>
              </a:rPr>
              <a:t> </a:t>
            </a:r>
            <a:r>
              <a:rPr lang="en-US" sz="1050" dirty="0" err="1">
                <a:solidFill>
                  <a:srgbClr val="000000"/>
                </a:solidFill>
                <a:latin typeface="Arial"/>
                <a:cs typeface="Arial"/>
              </a:rPr>
              <a:t>erat</a:t>
            </a:r>
            <a:r>
              <a:rPr lang="en-US" sz="1050" dirty="0">
                <a:solidFill>
                  <a:srgbClr val="000000"/>
                </a:solidFill>
                <a:latin typeface="Arial"/>
                <a:cs typeface="Arial"/>
              </a:rPr>
              <a:t> </a:t>
            </a:r>
            <a:r>
              <a:rPr lang="en-US" sz="1050" dirty="0" err="1">
                <a:solidFill>
                  <a:srgbClr val="000000"/>
                </a:solidFill>
                <a:latin typeface="Arial"/>
                <a:cs typeface="Arial"/>
              </a:rPr>
              <a:t>volutpat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wisi</a:t>
            </a:r>
            <a:r>
              <a:rPr lang="en-US" sz="1050" dirty="0">
                <a:solidFill>
                  <a:srgbClr val="000000"/>
                </a:solidFill>
                <a:latin typeface="Arial"/>
                <a:cs typeface="Arial"/>
              </a:rPr>
              <a:t> </a:t>
            </a:r>
            <a:r>
              <a:rPr lang="en-US" sz="1050" dirty="0" err="1">
                <a:solidFill>
                  <a:srgbClr val="000000"/>
                </a:solidFill>
                <a:latin typeface="Arial"/>
                <a:cs typeface="Arial"/>
              </a:rPr>
              <a:t>enim</a:t>
            </a:r>
            <a:endParaRPr lang="en-US" dirty="0"/>
          </a:p>
        </p:txBody>
      </p:sp>
      <p:sp>
        <p:nvSpPr>
          <p:cNvPr id="9" name="Picture Placeholder 6"/>
          <p:cNvSpPr>
            <a:spLocks noGrp="1"/>
          </p:cNvSpPr>
          <p:nvPr>
            <p:ph type="pic" sz="quarter" idx="12"/>
          </p:nvPr>
        </p:nvSpPr>
        <p:spPr>
          <a:xfrm>
            <a:off x="4819344" y="1406188"/>
            <a:ext cx="3742079" cy="3606191"/>
          </a:xfrm>
          <a:prstGeom prst="rect">
            <a:avLst/>
          </a:prstGeom>
        </p:spPr>
        <p:txBody>
          <a:bodyPr vert="horz"/>
          <a:lstStyle/>
          <a:p>
            <a:endParaRPr lang="en-US"/>
          </a:p>
        </p:txBody>
      </p:sp>
      <p:sp>
        <p:nvSpPr>
          <p:cNvPr id="13" name="Picture Placeholder 6"/>
          <p:cNvSpPr>
            <a:spLocks noGrp="1"/>
          </p:cNvSpPr>
          <p:nvPr>
            <p:ph type="pic" sz="quarter" idx="13"/>
          </p:nvPr>
        </p:nvSpPr>
        <p:spPr>
          <a:xfrm>
            <a:off x="583305" y="1399825"/>
            <a:ext cx="3742079" cy="3606191"/>
          </a:xfrm>
          <a:prstGeom prst="rect">
            <a:avLst/>
          </a:prstGeom>
        </p:spPr>
        <p:txBody>
          <a:bodyPr vert="horz"/>
          <a:lstStyle/>
          <a:p>
            <a:endParaRPr lang="en-US"/>
          </a:p>
        </p:txBody>
      </p:sp>
    </p:spTree>
    <p:extLst>
      <p:ext uri="{BB962C8B-B14F-4D97-AF65-F5344CB8AC3E}">
        <p14:creationId xmlns:p14="http://schemas.microsoft.com/office/powerpoint/2010/main" val="629146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8" name="Picture 17" descr="b-clay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1321"/>
            <a:ext cx="9144000" cy="421178"/>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12" name="Title 1"/>
          <p:cNvSpPr>
            <a:spLocks noGrp="1"/>
          </p:cNvSpPr>
          <p:nvPr>
            <p:ph type="title" hasCustomPrompt="1"/>
          </p:nvPr>
        </p:nvSpPr>
        <p:spPr>
          <a:xfrm>
            <a:off x="472140" y="373275"/>
            <a:ext cx="8229600" cy="851469"/>
          </a:xfrm>
          <a:prstGeom prst="rect">
            <a:avLst/>
          </a:prstGeom>
        </p:spPr>
        <p:txBody>
          <a:bodyPr vert="horz"/>
          <a:lstStyle>
            <a:lvl1pPr algn="l">
              <a:defRPr>
                <a:solidFill>
                  <a:srgbClr val="8D3221"/>
                </a:solidFill>
                <a:latin typeface="Times"/>
                <a:cs typeface="Times"/>
              </a:defRPr>
            </a:lvl1pPr>
          </a:lstStyle>
          <a:p>
            <a:r>
              <a:rPr lang="en-US" dirty="0"/>
              <a:t>Three Photo Slide Header</a:t>
            </a:r>
          </a:p>
        </p:txBody>
      </p:sp>
      <p:sp>
        <p:nvSpPr>
          <p:cNvPr id="13" name="Text Placeholder 10"/>
          <p:cNvSpPr>
            <a:spLocks noGrp="1"/>
          </p:cNvSpPr>
          <p:nvPr>
            <p:ph type="body" sz="quarter" idx="10" hasCustomPrompt="1"/>
          </p:nvPr>
        </p:nvSpPr>
        <p:spPr>
          <a:xfrm>
            <a:off x="510037" y="4648851"/>
            <a:ext cx="2563005" cy="51095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a:t>
            </a:r>
            <a:r>
              <a:rPr lang="en-US" sz="1050" dirty="0">
                <a:solidFill>
                  <a:srgbClr val="000000"/>
                </a:solidFill>
                <a:latin typeface="Arial"/>
                <a:cs typeface="Arial"/>
              </a:rPr>
              <a:t> </a:t>
            </a:r>
            <a:br>
              <a:rPr lang="en-US" sz="1050" dirty="0">
                <a:solidFill>
                  <a:srgbClr val="000000"/>
                </a:solidFill>
                <a:latin typeface="Arial"/>
                <a:cs typeface="Arial"/>
              </a:rPr>
            </a:br>
            <a:endParaRPr lang="en-US" dirty="0"/>
          </a:p>
        </p:txBody>
      </p:sp>
      <p:sp>
        <p:nvSpPr>
          <p:cNvPr id="14" name="Text Placeholder 10"/>
          <p:cNvSpPr>
            <a:spLocks noGrp="1"/>
          </p:cNvSpPr>
          <p:nvPr>
            <p:ph type="body" sz="quarter" idx="11" hasCustomPrompt="1"/>
          </p:nvPr>
        </p:nvSpPr>
        <p:spPr>
          <a:xfrm>
            <a:off x="3225192" y="4676508"/>
            <a:ext cx="2563005" cy="51095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a:t>
            </a:r>
            <a:r>
              <a:rPr lang="en-US" sz="1050" dirty="0">
                <a:solidFill>
                  <a:srgbClr val="000000"/>
                </a:solidFill>
                <a:latin typeface="Arial"/>
                <a:cs typeface="Arial"/>
              </a:rPr>
              <a:t> </a:t>
            </a:r>
            <a:br>
              <a:rPr lang="en-US" sz="1050" dirty="0">
                <a:solidFill>
                  <a:srgbClr val="000000"/>
                </a:solidFill>
                <a:latin typeface="Arial"/>
                <a:cs typeface="Arial"/>
              </a:rPr>
            </a:br>
            <a:endParaRPr lang="en-US" dirty="0"/>
          </a:p>
        </p:txBody>
      </p:sp>
      <p:sp>
        <p:nvSpPr>
          <p:cNvPr id="15" name="Text Placeholder 10"/>
          <p:cNvSpPr>
            <a:spLocks noGrp="1"/>
          </p:cNvSpPr>
          <p:nvPr>
            <p:ph type="body" sz="quarter" idx="12" hasCustomPrompt="1"/>
          </p:nvPr>
        </p:nvSpPr>
        <p:spPr>
          <a:xfrm>
            <a:off x="5992067" y="4665168"/>
            <a:ext cx="2563005" cy="51095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a:t>
            </a:r>
            <a:r>
              <a:rPr lang="en-US" sz="1050" dirty="0">
                <a:solidFill>
                  <a:srgbClr val="000000"/>
                </a:solidFill>
                <a:latin typeface="Arial"/>
                <a:cs typeface="Arial"/>
              </a:rPr>
              <a:t> </a:t>
            </a:r>
            <a:br>
              <a:rPr lang="en-US" sz="1050" dirty="0">
                <a:solidFill>
                  <a:srgbClr val="000000"/>
                </a:solidFill>
                <a:latin typeface="Arial"/>
                <a:cs typeface="Arial"/>
              </a:rPr>
            </a:br>
            <a:endParaRPr lang="en-US" dirty="0"/>
          </a:p>
        </p:txBody>
      </p:sp>
      <p:sp>
        <p:nvSpPr>
          <p:cNvPr id="11" name="Picture Placeholder 6"/>
          <p:cNvSpPr>
            <a:spLocks noGrp="1"/>
          </p:cNvSpPr>
          <p:nvPr>
            <p:ph type="pic" sz="quarter" idx="13"/>
          </p:nvPr>
        </p:nvSpPr>
        <p:spPr>
          <a:xfrm>
            <a:off x="578321" y="1394849"/>
            <a:ext cx="2506057" cy="3254644"/>
          </a:xfrm>
          <a:prstGeom prst="rect">
            <a:avLst/>
          </a:prstGeom>
        </p:spPr>
        <p:txBody>
          <a:bodyPr vert="horz"/>
          <a:lstStyle/>
          <a:p>
            <a:endParaRPr lang="en-US"/>
          </a:p>
        </p:txBody>
      </p:sp>
      <p:sp>
        <p:nvSpPr>
          <p:cNvPr id="16" name="Picture Placeholder 6"/>
          <p:cNvSpPr>
            <a:spLocks noGrp="1"/>
          </p:cNvSpPr>
          <p:nvPr>
            <p:ph type="pic" sz="quarter" idx="14"/>
          </p:nvPr>
        </p:nvSpPr>
        <p:spPr>
          <a:xfrm>
            <a:off x="3304819" y="1399826"/>
            <a:ext cx="2506057" cy="3254644"/>
          </a:xfrm>
          <a:prstGeom prst="rect">
            <a:avLst/>
          </a:prstGeom>
        </p:spPr>
        <p:txBody>
          <a:bodyPr vert="horz"/>
          <a:lstStyle/>
          <a:p>
            <a:endParaRPr lang="en-US"/>
          </a:p>
        </p:txBody>
      </p:sp>
      <p:sp>
        <p:nvSpPr>
          <p:cNvPr id="17" name="Picture Placeholder 6"/>
          <p:cNvSpPr>
            <a:spLocks noGrp="1"/>
          </p:cNvSpPr>
          <p:nvPr>
            <p:ph type="pic" sz="quarter" idx="15"/>
          </p:nvPr>
        </p:nvSpPr>
        <p:spPr>
          <a:xfrm>
            <a:off x="6060350" y="1388486"/>
            <a:ext cx="2506057" cy="3254644"/>
          </a:xfrm>
          <a:prstGeom prst="rect">
            <a:avLst/>
          </a:prstGeom>
        </p:spPr>
        <p:txBody>
          <a:bodyPr vert="horz"/>
          <a:lstStyle/>
          <a:p>
            <a:endParaRPr lang="en-US"/>
          </a:p>
        </p:txBody>
      </p:sp>
    </p:spTree>
    <p:extLst>
      <p:ext uri="{BB962C8B-B14F-4D97-AF65-F5344CB8AC3E}">
        <p14:creationId xmlns:p14="http://schemas.microsoft.com/office/powerpoint/2010/main" val="5910733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6" name="Picture 5" descr="b-clay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1321"/>
            <a:ext cx="9144000" cy="421178"/>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7" name="Picture Placeholder 6"/>
          <p:cNvSpPr>
            <a:spLocks noGrp="1"/>
          </p:cNvSpPr>
          <p:nvPr>
            <p:ph type="pic" sz="quarter" idx="18"/>
          </p:nvPr>
        </p:nvSpPr>
        <p:spPr>
          <a:xfrm>
            <a:off x="0" y="0"/>
            <a:ext cx="4569142" cy="6463927"/>
          </a:xfrm>
          <a:prstGeom prst="rect">
            <a:avLst/>
          </a:prstGeom>
        </p:spPr>
        <p:txBody>
          <a:bodyPr vert="horz"/>
          <a:lstStyle/>
          <a:p>
            <a:endParaRPr lang="en-US" dirty="0"/>
          </a:p>
        </p:txBody>
      </p:sp>
      <p:sp>
        <p:nvSpPr>
          <p:cNvPr id="8" name="Picture Placeholder 6"/>
          <p:cNvSpPr>
            <a:spLocks noGrp="1"/>
          </p:cNvSpPr>
          <p:nvPr>
            <p:ph type="pic" sz="quarter" idx="19"/>
          </p:nvPr>
        </p:nvSpPr>
        <p:spPr>
          <a:xfrm>
            <a:off x="4574858" y="0"/>
            <a:ext cx="4569142" cy="6463927"/>
          </a:xfrm>
          <a:prstGeom prst="rect">
            <a:avLst/>
          </a:prstGeom>
        </p:spPr>
        <p:txBody>
          <a:bodyPr vert="horz"/>
          <a:lstStyle/>
          <a:p>
            <a:endParaRPr lang="en-US" dirty="0"/>
          </a:p>
        </p:txBody>
      </p:sp>
    </p:spTree>
    <p:extLst>
      <p:ext uri="{BB962C8B-B14F-4D97-AF65-F5344CB8AC3E}">
        <p14:creationId xmlns:p14="http://schemas.microsoft.com/office/powerpoint/2010/main" val="2436066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12" name="Picture 11" descr="b-clay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1321"/>
            <a:ext cx="9144000" cy="421178"/>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8" name="TextBox 7"/>
          <p:cNvSpPr txBox="1"/>
          <p:nvPr userDrawn="1"/>
        </p:nvSpPr>
        <p:spPr>
          <a:xfrm>
            <a:off x="536995" y="384388"/>
            <a:ext cx="8156518" cy="1190853"/>
          </a:xfrm>
          <a:prstGeom prst="rect">
            <a:avLst/>
          </a:prstGeom>
          <a:noFill/>
          <a:effectLst>
            <a:outerShdw blurRad="50800" dist="38100" dir="2700000" algn="tl" rotWithShape="0">
              <a:prstClr val="black">
                <a:alpha val="40000"/>
              </a:prstClr>
            </a:outerShdw>
          </a:effectLst>
        </p:spPr>
        <p:txBody>
          <a:bodyPr wrap="square" lIns="82056" tIns="41028" rIns="82056" bIns="41028" rtlCol="0">
            <a:spAutoFit/>
          </a:bodyPr>
          <a:lstStyle/>
          <a:p>
            <a:r>
              <a:rPr lang="en-US" sz="4300" dirty="0">
                <a:solidFill>
                  <a:srgbClr val="006949"/>
                </a:solidFill>
                <a:latin typeface="Times"/>
                <a:cs typeface="Times"/>
              </a:rPr>
              <a:t/>
            </a:r>
            <a:br>
              <a:rPr lang="en-US" sz="4300" dirty="0">
                <a:solidFill>
                  <a:srgbClr val="006949"/>
                </a:solidFill>
                <a:latin typeface="Times"/>
                <a:cs typeface="Times"/>
              </a:rPr>
            </a:br>
            <a:endParaRPr lang="en-US" sz="2900" b="1" dirty="0">
              <a:solidFill>
                <a:srgbClr val="000000"/>
              </a:solidFill>
              <a:latin typeface="Arial"/>
              <a:cs typeface="Arial"/>
            </a:endParaRPr>
          </a:p>
        </p:txBody>
      </p:sp>
      <p:sp>
        <p:nvSpPr>
          <p:cNvPr id="9" name="Picture Placeholder 6"/>
          <p:cNvSpPr>
            <a:spLocks noGrp="1"/>
          </p:cNvSpPr>
          <p:nvPr>
            <p:ph type="pic" sz="quarter" idx="16"/>
          </p:nvPr>
        </p:nvSpPr>
        <p:spPr>
          <a:xfrm>
            <a:off x="4574858" y="3248283"/>
            <a:ext cx="4569142" cy="3226985"/>
          </a:xfrm>
          <a:prstGeom prst="rect">
            <a:avLst/>
          </a:prstGeom>
        </p:spPr>
        <p:txBody>
          <a:bodyPr vert="horz"/>
          <a:lstStyle/>
          <a:p>
            <a:endParaRPr lang="en-US" dirty="0"/>
          </a:p>
        </p:txBody>
      </p:sp>
      <p:sp>
        <p:nvSpPr>
          <p:cNvPr id="10" name="Picture Placeholder 6"/>
          <p:cNvSpPr>
            <a:spLocks noGrp="1"/>
          </p:cNvSpPr>
          <p:nvPr>
            <p:ph type="pic" sz="quarter" idx="17"/>
          </p:nvPr>
        </p:nvSpPr>
        <p:spPr>
          <a:xfrm>
            <a:off x="4574858" y="0"/>
            <a:ext cx="4569142" cy="3226985"/>
          </a:xfrm>
          <a:prstGeom prst="rect">
            <a:avLst/>
          </a:prstGeom>
        </p:spPr>
        <p:txBody>
          <a:bodyPr vert="horz"/>
          <a:lstStyle/>
          <a:p>
            <a:endParaRPr lang="en-US" dirty="0"/>
          </a:p>
        </p:txBody>
      </p:sp>
      <p:sp>
        <p:nvSpPr>
          <p:cNvPr id="11" name="Picture Placeholder 6"/>
          <p:cNvSpPr>
            <a:spLocks noGrp="1"/>
          </p:cNvSpPr>
          <p:nvPr>
            <p:ph type="pic" sz="quarter" idx="18"/>
          </p:nvPr>
        </p:nvSpPr>
        <p:spPr>
          <a:xfrm>
            <a:off x="0" y="0"/>
            <a:ext cx="4569142" cy="6463927"/>
          </a:xfrm>
          <a:prstGeom prst="rect">
            <a:avLst/>
          </a:prstGeom>
        </p:spPr>
        <p:txBody>
          <a:bodyPr vert="horz"/>
          <a:lstStyle/>
          <a:p>
            <a:endParaRPr lang="en-US" dirty="0"/>
          </a:p>
        </p:txBody>
      </p:sp>
    </p:spTree>
    <p:extLst>
      <p:ext uri="{BB962C8B-B14F-4D97-AF65-F5344CB8AC3E}">
        <p14:creationId xmlns:p14="http://schemas.microsoft.com/office/powerpoint/2010/main" val="13622053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22" name="Picture 21" descr="b-clay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1321"/>
            <a:ext cx="9144000" cy="421178"/>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14" name="Title 1"/>
          <p:cNvSpPr>
            <a:spLocks noGrp="1"/>
          </p:cNvSpPr>
          <p:nvPr>
            <p:ph type="title" hasCustomPrompt="1"/>
          </p:nvPr>
        </p:nvSpPr>
        <p:spPr>
          <a:xfrm>
            <a:off x="472140" y="373275"/>
            <a:ext cx="8229600" cy="1143000"/>
          </a:xfrm>
          <a:prstGeom prst="rect">
            <a:avLst/>
          </a:prstGeom>
        </p:spPr>
        <p:txBody>
          <a:bodyPr vert="horz"/>
          <a:lstStyle>
            <a:lvl1pPr algn="l">
              <a:defRPr baseline="0">
                <a:solidFill>
                  <a:srgbClr val="8D3221"/>
                </a:solidFill>
                <a:latin typeface="Times"/>
                <a:cs typeface="Times"/>
              </a:defRPr>
            </a:lvl1pPr>
          </a:lstStyle>
          <a:p>
            <a:r>
              <a:rPr lang="en-US" dirty="0"/>
              <a:t>Four Photo Collage Slide Header</a:t>
            </a:r>
          </a:p>
        </p:txBody>
      </p:sp>
      <p:sp>
        <p:nvSpPr>
          <p:cNvPr id="15" name="Text Placeholder 10"/>
          <p:cNvSpPr>
            <a:spLocks noGrp="1"/>
          </p:cNvSpPr>
          <p:nvPr>
            <p:ph type="body" sz="quarter" idx="11" hasCustomPrompt="1"/>
          </p:nvPr>
        </p:nvSpPr>
        <p:spPr>
          <a:xfrm>
            <a:off x="2011848" y="2460831"/>
            <a:ext cx="1106552" cy="601033"/>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baseline="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br>
              <a:rPr lang="en-US" sz="1050" dirty="0">
                <a:solidFill>
                  <a:srgbClr val="000000"/>
                </a:solidFill>
                <a:latin typeface="Arial"/>
                <a:cs typeface="Arial"/>
              </a:rPr>
            </a:br>
            <a:r>
              <a:rPr lang="en-US" sz="1050" dirty="0" err="1">
                <a:solidFill>
                  <a:srgbClr val="000000"/>
                </a:solidFill>
                <a:latin typeface="Arial"/>
                <a:cs typeface="Arial"/>
              </a:rPr>
              <a:t>consectetuer</a:t>
            </a:r>
            <a:r>
              <a:rPr lang="en-US" sz="1050" dirty="0">
                <a:solidFill>
                  <a:srgbClr val="000000"/>
                </a:solidFill>
                <a:latin typeface="Arial"/>
                <a:cs typeface="Arial"/>
              </a:rPr>
              <a:t/>
            </a:r>
            <a:br>
              <a:rPr lang="en-US" sz="1050" dirty="0">
                <a:solidFill>
                  <a:srgbClr val="000000"/>
                </a:solidFill>
                <a:latin typeface="Arial"/>
                <a:cs typeface="Arial"/>
              </a:rPr>
            </a:br>
            <a:r>
              <a:rPr lang="en-US" sz="1050" dirty="0">
                <a:solidFill>
                  <a:srgbClr val="000000"/>
                </a:solidFill>
                <a:latin typeface="Arial"/>
                <a:cs typeface="Arial"/>
              </a:rPr>
              <a:t> </a:t>
            </a:r>
            <a:r>
              <a:rPr lang="en-US" sz="1050" dirty="0" err="1">
                <a:solidFill>
                  <a:srgbClr val="000000"/>
                </a:solidFill>
                <a:latin typeface="Arial"/>
                <a:cs typeface="Arial"/>
              </a:rPr>
              <a:t>adipi</a:t>
            </a:r>
            <a:r>
              <a:rPr lang="en-US" sz="1050" dirty="0">
                <a:solidFill>
                  <a:srgbClr val="000000"/>
                </a:solidFill>
                <a:latin typeface="Arial"/>
                <a:cs typeface="Arial"/>
              </a:rPr>
              <a:t> at el</a:t>
            </a:r>
          </a:p>
        </p:txBody>
      </p:sp>
      <p:sp>
        <p:nvSpPr>
          <p:cNvPr id="16" name="Text Placeholder 10"/>
          <p:cNvSpPr>
            <a:spLocks noGrp="1"/>
          </p:cNvSpPr>
          <p:nvPr>
            <p:ph type="body" sz="quarter" idx="12" hasCustomPrompt="1"/>
          </p:nvPr>
        </p:nvSpPr>
        <p:spPr>
          <a:xfrm>
            <a:off x="4500219" y="5380246"/>
            <a:ext cx="3249738" cy="437289"/>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baseline="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a:t>
            </a:r>
            <a:r>
              <a:rPr lang="en-US" sz="1050" dirty="0">
                <a:solidFill>
                  <a:srgbClr val="000000"/>
                </a:solidFill>
                <a:latin typeface="Arial"/>
                <a:cs typeface="Arial"/>
              </a:rPr>
              <a:t> at el</a:t>
            </a:r>
          </a:p>
        </p:txBody>
      </p:sp>
      <p:sp>
        <p:nvSpPr>
          <p:cNvPr id="17" name="Text Placeholder 10"/>
          <p:cNvSpPr>
            <a:spLocks noGrp="1"/>
          </p:cNvSpPr>
          <p:nvPr>
            <p:ph type="body" sz="quarter" idx="13" hasCustomPrompt="1"/>
          </p:nvPr>
        </p:nvSpPr>
        <p:spPr>
          <a:xfrm>
            <a:off x="2010484" y="5124398"/>
            <a:ext cx="2536711" cy="398291"/>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baseline="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a:t>
            </a:r>
            <a:r>
              <a:rPr lang="en-US" sz="1050" dirty="0">
                <a:solidFill>
                  <a:srgbClr val="000000"/>
                </a:solidFill>
                <a:latin typeface="Arial"/>
                <a:cs typeface="Arial"/>
              </a:rPr>
              <a:t> at el</a:t>
            </a:r>
          </a:p>
        </p:txBody>
      </p:sp>
      <p:sp>
        <p:nvSpPr>
          <p:cNvPr id="18" name="Text Placeholder 10"/>
          <p:cNvSpPr>
            <a:spLocks noGrp="1"/>
          </p:cNvSpPr>
          <p:nvPr>
            <p:ph type="body" sz="quarter" idx="14" hasCustomPrompt="1"/>
          </p:nvPr>
        </p:nvSpPr>
        <p:spPr>
          <a:xfrm>
            <a:off x="4653989" y="1360830"/>
            <a:ext cx="3249738" cy="385564"/>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baseline="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a:t>
            </a:r>
            <a:r>
              <a:rPr lang="en-US" sz="1050" dirty="0">
                <a:solidFill>
                  <a:srgbClr val="000000"/>
                </a:solidFill>
                <a:latin typeface="Arial"/>
                <a:cs typeface="Arial"/>
              </a:rPr>
              <a:t> at el</a:t>
            </a:r>
          </a:p>
        </p:txBody>
      </p:sp>
      <p:sp>
        <p:nvSpPr>
          <p:cNvPr id="13" name="Picture Placeholder 6"/>
          <p:cNvSpPr>
            <a:spLocks noGrp="1"/>
          </p:cNvSpPr>
          <p:nvPr>
            <p:ph type="pic" sz="quarter" idx="15"/>
          </p:nvPr>
        </p:nvSpPr>
        <p:spPr>
          <a:xfrm>
            <a:off x="3152420" y="1338147"/>
            <a:ext cx="1428794" cy="2041239"/>
          </a:xfrm>
          <a:prstGeom prst="rect">
            <a:avLst/>
          </a:prstGeom>
        </p:spPr>
        <p:txBody>
          <a:bodyPr vert="horz"/>
          <a:lstStyle/>
          <a:p>
            <a:endParaRPr lang="en-US" dirty="0"/>
          </a:p>
        </p:txBody>
      </p:sp>
      <p:sp>
        <p:nvSpPr>
          <p:cNvPr id="19" name="Picture Placeholder 6"/>
          <p:cNvSpPr>
            <a:spLocks noGrp="1"/>
          </p:cNvSpPr>
          <p:nvPr>
            <p:ph type="pic" sz="quarter" idx="16"/>
          </p:nvPr>
        </p:nvSpPr>
        <p:spPr>
          <a:xfrm>
            <a:off x="4563518" y="3373025"/>
            <a:ext cx="1854715" cy="2041239"/>
          </a:xfrm>
          <a:prstGeom prst="rect">
            <a:avLst/>
          </a:prstGeom>
        </p:spPr>
        <p:txBody>
          <a:bodyPr vert="horz"/>
          <a:lstStyle/>
          <a:p>
            <a:endParaRPr lang="en-US" dirty="0"/>
          </a:p>
        </p:txBody>
      </p:sp>
      <p:sp>
        <p:nvSpPr>
          <p:cNvPr id="20" name="Picture Placeholder 6"/>
          <p:cNvSpPr>
            <a:spLocks noGrp="1"/>
          </p:cNvSpPr>
          <p:nvPr>
            <p:ph type="pic" sz="quarter" idx="17"/>
          </p:nvPr>
        </p:nvSpPr>
        <p:spPr>
          <a:xfrm>
            <a:off x="4591182" y="1746394"/>
            <a:ext cx="2155902" cy="1620266"/>
          </a:xfrm>
          <a:prstGeom prst="rect">
            <a:avLst/>
          </a:prstGeom>
        </p:spPr>
        <p:txBody>
          <a:bodyPr vert="horz"/>
          <a:lstStyle/>
          <a:p>
            <a:endParaRPr lang="en-US" dirty="0"/>
          </a:p>
        </p:txBody>
      </p:sp>
      <p:sp>
        <p:nvSpPr>
          <p:cNvPr id="21" name="Picture Placeholder 6"/>
          <p:cNvSpPr>
            <a:spLocks noGrp="1"/>
          </p:cNvSpPr>
          <p:nvPr>
            <p:ph type="pic" sz="quarter" idx="18"/>
          </p:nvPr>
        </p:nvSpPr>
        <p:spPr>
          <a:xfrm>
            <a:off x="2075154" y="3389342"/>
            <a:ext cx="2488363" cy="1759119"/>
          </a:xfrm>
          <a:prstGeom prst="rect">
            <a:avLst/>
          </a:prstGeom>
        </p:spPr>
        <p:txBody>
          <a:bodyPr vert="horz"/>
          <a:lstStyle/>
          <a:p>
            <a:endParaRPr lang="en-US" dirty="0"/>
          </a:p>
        </p:txBody>
      </p:sp>
    </p:spTree>
    <p:extLst>
      <p:ext uri="{BB962C8B-B14F-4D97-AF65-F5344CB8AC3E}">
        <p14:creationId xmlns:p14="http://schemas.microsoft.com/office/powerpoint/2010/main" val="14155305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9" name="Picture 8" descr="b-clay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1321"/>
            <a:ext cx="9144000" cy="421178"/>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12"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8D3221"/>
                </a:solidFill>
                <a:latin typeface="Times"/>
                <a:cs typeface="Times"/>
              </a:defRPr>
            </a:lvl1pPr>
          </a:lstStyle>
          <a:p>
            <a:r>
              <a:rPr lang="en-US" dirty="0"/>
              <a:t>History of the School</a:t>
            </a:r>
          </a:p>
        </p:txBody>
      </p:sp>
      <p:sp>
        <p:nvSpPr>
          <p:cNvPr id="14" name="Text Placeholder 10"/>
          <p:cNvSpPr>
            <a:spLocks noGrp="1"/>
          </p:cNvSpPr>
          <p:nvPr>
            <p:ph type="body" sz="quarter" idx="10" hasCustomPrompt="1"/>
          </p:nvPr>
        </p:nvSpPr>
        <p:spPr>
          <a:xfrm>
            <a:off x="510035" y="5782873"/>
            <a:ext cx="4173235" cy="442909"/>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adipisae</a:t>
            </a:r>
            <a:r>
              <a:rPr lang="en-US" sz="1050" dirty="0">
                <a:solidFill>
                  <a:srgbClr val="000000"/>
                </a:solidFill>
                <a:latin typeface="Arial"/>
                <a:cs typeface="Arial"/>
              </a:rPr>
              <a:t/>
            </a:r>
            <a:br>
              <a:rPr lang="en-US" sz="1050" dirty="0">
                <a:solidFill>
                  <a:srgbClr val="000000"/>
                </a:solidFill>
                <a:latin typeface="Arial"/>
                <a:cs typeface="Arial"/>
              </a:rPr>
            </a:br>
            <a:endParaRPr lang="en-US" dirty="0"/>
          </a:p>
        </p:txBody>
      </p:sp>
      <p:sp>
        <p:nvSpPr>
          <p:cNvPr id="15" name="Text Placeholder 10"/>
          <p:cNvSpPr>
            <a:spLocks noGrp="1"/>
          </p:cNvSpPr>
          <p:nvPr>
            <p:ph type="body" sz="quarter" idx="11" hasCustomPrompt="1"/>
          </p:nvPr>
        </p:nvSpPr>
        <p:spPr>
          <a:xfrm>
            <a:off x="4585951" y="1156704"/>
            <a:ext cx="3986816" cy="362250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a:t>
            </a:r>
            <a:r>
              <a:rPr lang="en-US" sz="1050" dirty="0">
                <a:solidFill>
                  <a:srgbClr val="000000"/>
                </a:solidFill>
                <a:latin typeface="Arial"/>
                <a:cs typeface="Arial"/>
              </a:rPr>
              <a:t> </a:t>
            </a:r>
            <a:r>
              <a:rPr lang="en-US" sz="1050" dirty="0" err="1">
                <a:solidFill>
                  <a:srgbClr val="000000"/>
                </a:solidFill>
                <a:latin typeface="Arial"/>
                <a:cs typeface="Arial"/>
              </a:rPr>
              <a:t>erat</a:t>
            </a:r>
            <a:r>
              <a:rPr lang="en-US" sz="1050" dirty="0">
                <a:solidFill>
                  <a:srgbClr val="000000"/>
                </a:solidFill>
                <a:latin typeface="Arial"/>
                <a:cs typeface="Arial"/>
              </a:rPr>
              <a:t> </a:t>
            </a:r>
            <a:r>
              <a:rPr lang="en-US" sz="1050" dirty="0" err="1">
                <a:solidFill>
                  <a:srgbClr val="000000"/>
                </a:solidFill>
                <a:latin typeface="Arial"/>
                <a:cs typeface="Arial"/>
              </a:rPr>
              <a:t>volutpat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wisi</a:t>
            </a:r>
            <a:r>
              <a:rPr lang="en-US" sz="1050" dirty="0">
                <a:solidFill>
                  <a:srgbClr val="000000"/>
                </a:solidFill>
                <a:latin typeface="Arial"/>
                <a:cs typeface="Arial"/>
              </a:rPr>
              <a:t> </a:t>
            </a:r>
            <a:r>
              <a:rPr lang="en-US" sz="1050" dirty="0" err="1">
                <a:solidFill>
                  <a:srgbClr val="000000"/>
                </a:solidFill>
                <a:latin typeface="Arial"/>
                <a:cs typeface="Arial"/>
              </a:rPr>
              <a:t>enim</a:t>
            </a:r>
            <a:r>
              <a:rPr lang="en-US" sz="1050" dirty="0">
                <a:solidFill>
                  <a:srgbClr val="000000"/>
                </a:solidFill>
                <a:latin typeface="Arial"/>
                <a:cs typeface="Arial"/>
              </a:rPr>
              <a:t> ad minim </a:t>
            </a:r>
            <a:r>
              <a:rPr lang="en-US" sz="1050" dirty="0" err="1">
                <a:solidFill>
                  <a:srgbClr val="000000"/>
                </a:solidFill>
                <a:latin typeface="Arial"/>
                <a:cs typeface="Arial"/>
              </a:rPr>
              <a:t>veniam</a:t>
            </a:r>
            <a:r>
              <a:rPr lang="en-US" sz="1050" dirty="0">
                <a:solidFill>
                  <a:srgbClr val="000000"/>
                </a:solidFill>
                <a:latin typeface="Arial"/>
                <a:cs typeface="Arial"/>
              </a:rPr>
              <a:t>, </a:t>
            </a:r>
            <a:r>
              <a:rPr lang="en-US" sz="1050" dirty="0" err="1">
                <a:solidFill>
                  <a:srgbClr val="000000"/>
                </a:solidFill>
                <a:latin typeface="Arial"/>
                <a:cs typeface="Arial"/>
              </a:rPr>
              <a:t>quis</a:t>
            </a:r>
            <a:r>
              <a:rPr lang="en-US" sz="1050" dirty="0">
                <a:solidFill>
                  <a:srgbClr val="000000"/>
                </a:solidFill>
                <a:latin typeface="Arial"/>
                <a:cs typeface="Arial"/>
              </a:rPr>
              <a:t> </a:t>
            </a:r>
            <a:r>
              <a:rPr lang="en-US" sz="1050" dirty="0" err="1">
                <a:solidFill>
                  <a:srgbClr val="000000"/>
                </a:solidFill>
                <a:latin typeface="Arial"/>
                <a:cs typeface="Arial"/>
              </a:rPr>
              <a:t>nostrud</a:t>
            </a:r>
            <a:r>
              <a:rPr lang="en-US" sz="1050" dirty="0">
                <a:solidFill>
                  <a:srgbClr val="000000"/>
                </a:solidFill>
                <a:latin typeface="Arial"/>
                <a:cs typeface="Arial"/>
              </a:rPr>
              <a:t> </a:t>
            </a:r>
            <a:r>
              <a:rPr lang="en-US" sz="1050" dirty="0" err="1">
                <a:solidFill>
                  <a:srgbClr val="000000"/>
                </a:solidFill>
                <a:latin typeface="Arial"/>
                <a:cs typeface="Arial"/>
              </a:rPr>
              <a:t>exerci</a:t>
            </a:r>
            <a:r>
              <a:rPr lang="en-US" sz="1050" dirty="0">
                <a:solidFill>
                  <a:srgbClr val="000000"/>
                </a:solidFill>
                <a:latin typeface="Arial"/>
                <a:cs typeface="Arial"/>
              </a:rPr>
              <a:t> </a:t>
            </a:r>
            <a:r>
              <a:rPr lang="en-US" sz="1050" dirty="0" err="1">
                <a:solidFill>
                  <a:srgbClr val="000000"/>
                </a:solidFill>
                <a:latin typeface="Arial"/>
                <a:cs typeface="Arial"/>
              </a:rPr>
              <a:t>tation</a:t>
            </a:r>
            <a:r>
              <a:rPr lang="en-US" sz="1050" dirty="0">
                <a:solidFill>
                  <a:srgbClr val="000000"/>
                </a:solidFill>
                <a:latin typeface="Arial"/>
                <a:cs typeface="Arial"/>
              </a:rPr>
              <a:t> </a:t>
            </a:r>
            <a:r>
              <a:rPr lang="en-US" sz="1050" dirty="0" err="1">
                <a:solidFill>
                  <a:srgbClr val="000000"/>
                </a:solidFill>
                <a:latin typeface="Arial"/>
                <a:cs typeface="Arial"/>
              </a:rPr>
              <a:t>ullamcorper</a:t>
            </a:r>
            <a:r>
              <a:rPr lang="en-US" sz="1050" dirty="0">
                <a:solidFill>
                  <a:srgbClr val="000000"/>
                </a:solidFill>
                <a:latin typeface="Arial"/>
                <a:cs typeface="Arial"/>
              </a:rPr>
              <a:t> </a:t>
            </a:r>
            <a:r>
              <a:rPr lang="en-US" sz="1050" dirty="0" err="1">
                <a:solidFill>
                  <a:srgbClr val="000000"/>
                </a:solidFill>
                <a:latin typeface="Arial"/>
                <a:cs typeface="Arial"/>
              </a:rPr>
              <a:t>suscipit</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a:t>
            </a:r>
            <a:r>
              <a:rPr lang="en-US" sz="1050" dirty="0">
                <a:solidFill>
                  <a:srgbClr val="000000"/>
                </a:solidFill>
                <a:latin typeface="Arial"/>
                <a:cs typeface="Arial"/>
              </a:rPr>
              <a:t> </a:t>
            </a:r>
            <a:r>
              <a:rPr lang="en-US" sz="1050" dirty="0" err="1">
                <a:solidFill>
                  <a:srgbClr val="000000"/>
                </a:solidFill>
                <a:latin typeface="Arial"/>
                <a:cs typeface="Arial"/>
              </a:rPr>
              <a:t>erat</a:t>
            </a:r>
            <a:r>
              <a:rPr lang="en-US" sz="1050" dirty="0">
                <a:solidFill>
                  <a:srgbClr val="000000"/>
                </a:solidFill>
                <a:latin typeface="Arial"/>
                <a:cs typeface="Arial"/>
              </a:rPr>
              <a:t> </a:t>
            </a:r>
            <a:r>
              <a:rPr lang="en-US" sz="1050" dirty="0" err="1">
                <a:solidFill>
                  <a:srgbClr val="000000"/>
                </a:solidFill>
                <a:latin typeface="Arial"/>
                <a:cs typeface="Arial"/>
              </a:rPr>
              <a:t>volutpat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wisi</a:t>
            </a:r>
            <a:r>
              <a:rPr lang="en-US" sz="1050" dirty="0">
                <a:solidFill>
                  <a:srgbClr val="000000"/>
                </a:solidFill>
                <a:latin typeface="Arial"/>
                <a:cs typeface="Arial"/>
              </a:rPr>
              <a:t> </a:t>
            </a:r>
            <a:r>
              <a:rPr lang="en-US" sz="1050" dirty="0" err="1">
                <a:solidFill>
                  <a:srgbClr val="000000"/>
                </a:solidFill>
                <a:latin typeface="Arial"/>
                <a:cs typeface="Arial"/>
              </a:rPr>
              <a:t>enim</a:t>
            </a:r>
            <a:endParaRPr lang="en-US" sz="1050" dirty="0">
              <a:solidFill>
                <a:srgbClr val="000000"/>
              </a:solidFill>
              <a:latin typeface="Arial"/>
              <a:cs typeface="Arial"/>
            </a:endParaRPr>
          </a:p>
          <a:p>
            <a:pPr>
              <a:lnSpc>
                <a:spcPct val="150000"/>
              </a:lnSpc>
              <a:defRPr/>
            </a:pPr>
            <a:endParaRPr lang="en-US" sz="1050" dirty="0">
              <a:solidFill>
                <a:srgbClr val="000000"/>
              </a:solidFill>
              <a:latin typeface="Arial"/>
              <a:cs typeface="Arial"/>
            </a:endParaRPr>
          </a:p>
          <a:p>
            <a:pPr>
              <a:lnSpc>
                <a:spcPct val="150000"/>
              </a:lnSpc>
              <a:defRPr/>
            </a:pPr>
            <a:r>
              <a:rPr lang="en-US" sz="1050" dirty="0">
                <a:solidFill>
                  <a:srgbClr val="182F58"/>
                </a:solidFill>
                <a:latin typeface="Arial"/>
                <a:cs typeface="Arial"/>
              </a:rPr>
              <a:t>•</a:t>
            </a:r>
            <a:r>
              <a:rPr lang="en-US" sz="1050" dirty="0">
                <a:solidFill>
                  <a:srgbClr val="000000"/>
                </a:solidFill>
                <a:latin typeface="Arial"/>
                <a:cs typeface="Arial"/>
              </a:rPr>
              <a:t> </a:t>
            </a:r>
            <a:r>
              <a:rPr lang="en-US" sz="1050" dirty="0" err="1">
                <a:solidFill>
                  <a:srgbClr val="000000"/>
                </a:solidFill>
                <a:latin typeface="Arial"/>
                <a:cs typeface="Arial"/>
              </a:rPr>
              <a:t>veniam</a:t>
            </a:r>
            <a:r>
              <a:rPr lang="en-US" sz="1050" dirty="0">
                <a:solidFill>
                  <a:srgbClr val="000000"/>
                </a:solidFill>
                <a:latin typeface="Arial"/>
                <a:cs typeface="Arial"/>
              </a:rPr>
              <a:t>, </a:t>
            </a:r>
            <a:r>
              <a:rPr lang="en-US" sz="1050" dirty="0" err="1">
                <a:solidFill>
                  <a:srgbClr val="000000"/>
                </a:solidFill>
                <a:latin typeface="Arial"/>
                <a:cs typeface="Arial"/>
              </a:rPr>
              <a:t>quis</a:t>
            </a:r>
            <a:r>
              <a:rPr lang="en-US" sz="1050" dirty="0">
                <a:solidFill>
                  <a:srgbClr val="000000"/>
                </a:solidFill>
                <a:latin typeface="Arial"/>
                <a:cs typeface="Arial"/>
              </a:rPr>
              <a:t> </a:t>
            </a:r>
            <a:r>
              <a:rPr lang="en-US" sz="1050" dirty="0" err="1">
                <a:solidFill>
                  <a:srgbClr val="000000"/>
                </a:solidFill>
                <a:latin typeface="Arial"/>
                <a:cs typeface="Arial"/>
              </a:rPr>
              <a:t>nostrud</a:t>
            </a:r>
            <a:r>
              <a:rPr lang="en-US" sz="1050" dirty="0">
                <a:solidFill>
                  <a:srgbClr val="000000"/>
                </a:solidFill>
                <a:latin typeface="Arial"/>
                <a:cs typeface="Arial"/>
              </a:rPr>
              <a:t> </a:t>
            </a:r>
            <a:r>
              <a:rPr lang="en-US" sz="1050" dirty="0" err="1">
                <a:solidFill>
                  <a:srgbClr val="000000"/>
                </a:solidFill>
                <a:latin typeface="Arial"/>
                <a:cs typeface="Arial"/>
              </a:rPr>
              <a:t>exerci</a:t>
            </a:r>
            <a:r>
              <a:rPr lang="en-US" sz="1050" dirty="0">
                <a:solidFill>
                  <a:srgbClr val="000000"/>
                </a:solidFill>
                <a:latin typeface="Arial"/>
                <a:cs typeface="Arial"/>
              </a:rPr>
              <a:t> </a:t>
            </a:r>
            <a:r>
              <a:rPr lang="en-US" sz="1050" dirty="0" err="1">
                <a:solidFill>
                  <a:srgbClr val="000000"/>
                </a:solidFill>
                <a:latin typeface="Arial"/>
                <a:cs typeface="Arial"/>
              </a:rPr>
              <a:t>tation</a:t>
            </a:r>
            <a:r>
              <a:rPr lang="en-US" sz="1050" dirty="0">
                <a:solidFill>
                  <a:srgbClr val="000000"/>
                </a:solidFill>
                <a:latin typeface="Arial"/>
                <a:cs typeface="Arial"/>
              </a:rPr>
              <a:t> </a:t>
            </a:r>
            <a:r>
              <a:rPr lang="en-US" sz="1050" dirty="0" err="1">
                <a:solidFill>
                  <a:srgbClr val="000000"/>
                </a:solidFill>
                <a:latin typeface="Arial"/>
                <a:cs typeface="Arial"/>
              </a:rPr>
              <a:t>ullamcorper</a:t>
            </a:r>
            <a:r>
              <a:rPr lang="en-US" sz="1050" dirty="0">
                <a:solidFill>
                  <a:srgbClr val="000000"/>
                </a:solidFill>
                <a:latin typeface="Arial"/>
                <a:cs typeface="Arial"/>
              </a:rPr>
              <a:t> </a:t>
            </a:r>
          </a:p>
          <a:p>
            <a:pPr>
              <a:lnSpc>
                <a:spcPct val="150000"/>
              </a:lnSpc>
              <a:defRPr/>
            </a:pPr>
            <a:r>
              <a:rPr lang="en-US" sz="1050" dirty="0">
                <a:solidFill>
                  <a:srgbClr val="182F58"/>
                </a:solidFill>
                <a:latin typeface="Arial"/>
                <a:cs typeface="Arial"/>
              </a:rPr>
              <a:t>•</a:t>
            </a:r>
            <a:r>
              <a:rPr lang="en-US" sz="1050" dirty="0">
                <a:solidFill>
                  <a:srgbClr val="000000"/>
                </a:solidFill>
                <a:latin typeface="Arial"/>
                <a:cs typeface="Arial"/>
              </a:rPr>
              <a:t> </a:t>
            </a:r>
            <a:r>
              <a:rPr lang="en-US" sz="1050" dirty="0" err="1">
                <a:solidFill>
                  <a:srgbClr val="000000"/>
                </a:solidFill>
                <a:latin typeface="Arial"/>
                <a:cs typeface="Arial"/>
              </a:rPr>
              <a:t>veniam</a:t>
            </a:r>
            <a:r>
              <a:rPr lang="en-US" sz="1050" dirty="0">
                <a:solidFill>
                  <a:srgbClr val="000000"/>
                </a:solidFill>
                <a:latin typeface="Arial"/>
                <a:cs typeface="Arial"/>
              </a:rPr>
              <a:t>, </a:t>
            </a:r>
            <a:r>
              <a:rPr lang="en-US" sz="1050" dirty="0" err="1">
                <a:solidFill>
                  <a:srgbClr val="000000"/>
                </a:solidFill>
                <a:latin typeface="Arial"/>
                <a:cs typeface="Arial"/>
              </a:rPr>
              <a:t>quis</a:t>
            </a:r>
            <a:r>
              <a:rPr lang="en-US" sz="1050" dirty="0">
                <a:solidFill>
                  <a:srgbClr val="000000"/>
                </a:solidFill>
                <a:latin typeface="Arial"/>
                <a:cs typeface="Arial"/>
              </a:rPr>
              <a:t> </a:t>
            </a:r>
            <a:r>
              <a:rPr lang="en-US" sz="1050" dirty="0" err="1">
                <a:solidFill>
                  <a:srgbClr val="000000"/>
                </a:solidFill>
                <a:latin typeface="Arial"/>
                <a:cs typeface="Arial"/>
              </a:rPr>
              <a:t>nostrud</a:t>
            </a:r>
            <a:r>
              <a:rPr lang="en-US" sz="1050" dirty="0">
                <a:solidFill>
                  <a:srgbClr val="000000"/>
                </a:solidFill>
                <a:latin typeface="Arial"/>
                <a:cs typeface="Arial"/>
              </a:rPr>
              <a:t> </a:t>
            </a:r>
            <a:r>
              <a:rPr lang="en-US" sz="1050" dirty="0" err="1">
                <a:solidFill>
                  <a:srgbClr val="000000"/>
                </a:solidFill>
                <a:latin typeface="Arial"/>
                <a:cs typeface="Arial"/>
              </a:rPr>
              <a:t>exerci</a:t>
            </a:r>
            <a:r>
              <a:rPr lang="en-US" sz="1050" dirty="0">
                <a:solidFill>
                  <a:srgbClr val="000000"/>
                </a:solidFill>
                <a:latin typeface="Arial"/>
                <a:cs typeface="Arial"/>
              </a:rPr>
              <a:t> </a:t>
            </a:r>
            <a:r>
              <a:rPr lang="en-US" sz="1050" dirty="0" err="1">
                <a:solidFill>
                  <a:srgbClr val="000000"/>
                </a:solidFill>
                <a:latin typeface="Arial"/>
                <a:cs typeface="Arial"/>
              </a:rPr>
              <a:t>tation</a:t>
            </a:r>
            <a:r>
              <a:rPr lang="en-US" sz="1050" dirty="0">
                <a:solidFill>
                  <a:srgbClr val="000000"/>
                </a:solidFill>
                <a:latin typeface="Arial"/>
                <a:cs typeface="Arial"/>
              </a:rPr>
              <a:t> </a:t>
            </a:r>
            <a:r>
              <a:rPr lang="en-US" sz="1050" dirty="0" err="1">
                <a:solidFill>
                  <a:srgbClr val="000000"/>
                </a:solidFill>
                <a:latin typeface="Arial"/>
                <a:cs typeface="Arial"/>
              </a:rPr>
              <a:t>ullamcorper</a:t>
            </a:r>
            <a:r>
              <a:rPr lang="en-US" sz="1050" dirty="0">
                <a:solidFill>
                  <a:srgbClr val="000000"/>
                </a:solidFill>
                <a:latin typeface="Arial"/>
                <a:cs typeface="Arial"/>
              </a:rPr>
              <a:t> </a:t>
            </a:r>
          </a:p>
          <a:p>
            <a:pPr>
              <a:lnSpc>
                <a:spcPct val="150000"/>
              </a:lnSpc>
              <a:defRPr/>
            </a:pPr>
            <a:r>
              <a:rPr lang="en-US" sz="1050" dirty="0">
                <a:solidFill>
                  <a:srgbClr val="182F58"/>
                </a:solidFill>
                <a:latin typeface="Arial"/>
                <a:cs typeface="Arial"/>
              </a:rPr>
              <a:t>•</a:t>
            </a:r>
            <a:r>
              <a:rPr lang="en-US" sz="1050" dirty="0">
                <a:solidFill>
                  <a:srgbClr val="000000"/>
                </a:solidFill>
                <a:latin typeface="Arial"/>
                <a:cs typeface="Arial"/>
              </a:rPr>
              <a:t> </a:t>
            </a:r>
            <a:r>
              <a:rPr lang="en-US" sz="1050" dirty="0" err="1">
                <a:solidFill>
                  <a:srgbClr val="000000"/>
                </a:solidFill>
                <a:latin typeface="Arial"/>
                <a:cs typeface="Arial"/>
              </a:rPr>
              <a:t>veniam</a:t>
            </a:r>
            <a:r>
              <a:rPr lang="en-US" sz="1050" dirty="0">
                <a:solidFill>
                  <a:srgbClr val="000000"/>
                </a:solidFill>
                <a:latin typeface="Arial"/>
                <a:cs typeface="Arial"/>
              </a:rPr>
              <a:t>, </a:t>
            </a:r>
            <a:r>
              <a:rPr lang="en-US" sz="1050" dirty="0" err="1">
                <a:solidFill>
                  <a:srgbClr val="000000"/>
                </a:solidFill>
                <a:latin typeface="Arial"/>
                <a:cs typeface="Arial"/>
              </a:rPr>
              <a:t>quis</a:t>
            </a:r>
            <a:r>
              <a:rPr lang="en-US" sz="1050" dirty="0">
                <a:solidFill>
                  <a:srgbClr val="000000"/>
                </a:solidFill>
                <a:latin typeface="Arial"/>
                <a:cs typeface="Arial"/>
              </a:rPr>
              <a:t> </a:t>
            </a:r>
            <a:r>
              <a:rPr lang="en-US" sz="1050" dirty="0" err="1">
                <a:solidFill>
                  <a:srgbClr val="000000"/>
                </a:solidFill>
                <a:latin typeface="Arial"/>
                <a:cs typeface="Arial"/>
              </a:rPr>
              <a:t>nostrud</a:t>
            </a:r>
            <a:r>
              <a:rPr lang="en-US" sz="1050" dirty="0">
                <a:solidFill>
                  <a:srgbClr val="000000"/>
                </a:solidFill>
                <a:latin typeface="Arial"/>
                <a:cs typeface="Arial"/>
              </a:rPr>
              <a:t> </a:t>
            </a:r>
            <a:r>
              <a:rPr lang="en-US" sz="1050" dirty="0" err="1">
                <a:solidFill>
                  <a:srgbClr val="000000"/>
                </a:solidFill>
                <a:latin typeface="Arial"/>
                <a:cs typeface="Arial"/>
              </a:rPr>
              <a:t>exerci</a:t>
            </a:r>
            <a:r>
              <a:rPr lang="en-US" sz="1050" dirty="0">
                <a:solidFill>
                  <a:srgbClr val="000000"/>
                </a:solidFill>
                <a:latin typeface="Arial"/>
                <a:cs typeface="Arial"/>
              </a:rPr>
              <a:t> </a:t>
            </a:r>
            <a:r>
              <a:rPr lang="en-US" sz="1050" dirty="0" err="1">
                <a:solidFill>
                  <a:srgbClr val="000000"/>
                </a:solidFill>
                <a:latin typeface="Arial"/>
                <a:cs typeface="Arial"/>
              </a:rPr>
              <a:t>tation</a:t>
            </a:r>
            <a:r>
              <a:rPr lang="en-US" sz="1050" dirty="0">
                <a:solidFill>
                  <a:srgbClr val="000000"/>
                </a:solidFill>
                <a:latin typeface="Arial"/>
                <a:cs typeface="Arial"/>
              </a:rPr>
              <a:t> </a:t>
            </a:r>
            <a:r>
              <a:rPr lang="en-US" sz="1050" dirty="0" err="1">
                <a:solidFill>
                  <a:srgbClr val="000000"/>
                </a:solidFill>
                <a:latin typeface="Arial"/>
                <a:cs typeface="Arial"/>
              </a:rPr>
              <a:t>ullamcorper</a:t>
            </a:r>
            <a:r>
              <a:rPr lang="en-US" sz="1050" dirty="0">
                <a:solidFill>
                  <a:srgbClr val="000000"/>
                </a:solidFill>
                <a:latin typeface="Arial"/>
                <a:cs typeface="Arial"/>
              </a:rPr>
              <a:t>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p:txBody>
      </p:sp>
      <p:sp>
        <p:nvSpPr>
          <p:cNvPr id="8" name="Picture Placeholder 6"/>
          <p:cNvSpPr>
            <a:spLocks noGrp="1"/>
          </p:cNvSpPr>
          <p:nvPr>
            <p:ph type="pic" sz="quarter" idx="15"/>
          </p:nvPr>
        </p:nvSpPr>
        <p:spPr>
          <a:xfrm>
            <a:off x="578322" y="1315467"/>
            <a:ext cx="3696721" cy="4445365"/>
          </a:xfrm>
          <a:prstGeom prst="rect">
            <a:avLst/>
          </a:prstGeom>
        </p:spPr>
        <p:txBody>
          <a:bodyPr vert="horz"/>
          <a:lstStyle/>
          <a:p>
            <a:endParaRPr lang="en-US"/>
          </a:p>
        </p:txBody>
      </p:sp>
    </p:spTree>
    <p:extLst>
      <p:ext uri="{BB962C8B-B14F-4D97-AF65-F5344CB8AC3E}">
        <p14:creationId xmlns:p14="http://schemas.microsoft.com/office/powerpoint/2010/main" val="30450259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10" name="Picture 9" descr="b-clay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1321"/>
            <a:ext cx="9144000" cy="421178"/>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9"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8D3221"/>
                </a:solidFill>
                <a:latin typeface="Times"/>
                <a:cs typeface="Times"/>
              </a:defRPr>
            </a:lvl1pPr>
          </a:lstStyle>
          <a:p>
            <a:r>
              <a:rPr lang="en-US" dirty="0"/>
              <a:t>Our Mission</a:t>
            </a:r>
          </a:p>
        </p:txBody>
      </p:sp>
      <p:sp>
        <p:nvSpPr>
          <p:cNvPr id="11" name="Text Placeholder 10"/>
          <p:cNvSpPr>
            <a:spLocks noGrp="1"/>
          </p:cNvSpPr>
          <p:nvPr>
            <p:ph type="body" sz="quarter" idx="10" hasCustomPrompt="1"/>
          </p:nvPr>
        </p:nvSpPr>
        <p:spPr>
          <a:xfrm>
            <a:off x="510035" y="5782873"/>
            <a:ext cx="4173235" cy="442909"/>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adipisae</a:t>
            </a:r>
            <a:r>
              <a:rPr lang="en-US" sz="1050" dirty="0">
                <a:solidFill>
                  <a:srgbClr val="000000"/>
                </a:solidFill>
                <a:latin typeface="Arial"/>
                <a:cs typeface="Arial"/>
              </a:rPr>
              <a:t/>
            </a:r>
            <a:br>
              <a:rPr lang="en-US" sz="1050" dirty="0">
                <a:solidFill>
                  <a:srgbClr val="000000"/>
                </a:solidFill>
                <a:latin typeface="Arial"/>
                <a:cs typeface="Arial"/>
              </a:rPr>
            </a:br>
            <a:endParaRPr lang="en-US" dirty="0"/>
          </a:p>
        </p:txBody>
      </p:sp>
      <p:sp>
        <p:nvSpPr>
          <p:cNvPr id="12" name="Text Placeholder 10"/>
          <p:cNvSpPr>
            <a:spLocks noGrp="1"/>
          </p:cNvSpPr>
          <p:nvPr>
            <p:ph type="body" sz="quarter" idx="11" hasCustomPrompt="1"/>
          </p:nvPr>
        </p:nvSpPr>
        <p:spPr>
          <a:xfrm>
            <a:off x="4585951" y="1225974"/>
            <a:ext cx="3986816" cy="485847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r>
              <a:rPr lang="en-US" sz="1050" dirty="0">
                <a:solidFill>
                  <a:srgbClr val="000000"/>
                </a:solidFill>
                <a:latin typeface="Arial"/>
                <a:cs typeface="Arial"/>
              </a:rPr>
              <a:t>The Johns Hopkins Bloomberg School of Public Health has a big mission: </a:t>
            </a:r>
            <a:r>
              <a:rPr lang="en-US" sz="1050" i="1" dirty="0">
                <a:solidFill>
                  <a:srgbClr val="000000"/>
                </a:solidFill>
                <a:latin typeface="Arial"/>
                <a:cs typeface="Arial"/>
              </a:rPr>
              <a:t>Protecting Health, Saving Lives – Millions at a Time</a:t>
            </a:r>
            <a:r>
              <a:rPr lang="en-US" sz="1050" dirty="0">
                <a:solidFill>
                  <a:srgbClr val="000000"/>
                </a:solidFill>
                <a:latin typeface="Arial"/>
                <a:cs typeface="Arial"/>
              </a:rPr>
              <a:t>.</a:t>
            </a:r>
          </a:p>
          <a:p>
            <a:endParaRPr lang="en-US" sz="1050" dirty="0">
              <a:solidFill>
                <a:srgbClr val="000000"/>
              </a:solidFill>
              <a:latin typeface="Arial"/>
              <a:cs typeface="Arial"/>
            </a:endParaRPr>
          </a:p>
          <a:p>
            <a:r>
              <a:rPr lang="en-US" sz="1050" dirty="0">
                <a:solidFill>
                  <a:srgbClr val="000000"/>
                </a:solidFill>
                <a:latin typeface="Arial"/>
                <a:cs typeface="Arial"/>
              </a:rPr>
              <a:t>Since its founding in 1916, the Bloomberg School has advanced research, education and practice to create solutions to public health problems around the world.</a:t>
            </a:r>
          </a:p>
          <a:p>
            <a:endParaRPr lang="en-US" sz="1050" dirty="0">
              <a:solidFill>
                <a:srgbClr val="000000"/>
              </a:solidFill>
              <a:latin typeface="Arial"/>
              <a:cs typeface="Arial"/>
            </a:endParaRPr>
          </a:p>
          <a:p>
            <a:r>
              <a:rPr lang="en-US" sz="1050" dirty="0">
                <a:solidFill>
                  <a:srgbClr val="000000"/>
                </a:solidFill>
                <a:latin typeface="Arial"/>
                <a:cs typeface="Arial"/>
              </a:rPr>
              <a:t>Faculty, staff and students have helped eradicate smallpox, made water safe to drink, improved child survival, reduced the spread of HIV and uncovered the dangers of tobacco smoke.</a:t>
            </a:r>
          </a:p>
          <a:p>
            <a:endParaRPr lang="en-US" sz="1050" dirty="0">
              <a:solidFill>
                <a:srgbClr val="000000"/>
              </a:solidFill>
              <a:latin typeface="Arial"/>
              <a:cs typeface="Arial"/>
            </a:endParaRPr>
          </a:p>
          <a:p>
            <a:r>
              <a:rPr lang="en-US" sz="1050" dirty="0">
                <a:solidFill>
                  <a:srgbClr val="000000"/>
                </a:solidFill>
                <a:latin typeface="Arial"/>
                <a:cs typeface="Arial"/>
              </a:rPr>
              <a:t>Researchers and scientists are now discovering ways to eliminate malaria, increase healthy behavior, reduce the toll of chronic disease, improve the health of mothers and infants, and change the biology of aging.</a:t>
            </a:r>
          </a:p>
          <a:p>
            <a:endParaRPr lang="en-US" sz="1050" dirty="0">
              <a:solidFill>
                <a:srgbClr val="000000"/>
              </a:solidFill>
              <a:latin typeface="Arial"/>
              <a:cs typeface="Arial"/>
            </a:endParaRPr>
          </a:p>
          <a:p>
            <a:r>
              <a:rPr lang="en-US" sz="1050" dirty="0">
                <a:solidFill>
                  <a:srgbClr val="000000"/>
                </a:solidFill>
                <a:latin typeface="Arial"/>
                <a:cs typeface="Arial"/>
              </a:rPr>
              <a:t>Every day, the Bloomberg School works to keep millions around the world safe from illness and injury by pioneering new research, deploying knowledge in the field and educating tomorrow’s public health leaders.</a:t>
            </a:r>
          </a:p>
          <a:p>
            <a:pPr>
              <a:lnSpc>
                <a:spcPct val="150000"/>
              </a:lnSpc>
              <a:defRPr/>
            </a:pPr>
            <a:endParaRPr lang="en-US" sz="1050" baseline="30000" dirty="0">
              <a:solidFill>
                <a:srgbClr val="000000"/>
              </a:solidFill>
              <a:latin typeface="Arial"/>
              <a:cs typeface="Arial"/>
            </a:endParaRPr>
          </a:p>
        </p:txBody>
      </p:sp>
      <p:sp>
        <p:nvSpPr>
          <p:cNvPr id="8" name="Picture Placeholder 6"/>
          <p:cNvSpPr>
            <a:spLocks noGrp="1"/>
          </p:cNvSpPr>
          <p:nvPr>
            <p:ph type="pic" sz="quarter" idx="15"/>
          </p:nvPr>
        </p:nvSpPr>
        <p:spPr>
          <a:xfrm>
            <a:off x="578322" y="1315467"/>
            <a:ext cx="3696721" cy="4445365"/>
          </a:xfrm>
          <a:prstGeom prst="rect">
            <a:avLst/>
          </a:prstGeom>
        </p:spPr>
        <p:txBody>
          <a:bodyPr vert="horz"/>
          <a:lstStyle/>
          <a:p>
            <a:endParaRPr lang="en-US"/>
          </a:p>
        </p:txBody>
      </p:sp>
    </p:spTree>
    <p:extLst>
      <p:ext uri="{BB962C8B-B14F-4D97-AF65-F5344CB8AC3E}">
        <p14:creationId xmlns:p14="http://schemas.microsoft.com/office/powerpoint/2010/main" val="40764061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10" name="Picture 9" descr="b-clay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1321"/>
            <a:ext cx="9144000" cy="421178"/>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9"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8D3221"/>
                </a:solidFill>
                <a:latin typeface="Times"/>
                <a:cs typeface="Times"/>
              </a:defRPr>
            </a:lvl1pPr>
          </a:lstStyle>
          <a:p>
            <a:r>
              <a:rPr lang="en-US" dirty="0"/>
              <a:t>School Facts</a:t>
            </a:r>
            <a:br>
              <a:rPr lang="en-US" dirty="0"/>
            </a:br>
            <a:endParaRPr lang="en-US" dirty="0"/>
          </a:p>
        </p:txBody>
      </p:sp>
      <p:sp>
        <p:nvSpPr>
          <p:cNvPr id="11" name="Text Placeholder 10"/>
          <p:cNvSpPr>
            <a:spLocks noGrp="1"/>
          </p:cNvSpPr>
          <p:nvPr>
            <p:ph type="body" sz="quarter" idx="10" hasCustomPrompt="1"/>
          </p:nvPr>
        </p:nvSpPr>
        <p:spPr>
          <a:xfrm>
            <a:off x="510035" y="5782873"/>
            <a:ext cx="4173235" cy="442909"/>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adipisae</a:t>
            </a:r>
            <a:r>
              <a:rPr lang="en-US" sz="1050" dirty="0">
                <a:solidFill>
                  <a:srgbClr val="000000"/>
                </a:solidFill>
                <a:latin typeface="Arial"/>
                <a:cs typeface="Arial"/>
              </a:rPr>
              <a:t/>
            </a:r>
            <a:br>
              <a:rPr lang="en-US" sz="1050" dirty="0">
                <a:solidFill>
                  <a:srgbClr val="000000"/>
                </a:solidFill>
                <a:latin typeface="Arial"/>
                <a:cs typeface="Arial"/>
              </a:rPr>
            </a:br>
            <a:endParaRPr lang="en-US" dirty="0"/>
          </a:p>
        </p:txBody>
      </p:sp>
      <p:sp>
        <p:nvSpPr>
          <p:cNvPr id="12" name="Text Placeholder 10"/>
          <p:cNvSpPr>
            <a:spLocks noGrp="1"/>
          </p:cNvSpPr>
          <p:nvPr>
            <p:ph type="body" sz="quarter" idx="11" hasCustomPrompt="1"/>
          </p:nvPr>
        </p:nvSpPr>
        <p:spPr>
          <a:xfrm>
            <a:off x="4585951" y="1225974"/>
            <a:ext cx="3986816" cy="485847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r>
              <a:rPr lang="en-US" sz="1300" dirty="0">
                <a:solidFill>
                  <a:srgbClr val="182F58"/>
                </a:solidFill>
              </a:rPr>
              <a:t>Founded</a:t>
            </a:r>
            <a:br>
              <a:rPr lang="en-US" sz="1300" dirty="0">
                <a:solidFill>
                  <a:srgbClr val="182F58"/>
                </a:solidFill>
              </a:rPr>
            </a:br>
            <a:r>
              <a:rPr lang="en-US" sz="2500" dirty="0">
                <a:solidFill>
                  <a:srgbClr val="000000"/>
                </a:solidFill>
              </a:rPr>
              <a:t>1916</a:t>
            </a:r>
          </a:p>
          <a:p>
            <a:endParaRPr lang="en-US" sz="1300" dirty="0">
              <a:solidFill>
                <a:srgbClr val="000000"/>
              </a:solidFill>
            </a:endParaRPr>
          </a:p>
          <a:p>
            <a:r>
              <a:rPr lang="en-US" sz="1300" dirty="0">
                <a:solidFill>
                  <a:srgbClr val="182F58"/>
                </a:solidFill>
              </a:rPr>
              <a:t>Students</a:t>
            </a:r>
            <a:br>
              <a:rPr lang="en-US" sz="1300" dirty="0">
                <a:solidFill>
                  <a:srgbClr val="182F58"/>
                </a:solidFill>
              </a:rPr>
            </a:br>
            <a:r>
              <a:rPr lang="en-US" sz="2500" dirty="0">
                <a:solidFill>
                  <a:srgbClr val="000000"/>
                </a:solidFill>
              </a:rPr>
              <a:t>2,287</a:t>
            </a:r>
          </a:p>
          <a:p>
            <a:endParaRPr lang="en-US" sz="1300" dirty="0">
              <a:solidFill>
                <a:srgbClr val="000000"/>
              </a:solidFill>
            </a:endParaRPr>
          </a:p>
          <a:p>
            <a:r>
              <a:rPr lang="en-US" sz="1300" dirty="0">
                <a:solidFill>
                  <a:srgbClr val="182F58"/>
                </a:solidFill>
              </a:rPr>
              <a:t>Alumni</a:t>
            </a:r>
            <a:br>
              <a:rPr lang="en-US" sz="1300" dirty="0">
                <a:solidFill>
                  <a:srgbClr val="182F58"/>
                </a:solidFill>
              </a:rPr>
            </a:br>
            <a:r>
              <a:rPr lang="en-US" sz="2500" dirty="0">
                <a:solidFill>
                  <a:srgbClr val="000000"/>
                </a:solidFill>
              </a:rPr>
              <a:t>20,490</a:t>
            </a:r>
          </a:p>
          <a:p>
            <a:endParaRPr lang="en-US" sz="1300" dirty="0">
              <a:solidFill>
                <a:srgbClr val="000000"/>
              </a:solidFill>
            </a:endParaRPr>
          </a:p>
          <a:p>
            <a:r>
              <a:rPr lang="en-US" sz="1300" dirty="0">
                <a:solidFill>
                  <a:srgbClr val="182F58"/>
                </a:solidFill>
              </a:rPr>
              <a:t>Departments</a:t>
            </a:r>
            <a:br>
              <a:rPr lang="en-US" sz="1300" dirty="0">
                <a:solidFill>
                  <a:srgbClr val="182F58"/>
                </a:solidFill>
              </a:rPr>
            </a:br>
            <a:r>
              <a:rPr lang="en-US" sz="2500" dirty="0">
                <a:solidFill>
                  <a:srgbClr val="000000"/>
                </a:solidFill>
              </a:rPr>
              <a:t>10</a:t>
            </a:r>
          </a:p>
          <a:p>
            <a:endParaRPr lang="en-US" sz="1300" dirty="0">
              <a:solidFill>
                <a:srgbClr val="000000"/>
              </a:solidFill>
            </a:endParaRPr>
          </a:p>
          <a:p>
            <a:r>
              <a:rPr lang="en-US" sz="1300" dirty="0">
                <a:solidFill>
                  <a:srgbClr val="182F58"/>
                </a:solidFill>
              </a:rPr>
              <a:t>Centers &amp; Institutes</a:t>
            </a:r>
            <a:br>
              <a:rPr lang="en-US" sz="1300" dirty="0">
                <a:solidFill>
                  <a:srgbClr val="182F58"/>
                </a:solidFill>
              </a:rPr>
            </a:br>
            <a:r>
              <a:rPr lang="en-US" sz="2500" dirty="0">
                <a:solidFill>
                  <a:srgbClr val="000000"/>
                </a:solidFill>
              </a:rPr>
              <a:t>60+</a:t>
            </a:r>
            <a:endParaRPr lang="en-US" sz="2500" baseline="30000" dirty="0">
              <a:solidFill>
                <a:srgbClr val="000000"/>
              </a:solidFill>
              <a:latin typeface="Arial"/>
              <a:cs typeface="Arial"/>
            </a:endParaRPr>
          </a:p>
          <a:p>
            <a:pPr>
              <a:lnSpc>
                <a:spcPct val="150000"/>
              </a:lnSpc>
              <a:defRPr/>
            </a:pPr>
            <a:endParaRPr lang="en-US" sz="1300" baseline="30000" dirty="0">
              <a:solidFill>
                <a:srgbClr val="000000"/>
              </a:solidFill>
              <a:latin typeface="Arial"/>
              <a:cs typeface="Arial"/>
            </a:endParaRPr>
          </a:p>
          <a:p>
            <a:pPr>
              <a:lnSpc>
                <a:spcPct val="150000"/>
              </a:lnSpc>
              <a:defRPr/>
            </a:pPr>
            <a:endParaRPr lang="en-US" sz="1050" baseline="30000" dirty="0">
              <a:solidFill>
                <a:srgbClr val="000000"/>
              </a:solidFill>
              <a:latin typeface="Arial"/>
              <a:cs typeface="Arial"/>
            </a:endParaRPr>
          </a:p>
        </p:txBody>
      </p:sp>
      <p:sp>
        <p:nvSpPr>
          <p:cNvPr id="8" name="Picture Placeholder 6"/>
          <p:cNvSpPr>
            <a:spLocks noGrp="1"/>
          </p:cNvSpPr>
          <p:nvPr>
            <p:ph type="pic" sz="quarter" idx="15"/>
          </p:nvPr>
        </p:nvSpPr>
        <p:spPr>
          <a:xfrm>
            <a:off x="578322" y="1315467"/>
            <a:ext cx="3696721" cy="4445365"/>
          </a:xfrm>
          <a:prstGeom prst="rect">
            <a:avLst/>
          </a:prstGeom>
        </p:spPr>
        <p:txBody>
          <a:bodyPr vert="horz"/>
          <a:lstStyle/>
          <a:p>
            <a:endParaRPr lang="en-US"/>
          </a:p>
        </p:txBody>
      </p:sp>
    </p:spTree>
    <p:extLst>
      <p:ext uri="{BB962C8B-B14F-4D97-AF65-F5344CB8AC3E}">
        <p14:creationId xmlns:p14="http://schemas.microsoft.com/office/powerpoint/2010/main" val="2580564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862464-53DC-C047-9514-48A6331F7ABE}" type="datetimeFigureOut">
              <a:rPr lang="en-US" smtClean="0"/>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6196E-5E5E-8447-A338-5604C0253258}"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12" name="Picture 11" descr="b-clay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1321"/>
            <a:ext cx="9144000" cy="421178"/>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10"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8D3221"/>
                </a:solidFill>
                <a:latin typeface="Times"/>
                <a:cs typeface="Times"/>
              </a:defRPr>
            </a:lvl1pPr>
          </a:lstStyle>
          <a:p>
            <a:r>
              <a:rPr lang="en-US" dirty="0"/>
              <a:t>Two Photo Slide Header</a:t>
            </a:r>
          </a:p>
        </p:txBody>
      </p:sp>
      <p:sp>
        <p:nvSpPr>
          <p:cNvPr id="11" name="Text Placeholder 10"/>
          <p:cNvSpPr>
            <a:spLocks noGrp="1"/>
          </p:cNvSpPr>
          <p:nvPr>
            <p:ph type="body" sz="quarter" idx="11" hasCustomPrompt="1"/>
          </p:nvPr>
        </p:nvSpPr>
        <p:spPr>
          <a:xfrm>
            <a:off x="4585951" y="1156705"/>
            <a:ext cx="3986816" cy="1247422"/>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a:t>
            </a:r>
            <a:r>
              <a:rPr lang="en-US" sz="1050" dirty="0">
                <a:solidFill>
                  <a:srgbClr val="000000"/>
                </a:solidFill>
                <a:latin typeface="Arial"/>
                <a:cs typeface="Arial"/>
              </a:rPr>
              <a:t> </a:t>
            </a:r>
            <a:r>
              <a:rPr lang="en-US" sz="1050" dirty="0" err="1">
                <a:solidFill>
                  <a:srgbClr val="000000"/>
                </a:solidFill>
                <a:latin typeface="Arial"/>
                <a:cs typeface="Arial"/>
              </a:rPr>
              <a:t>erat</a:t>
            </a:r>
            <a:r>
              <a:rPr lang="en-US" sz="1050" dirty="0">
                <a:solidFill>
                  <a:srgbClr val="000000"/>
                </a:solidFill>
                <a:latin typeface="Arial"/>
                <a:cs typeface="Arial"/>
              </a:rPr>
              <a:t> </a:t>
            </a:r>
            <a:r>
              <a:rPr lang="en-US" sz="1050" dirty="0" err="1">
                <a:solidFill>
                  <a:srgbClr val="000000"/>
                </a:solidFill>
                <a:latin typeface="Arial"/>
                <a:cs typeface="Arial"/>
              </a:rPr>
              <a:t>volutpat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wisi</a:t>
            </a:r>
            <a:r>
              <a:rPr lang="en-US" sz="1050" dirty="0">
                <a:solidFill>
                  <a:srgbClr val="000000"/>
                </a:solidFill>
                <a:latin typeface="Arial"/>
                <a:cs typeface="Arial"/>
              </a:rPr>
              <a:t> </a:t>
            </a:r>
            <a:r>
              <a:rPr lang="en-US" sz="1050" dirty="0" err="1">
                <a:solidFill>
                  <a:srgbClr val="000000"/>
                </a:solidFill>
                <a:latin typeface="Arial"/>
                <a:cs typeface="Arial"/>
              </a:rPr>
              <a:t>enim</a:t>
            </a:r>
            <a:r>
              <a:rPr lang="en-US" sz="1050" dirty="0">
                <a:solidFill>
                  <a:srgbClr val="000000"/>
                </a:solidFill>
                <a:latin typeface="Arial"/>
                <a:cs typeface="Arial"/>
              </a:rPr>
              <a:t> ad minim </a:t>
            </a:r>
            <a:r>
              <a:rPr lang="en-US" sz="1050" dirty="0" err="1">
                <a:solidFill>
                  <a:srgbClr val="000000"/>
                </a:solidFill>
                <a:latin typeface="Arial"/>
                <a:cs typeface="Arial"/>
              </a:rPr>
              <a:t>veniam</a:t>
            </a:r>
            <a:r>
              <a:rPr lang="en-US" sz="1050" dirty="0">
                <a:solidFill>
                  <a:srgbClr val="000000"/>
                </a:solidFill>
                <a:latin typeface="Arial"/>
                <a:cs typeface="Arial"/>
              </a:rPr>
              <a:t>, </a:t>
            </a:r>
            <a:r>
              <a:rPr lang="en-US" sz="1050" dirty="0" err="1">
                <a:solidFill>
                  <a:srgbClr val="000000"/>
                </a:solidFill>
                <a:latin typeface="Arial"/>
                <a:cs typeface="Arial"/>
              </a:rPr>
              <a:t>quis</a:t>
            </a:r>
            <a:r>
              <a:rPr lang="en-US" sz="1050" dirty="0">
                <a:solidFill>
                  <a:srgbClr val="000000"/>
                </a:solidFill>
                <a:latin typeface="Arial"/>
                <a:cs typeface="Arial"/>
              </a:rPr>
              <a:t> </a:t>
            </a:r>
            <a:r>
              <a:rPr lang="en-US" sz="1050" dirty="0" err="1">
                <a:solidFill>
                  <a:srgbClr val="000000"/>
                </a:solidFill>
                <a:latin typeface="Arial"/>
                <a:cs typeface="Arial"/>
              </a:rPr>
              <a:t>nostrud</a:t>
            </a:r>
            <a:r>
              <a:rPr lang="en-US" sz="1050" dirty="0">
                <a:solidFill>
                  <a:srgbClr val="000000"/>
                </a:solidFill>
                <a:latin typeface="Arial"/>
                <a:cs typeface="Arial"/>
              </a:rPr>
              <a:t> </a:t>
            </a:r>
            <a:r>
              <a:rPr lang="en-US" sz="1050" dirty="0" err="1">
                <a:solidFill>
                  <a:srgbClr val="000000"/>
                </a:solidFill>
                <a:latin typeface="Arial"/>
                <a:cs typeface="Arial"/>
              </a:rPr>
              <a:t>exerci</a:t>
            </a:r>
            <a:r>
              <a:rPr lang="en-US" sz="1050" dirty="0">
                <a:solidFill>
                  <a:srgbClr val="000000"/>
                </a:solidFill>
                <a:latin typeface="Arial"/>
                <a:cs typeface="Arial"/>
              </a:rPr>
              <a:t> </a:t>
            </a:r>
            <a:r>
              <a:rPr lang="en-US" sz="1050" dirty="0" err="1">
                <a:solidFill>
                  <a:srgbClr val="000000"/>
                </a:solidFill>
                <a:latin typeface="Arial"/>
                <a:cs typeface="Arial"/>
              </a:rPr>
              <a:t>tation</a:t>
            </a:r>
            <a:r>
              <a:rPr lang="en-US" sz="1050" dirty="0">
                <a:solidFill>
                  <a:srgbClr val="000000"/>
                </a:solidFill>
                <a:latin typeface="Arial"/>
                <a:cs typeface="Arial"/>
              </a:rPr>
              <a:t> </a:t>
            </a:r>
            <a:r>
              <a:rPr lang="en-US" sz="1050" dirty="0" err="1">
                <a:solidFill>
                  <a:srgbClr val="000000"/>
                </a:solidFill>
                <a:latin typeface="Arial"/>
                <a:cs typeface="Arial"/>
              </a:rPr>
              <a:t>ullamcorper</a:t>
            </a: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p:txBody>
      </p:sp>
      <p:sp>
        <p:nvSpPr>
          <p:cNvPr id="13" name="Text Placeholder 10"/>
          <p:cNvSpPr>
            <a:spLocks noGrp="1"/>
          </p:cNvSpPr>
          <p:nvPr>
            <p:ph type="body" sz="quarter" idx="12" hasCustomPrompt="1"/>
          </p:nvPr>
        </p:nvSpPr>
        <p:spPr>
          <a:xfrm>
            <a:off x="4579596" y="3611173"/>
            <a:ext cx="3986816" cy="1247422"/>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a:t>
            </a:r>
            <a:r>
              <a:rPr lang="en-US" sz="1050" dirty="0">
                <a:solidFill>
                  <a:srgbClr val="000000"/>
                </a:solidFill>
                <a:latin typeface="Arial"/>
                <a:cs typeface="Arial"/>
              </a:rPr>
              <a:t> </a:t>
            </a:r>
            <a:r>
              <a:rPr lang="en-US" sz="1050" dirty="0" err="1">
                <a:solidFill>
                  <a:srgbClr val="000000"/>
                </a:solidFill>
                <a:latin typeface="Arial"/>
                <a:cs typeface="Arial"/>
              </a:rPr>
              <a:t>erat</a:t>
            </a:r>
            <a:r>
              <a:rPr lang="en-US" sz="1050" dirty="0">
                <a:solidFill>
                  <a:srgbClr val="000000"/>
                </a:solidFill>
                <a:latin typeface="Arial"/>
                <a:cs typeface="Arial"/>
              </a:rPr>
              <a:t> </a:t>
            </a:r>
            <a:r>
              <a:rPr lang="en-US" sz="1050" dirty="0" err="1">
                <a:solidFill>
                  <a:srgbClr val="000000"/>
                </a:solidFill>
                <a:latin typeface="Arial"/>
                <a:cs typeface="Arial"/>
              </a:rPr>
              <a:t>volutpat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wisi</a:t>
            </a:r>
            <a:r>
              <a:rPr lang="en-US" sz="1050" dirty="0">
                <a:solidFill>
                  <a:srgbClr val="000000"/>
                </a:solidFill>
                <a:latin typeface="Arial"/>
                <a:cs typeface="Arial"/>
              </a:rPr>
              <a:t> </a:t>
            </a:r>
            <a:r>
              <a:rPr lang="en-US" sz="1050" dirty="0" err="1">
                <a:solidFill>
                  <a:srgbClr val="000000"/>
                </a:solidFill>
                <a:latin typeface="Arial"/>
                <a:cs typeface="Arial"/>
              </a:rPr>
              <a:t>enim</a:t>
            </a:r>
            <a:r>
              <a:rPr lang="en-US" sz="1050" dirty="0">
                <a:solidFill>
                  <a:srgbClr val="000000"/>
                </a:solidFill>
                <a:latin typeface="Arial"/>
                <a:cs typeface="Arial"/>
              </a:rPr>
              <a:t> ad minim </a:t>
            </a:r>
            <a:r>
              <a:rPr lang="en-US" sz="1050" dirty="0" err="1">
                <a:solidFill>
                  <a:srgbClr val="000000"/>
                </a:solidFill>
                <a:latin typeface="Arial"/>
                <a:cs typeface="Arial"/>
              </a:rPr>
              <a:t>veniam</a:t>
            </a:r>
            <a:r>
              <a:rPr lang="en-US" sz="1050" dirty="0">
                <a:solidFill>
                  <a:srgbClr val="000000"/>
                </a:solidFill>
                <a:latin typeface="Arial"/>
                <a:cs typeface="Arial"/>
              </a:rPr>
              <a:t>, </a:t>
            </a:r>
            <a:r>
              <a:rPr lang="en-US" sz="1050" dirty="0" err="1">
                <a:solidFill>
                  <a:srgbClr val="000000"/>
                </a:solidFill>
                <a:latin typeface="Arial"/>
                <a:cs typeface="Arial"/>
              </a:rPr>
              <a:t>quis</a:t>
            </a:r>
            <a:r>
              <a:rPr lang="en-US" sz="1050" dirty="0">
                <a:solidFill>
                  <a:srgbClr val="000000"/>
                </a:solidFill>
                <a:latin typeface="Arial"/>
                <a:cs typeface="Arial"/>
              </a:rPr>
              <a:t> </a:t>
            </a:r>
            <a:r>
              <a:rPr lang="en-US" sz="1050" dirty="0" err="1">
                <a:solidFill>
                  <a:srgbClr val="000000"/>
                </a:solidFill>
                <a:latin typeface="Arial"/>
                <a:cs typeface="Arial"/>
              </a:rPr>
              <a:t>nostrud</a:t>
            </a:r>
            <a:r>
              <a:rPr lang="en-US" sz="1050" dirty="0">
                <a:solidFill>
                  <a:srgbClr val="000000"/>
                </a:solidFill>
                <a:latin typeface="Arial"/>
                <a:cs typeface="Arial"/>
              </a:rPr>
              <a:t> </a:t>
            </a:r>
            <a:r>
              <a:rPr lang="en-US" sz="1050" dirty="0" err="1">
                <a:solidFill>
                  <a:srgbClr val="000000"/>
                </a:solidFill>
                <a:latin typeface="Arial"/>
                <a:cs typeface="Arial"/>
              </a:rPr>
              <a:t>exerci</a:t>
            </a:r>
            <a:r>
              <a:rPr lang="en-US" sz="1050" dirty="0">
                <a:solidFill>
                  <a:srgbClr val="000000"/>
                </a:solidFill>
                <a:latin typeface="Arial"/>
                <a:cs typeface="Arial"/>
              </a:rPr>
              <a:t> </a:t>
            </a:r>
            <a:r>
              <a:rPr lang="en-US" sz="1050" dirty="0" err="1">
                <a:solidFill>
                  <a:srgbClr val="000000"/>
                </a:solidFill>
                <a:latin typeface="Arial"/>
                <a:cs typeface="Arial"/>
              </a:rPr>
              <a:t>tation</a:t>
            </a:r>
            <a:r>
              <a:rPr lang="en-US" sz="1050" dirty="0">
                <a:solidFill>
                  <a:srgbClr val="000000"/>
                </a:solidFill>
                <a:latin typeface="Arial"/>
                <a:cs typeface="Arial"/>
              </a:rPr>
              <a:t> </a:t>
            </a:r>
            <a:r>
              <a:rPr lang="en-US" sz="1050" dirty="0" err="1">
                <a:solidFill>
                  <a:srgbClr val="000000"/>
                </a:solidFill>
                <a:latin typeface="Arial"/>
                <a:cs typeface="Arial"/>
              </a:rPr>
              <a:t>ullamcorper</a:t>
            </a: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p:txBody>
      </p:sp>
      <p:sp>
        <p:nvSpPr>
          <p:cNvPr id="9" name="Picture Placeholder 6"/>
          <p:cNvSpPr>
            <a:spLocks noGrp="1"/>
          </p:cNvSpPr>
          <p:nvPr>
            <p:ph type="pic" sz="quarter" idx="15"/>
          </p:nvPr>
        </p:nvSpPr>
        <p:spPr>
          <a:xfrm>
            <a:off x="589662" y="3764957"/>
            <a:ext cx="3708061" cy="1916496"/>
          </a:xfrm>
          <a:prstGeom prst="rect">
            <a:avLst/>
          </a:prstGeom>
        </p:spPr>
        <p:txBody>
          <a:bodyPr vert="horz"/>
          <a:lstStyle/>
          <a:p>
            <a:endParaRPr lang="en-US"/>
          </a:p>
        </p:txBody>
      </p:sp>
      <p:sp>
        <p:nvSpPr>
          <p:cNvPr id="14" name="Picture Placeholder 6"/>
          <p:cNvSpPr>
            <a:spLocks noGrp="1"/>
          </p:cNvSpPr>
          <p:nvPr>
            <p:ph type="pic" sz="quarter" idx="16"/>
          </p:nvPr>
        </p:nvSpPr>
        <p:spPr>
          <a:xfrm>
            <a:off x="583308" y="1320446"/>
            <a:ext cx="3708061" cy="1916496"/>
          </a:xfrm>
          <a:prstGeom prst="rect">
            <a:avLst/>
          </a:prstGeom>
        </p:spPr>
        <p:txBody>
          <a:bodyPr vert="horz"/>
          <a:lstStyle/>
          <a:p>
            <a:endParaRPr lang="en-US"/>
          </a:p>
        </p:txBody>
      </p:sp>
    </p:spTree>
    <p:extLst>
      <p:ext uri="{BB962C8B-B14F-4D97-AF65-F5344CB8AC3E}">
        <p14:creationId xmlns:p14="http://schemas.microsoft.com/office/powerpoint/2010/main" val="4456787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22" name="Picture 21" descr="b-clay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1321"/>
            <a:ext cx="9144000" cy="421178"/>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14"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8D3221"/>
                </a:solidFill>
                <a:latin typeface="Times"/>
                <a:cs typeface="Times"/>
              </a:defRPr>
            </a:lvl1pPr>
          </a:lstStyle>
          <a:p>
            <a:r>
              <a:rPr lang="en-US" dirty="0"/>
              <a:t>Four Photo Slide Header</a:t>
            </a:r>
          </a:p>
        </p:txBody>
      </p:sp>
      <p:sp>
        <p:nvSpPr>
          <p:cNvPr id="15" name="Text Placeholder 10"/>
          <p:cNvSpPr>
            <a:spLocks noGrp="1"/>
          </p:cNvSpPr>
          <p:nvPr>
            <p:ph type="body" sz="quarter" idx="11" hasCustomPrompt="1"/>
          </p:nvPr>
        </p:nvSpPr>
        <p:spPr>
          <a:xfrm>
            <a:off x="503682" y="3061863"/>
            <a:ext cx="3249738" cy="657730"/>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endParaRPr lang="en-US" sz="1050" dirty="0">
              <a:solidFill>
                <a:srgbClr val="000000"/>
              </a:solidFill>
              <a:latin typeface="Arial"/>
              <a:cs typeface="Arial"/>
            </a:endParaRPr>
          </a:p>
        </p:txBody>
      </p:sp>
      <p:sp>
        <p:nvSpPr>
          <p:cNvPr id="16" name="Text Placeholder 10"/>
          <p:cNvSpPr>
            <a:spLocks noGrp="1"/>
          </p:cNvSpPr>
          <p:nvPr>
            <p:ph type="body" sz="quarter" idx="12" hasCustomPrompt="1"/>
          </p:nvPr>
        </p:nvSpPr>
        <p:spPr>
          <a:xfrm>
            <a:off x="4692993" y="3044160"/>
            <a:ext cx="3249738" cy="698114"/>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endParaRPr lang="en-US" sz="1050" dirty="0">
              <a:solidFill>
                <a:srgbClr val="000000"/>
              </a:solidFill>
              <a:latin typeface="Arial"/>
              <a:cs typeface="Arial"/>
            </a:endParaRPr>
          </a:p>
        </p:txBody>
      </p:sp>
      <p:sp>
        <p:nvSpPr>
          <p:cNvPr id="17" name="Text Placeholder 10"/>
          <p:cNvSpPr>
            <a:spLocks noGrp="1"/>
          </p:cNvSpPr>
          <p:nvPr>
            <p:ph type="body" sz="quarter" idx="13" hasCustomPrompt="1"/>
          </p:nvPr>
        </p:nvSpPr>
        <p:spPr>
          <a:xfrm>
            <a:off x="520007" y="5587898"/>
            <a:ext cx="3249738" cy="807988"/>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endParaRPr lang="en-US" sz="1050" dirty="0">
              <a:solidFill>
                <a:srgbClr val="000000"/>
              </a:solidFill>
              <a:latin typeface="Arial"/>
              <a:cs typeface="Arial"/>
            </a:endParaRPr>
          </a:p>
        </p:txBody>
      </p:sp>
      <p:sp>
        <p:nvSpPr>
          <p:cNvPr id="18" name="Text Placeholder 10"/>
          <p:cNvSpPr>
            <a:spLocks noGrp="1"/>
          </p:cNvSpPr>
          <p:nvPr>
            <p:ph type="body" sz="quarter" idx="14" hasCustomPrompt="1"/>
          </p:nvPr>
        </p:nvSpPr>
        <p:spPr>
          <a:xfrm>
            <a:off x="4692993" y="5610578"/>
            <a:ext cx="3249738" cy="796648"/>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endParaRPr lang="en-US" sz="1050" dirty="0">
              <a:solidFill>
                <a:srgbClr val="000000"/>
              </a:solidFill>
              <a:latin typeface="Arial"/>
              <a:cs typeface="Arial"/>
            </a:endParaRPr>
          </a:p>
        </p:txBody>
      </p:sp>
      <p:sp>
        <p:nvSpPr>
          <p:cNvPr id="13" name="Picture Placeholder 6"/>
          <p:cNvSpPr>
            <a:spLocks noGrp="1"/>
          </p:cNvSpPr>
          <p:nvPr>
            <p:ph type="pic" sz="quarter" idx="15"/>
          </p:nvPr>
        </p:nvSpPr>
        <p:spPr>
          <a:xfrm>
            <a:off x="4785327" y="1360829"/>
            <a:ext cx="3220455" cy="1655671"/>
          </a:xfrm>
          <a:prstGeom prst="rect">
            <a:avLst/>
          </a:prstGeom>
        </p:spPr>
        <p:txBody>
          <a:bodyPr vert="horz"/>
          <a:lstStyle/>
          <a:p>
            <a:endParaRPr lang="en-US"/>
          </a:p>
        </p:txBody>
      </p:sp>
      <p:sp>
        <p:nvSpPr>
          <p:cNvPr id="19" name="Picture Placeholder 6"/>
          <p:cNvSpPr>
            <a:spLocks noGrp="1"/>
          </p:cNvSpPr>
          <p:nvPr>
            <p:ph type="pic" sz="quarter" idx="16"/>
          </p:nvPr>
        </p:nvSpPr>
        <p:spPr>
          <a:xfrm>
            <a:off x="4767633" y="3917356"/>
            <a:ext cx="3220455" cy="1655671"/>
          </a:xfrm>
          <a:prstGeom prst="rect">
            <a:avLst/>
          </a:prstGeom>
        </p:spPr>
        <p:txBody>
          <a:bodyPr vert="horz"/>
          <a:lstStyle/>
          <a:p>
            <a:endParaRPr lang="en-US" dirty="0"/>
          </a:p>
        </p:txBody>
      </p:sp>
      <p:sp>
        <p:nvSpPr>
          <p:cNvPr id="20" name="Picture Placeholder 6"/>
          <p:cNvSpPr>
            <a:spLocks noGrp="1"/>
          </p:cNvSpPr>
          <p:nvPr>
            <p:ph type="pic" sz="quarter" idx="17"/>
          </p:nvPr>
        </p:nvSpPr>
        <p:spPr>
          <a:xfrm>
            <a:off x="583307" y="1365806"/>
            <a:ext cx="3220455" cy="1655671"/>
          </a:xfrm>
          <a:prstGeom prst="rect">
            <a:avLst/>
          </a:prstGeom>
        </p:spPr>
        <p:txBody>
          <a:bodyPr vert="horz"/>
          <a:lstStyle/>
          <a:p>
            <a:endParaRPr lang="en-US"/>
          </a:p>
        </p:txBody>
      </p:sp>
      <p:sp>
        <p:nvSpPr>
          <p:cNvPr id="21" name="Picture Placeholder 6"/>
          <p:cNvSpPr>
            <a:spLocks noGrp="1"/>
          </p:cNvSpPr>
          <p:nvPr>
            <p:ph type="pic" sz="quarter" idx="18"/>
          </p:nvPr>
        </p:nvSpPr>
        <p:spPr>
          <a:xfrm>
            <a:off x="594646" y="3906016"/>
            <a:ext cx="3220455" cy="1655671"/>
          </a:xfrm>
          <a:prstGeom prst="rect">
            <a:avLst/>
          </a:prstGeom>
        </p:spPr>
        <p:txBody>
          <a:bodyPr vert="horz"/>
          <a:lstStyle/>
          <a:p>
            <a:endParaRPr lang="en-US"/>
          </a:p>
        </p:txBody>
      </p:sp>
    </p:spTree>
    <p:extLst>
      <p:ext uri="{BB962C8B-B14F-4D97-AF65-F5344CB8AC3E}">
        <p14:creationId xmlns:p14="http://schemas.microsoft.com/office/powerpoint/2010/main" val="18215808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25" name="Picture 24" descr="b-clay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1321"/>
            <a:ext cx="9144000" cy="421178"/>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12" name="TextBox 11"/>
          <p:cNvSpPr txBox="1"/>
          <p:nvPr userDrawn="1"/>
        </p:nvSpPr>
        <p:spPr>
          <a:xfrm>
            <a:off x="504035" y="3059252"/>
            <a:ext cx="2299826" cy="554140"/>
          </a:xfrm>
          <a:prstGeom prst="rect">
            <a:avLst/>
          </a:prstGeom>
          <a:noFill/>
        </p:spPr>
        <p:txBody>
          <a:bodyPr wrap="square" lIns="82056" tIns="41028" rIns="82056" bIns="41028" rtlCol="0" anchor="ctr">
            <a:spAutoFit/>
          </a:body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br>
              <a:rPr lang="en-US" sz="1050" dirty="0">
                <a:solidFill>
                  <a:srgbClr val="000000"/>
                </a:solidFill>
                <a:latin typeface="Arial"/>
                <a:cs typeface="Arial"/>
              </a:rPr>
            </a:b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p>
        </p:txBody>
      </p:sp>
      <p:sp>
        <p:nvSpPr>
          <p:cNvPr id="13" name="TextBox 12"/>
          <p:cNvSpPr txBox="1"/>
          <p:nvPr userDrawn="1"/>
        </p:nvSpPr>
        <p:spPr>
          <a:xfrm>
            <a:off x="3243484" y="3095223"/>
            <a:ext cx="2299826" cy="554140"/>
          </a:xfrm>
          <a:prstGeom prst="rect">
            <a:avLst/>
          </a:prstGeom>
          <a:noFill/>
        </p:spPr>
        <p:txBody>
          <a:bodyPr wrap="square" lIns="82056" tIns="41028" rIns="82056" bIns="41028" rtlCol="0" anchor="ctr">
            <a:spAutoFit/>
          </a:body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br>
              <a:rPr lang="en-US" sz="1050" dirty="0">
                <a:solidFill>
                  <a:srgbClr val="000000"/>
                </a:solidFill>
                <a:latin typeface="Arial"/>
                <a:cs typeface="Arial"/>
              </a:rPr>
            </a:b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p>
        </p:txBody>
      </p:sp>
      <p:sp>
        <p:nvSpPr>
          <p:cNvPr id="14" name="TextBox 13"/>
          <p:cNvSpPr txBox="1"/>
          <p:nvPr userDrawn="1"/>
        </p:nvSpPr>
        <p:spPr>
          <a:xfrm>
            <a:off x="5924169" y="3112262"/>
            <a:ext cx="2299826" cy="554140"/>
          </a:xfrm>
          <a:prstGeom prst="rect">
            <a:avLst/>
          </a:prstGeom>
          <a:noFill/>
        </p:spPr>
        <p:txBody>
          <a:bodyPr wrap="square" lIns="82056" tIns="41028" rIns="82056" bIns="41028" rtlCol="0" anchor="ctr">
            <a:spAutoFit/>
          </a:body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br>
              <a:rPr lang="en-US" sz="1050" dirty="0">
                <a:solidFill>
                  <a:srgbClr val="000000"/>
                </a:solidFill>
                <a:latin typeface="Arial"/>
                <a:cs typeface="Arial"/>
              </a:rPr>
            </a:b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p>
        </p:txBody>
      </p:sp>
      <p:sp>
        <p:nvSpPr>
          <p:cNvPr id="15" name="TextBox 14"/>
          <p:cNvSpPr txBox="1"/>
          <p:nvPr userDrawn="1"/>
        </p:nvSpPr>
        <p:spPr>
          <a:xfrm>
            <a:off x="494971" y="5440208"/>
            <a:ext cx="2299826" cy="554140"/>
          </a:xfrm>
          <a:prstGeom prst="rect">
            <a:avLst/>
          </a:prstGeom>
          <a:noFill/>
        </p:spPr>
        <p:txBody>
          <a:bodyPr wrap="square" lIns="82056" tIns="41028" rIns="82056" bIns="41028" rtlCol="0" anchor="ctr">
            <a:spAutoFit/>
          </a:body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br>
              <a:rPr lang="en-US" sz="1050" dirty="0">
                <a:solidFill>
                  <a:srgbClr val="000000"/>
                </a:solidFill>
                <a:latin typeface="Arial"/>
                <a:cs typeface="Arial"/>
              </a:rPr>
            </a:b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p>
        </p:txBody>
      </p:sp>
      <p:sp>
        <p:nvSpPr>
          <p:cNvPr id="16" name="TextBox 15"/>
          <p:cNvSpPr txBox="1"/>
          <p:nvPr userDrawn="1"/>
        </p:nvSpPr>
        <p:spPr>
          <a:xfrm>
            <a:off x="3247252" y="5463948"/>
            <a:ext cx="2299826" cy="554140"/>
          </a:xfrm>
          <a:prstGeom prst="rect">
            <a:avLst/>
          </a:prstGeom>
          <a:noFill/>
        </p:spPr>
        <p:txBody>
          <a:bodyPr wrap="square" lIns="82056" tIns="41028" rIns="82056" bIns="41028" rtlCol="0" anchor="ctr">
            <a:spAutoFit/>
          </a:body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br>
              <a:rPr lang="en-US" sz="1050" dirty="0">
                <a:solidFill>
                  <a:srgbClr val="000000"/>
                </a:solidFill>
                <a:latin typeface="Arial"/>
                <a:cs typeface="Arial"/>
              </a:rPr>
            </a:b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p>
        </p:txBody>
      </p:sp>
      <p:sp>
        <p:nvSpPr>
          <p:cNvPr id="17" name="TextBox 16"/>
          <p:cNvSpPr txBox="1"/>
          <p:nvPr userDrawn="1"/>
        </p:nvSpPr>
        <p:spPr>
          <a:xfrm>
            <a:off x="5964849" y="5454148"/>
            <a:ext cx="2299826" cy="554140"/>
          </a:xfrm>
          <a:prstGeom prst="rect">
            <a:avLst/>
          </a:prstGeom>
          <a:noFill/>
        </p:spPr>
        <p:txBody>
          <a:bodyPr wrap="square" lIns="82056" tIns="41028" rIns="82056" bIns="41028" rtlCol="0" anchor="ctr">
            <a:spAutoFit/>
          </a:body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br>
              <a:rPr lang="en-US" sz="1050" dirty="0">
                <a:solidFill>
                  <a:srgbClr val="000000"/>
                </a:solidFill>
                <a:latin typeface="Arial"/>
                <a:cs typeface="Arial"/>
              </a:rPr>
            </a:b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p>
        </p:txBody>
      </p:sp>
      <p:sp>
        <p:nvSpPr>
          <p:cNvPr id="18"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8D3221"/>
                </a:solidFill>
                <a:latin typeface="Times"/>
                <a:cs typeface="Times"/>
              </a:defRPr>
            </a:lvl1pPr>
          </a:lstStyle>
          <a:p>
            <a:r>
              <a:rPr lang="en-US" dirty="0"/>
              <a:t>Six Photo Slide Header</a:t>
            </a:r>
          </a:p>
        </p:txBody>
      </p:sp>
      <p:sp>
        <p:nvSpPr>
          <p:cNvPr id="19" name="Picture Placeholder 6"/>
          <p:cNvSpPr>
            <a:spLocks noGrp="1"/>
          </p:cNvSpPr>
          <p:nvPr>
            <p:ph type="pic" sz="quarter" idx="13"/>
          </p:nvPr>
        </p:nvSpPr>
        <p:spPr>
          <a:xfrm>
            <a:off x="6010009" y="1451550"/>
            <a:ext cx="2007116" cy="1655671"/>
          </a:xfrm>
          <a:prstGeom prst="rect">
            <a:avLst/>
          </a:prstGeom>
        </p:spPr>
        <p:txBody>
          <a:bodyPr vert="horz"/>
          <a:lstStyle/>
          <a:p>
            <a:endParaRPr lang="en-US"/>
          </a:p>
        </p:txBody>
      </p:sp>
      <p:sp>
        <p:nvSpPr>
          <p:cNvPr id="20" name="Picture Placeholder 6"/>
          <p:cNvSpPr>
            <a:spLocks noGrp="1"/>
          </p:cNvSpPr>
          <p:nvPr>
            <p:ph type="pic" sz="quarter" idx="14"/>
          </p:nvPr>
        </p:nvSpPr>
        <p:spPr>
          <a:xfrm>
            <a:off x="6071692" y="3792613"/>
            <a:ext cx="2007116" cy="1655671"/>
          </a:xfrm>
          <a:prstGeom prst="rect">
            <a:avLst/>
          </a:prstGeom>
        </p:spPr>
        <p:txBody>
          <a:bodyPr vert="horz"/>
          <a:lstStyle/>
          <a:p>
            <a:endParaRPr lang="en-US" dirty="0"/>
          </a:p>
        </p:txBody>
      </p:sp>
      <p:sp>
        <p:nvSpPr>
          <p:cNvPr id="21" name="Picture Placeholder 6"/>
          <p:cNvSpPr>
            <a:spLocks noGrp="1"/>
          </p:cNvSpPr>
          <p:nvPr>
            <p:ph type="pic" sz="quarter" idx="15"/>
          </p:nvPr>
        </p:nvSpPr>
        <p:spPr>
          <a:xfrm>
            <a:off x="3327500" y="1433846"/>
            <a:ext cx="2007116" cy="1655671"/>
          </a:xfrm>
          <a:prstGeom prst="rect">
            <a:avLst/>
          </a:prstGeom>
        </p:spPr>
        <p:txBody>
          <a:bodyPr vert="horz"/>
          <a:lstStyle/>
          <a:p>
            <a:endParaRPr lang="en-US" dirty="0"/>
          </a:p>
        </p:txBody>
      </p:sp>
      <p:sp>
        <p:nvSpPr>
          <p:cNvPr id="22" name="Picture Placeholder 6"/>
          <p:cNvSpPr>
            <a:spLocks noGrp="1"/>
          </p:cNvSpPr>
          <p:nvPr>
            <p:ph type="pic" sz="quarter" idx="16"/>
          </p:nvPr>
        </p:nvSpPr>
        <p:spPr>
          <a:xfrm>
            <a:off x="3316160" y="3803953"/>
            <a:ext cx="2007116" cy="1655671"/>
          </a:xfrm>
          <a:prstGeom prst="rect">
            <a:avLst/>
          </a:prstGeom>
        </p:spPr>
        <p:txBody>
          <a:bodyPr vert="horz"/>
          <a:lstStyle/>
          <a:p>
            <a:endParaRPr lang="en-US"/>
          </a:p>
        </p:txBody>
      </p:sp>
      <p:sp>
        <p:nvSpPr>
          <p:cNvPr id="23" name="Picture Placeholder 6"/>
          <p:cNvSpPr>
            <a:spLocks noGrp="1"/>
          </p:cNvSpPr>
          <p:nvPr>
            <p:ph type="pic" sz="quarter" idx="17"/>
          </p:nvPr>
        </p:nvSpPr>
        <p:spPr>
          <a:xfrm>
            <a:off x="560628" y="1377146"/>
            <a:ext cx="2007116" cy="1655671"/>
          </a:xfrm>
          <a:prstGeom prst="rect">
            <a:avLst/>
          </a:prstGeom>
        </p:spPr>
        <p:txBody>
          <a:bodyPr vert="horz"/>
          <a:lstStyle/>
          <a:p>
            <a:endParaRPr lang="en-US"/>
          </a:p>
        </p:txBody>
      </p:sp>
      <p:sp>
        <p:nvSpPr>
          <p:cNvPr id="24" name="Picture Placeholder 6"/>
          <p:cNvSpPr>
            <a:spLocks noGrp="1"/>
          </p:cNvSpPr>
          <p:nvPr>
            <p:ph type="pic" sz="quarter" idx="18"/>
          </p:nvPr>
        </p:nvSpPr>
        <p:spPr>
          <a:xfrm>
            <a:off x="560629" y="3781273"/>
            <a:ext cx="2007116" cy="1655671"/>
          </a:xfrm>
          <a:prstGeom prst="rect">
            <a:avLst/>
          </a:prstGeom>
        </p:spPr>
        <p:txBody>
          <a:bodyPr vert="horz"/>
          <a:lstStyle/>
          <a:p>
            <a:endParaRPr lang="en-US"/>
          </a:p>
        </p:txBody>
      </p:sp>
    </p:spTree>
    <p:extLst>
      <p:ext uri="{BB962C8B-B14F-4D97-AF65-F5344CB8AC3E}">
        <p14:creationId xmlns:p14="http://schemas.microsoft.com/office/powerpoint/2010/main" val="9710199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1"/>
            <a:ext cx="9144000" cy="6463927"/>
          </a:xfrm>
          <a:prstGeom prst="rect">
            <a:avLst/>
          </a:prstGeom>
        </p:spPr>
        <p:txBody>
          <a:bodyPr vert="horz"/>
          <a:lstStyle/>
          <a:p>
            <a:endParaRPr lang="en-US"/>
          </a:p>
        </p:txBody>
      </p:sp>
      <p:pic>
        <p:nvPicPr>
          <p:cNvPr id="8" name="Picture 7" descr="b-clay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1321"/>
            <a:ext cx="9144000" cy="421178"/>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6" name="TextBox 5"/>
          <p:cNvSpPr txBox="1"/>
          <p:nvPr userDrawn="1"/>
        </p:nvSpPr>
        <p:spPr>
          <a:xfrm>
            <a:off x="536995" y="384389"/>
            <a:ext cx="8156518" cy="2298849"/>
          </a:xfrm>
          <a:prstGeom prst="rect">
            <a:avLst/>
          </a:prstGeom>
          <a:noFill/>
        </p:spPr>
        <p:txBody>
          <a:bodyPr wrap="square" lIns="82056" tIns="41028" rIns="82056" bIns="41028" rtlCol="0">
            <a:spAutoFit/>
          </a:bodyPr>
          <a:lstStyle/>
          <a:p>
            <a:r>
              <a:rPr lang="en-US" sz="4300" dirty="0">
                <a:solidFill>
                  <a:srgbClr val="8D3221"/>
                </a:solidFill>
                <a:latin typeface="Times"/>
                <a:cs typeface="Times"/>
              </a:rPr>
              <a:t>Header/Full Bleed Image</a:t>
            </a:r>
            <a:br>
              <a:rPr lang="en-US" sz="4300" dirty="0">
                <a:solidFill>
                  <a:srgbClr val="8D3221"/>
                </a:solidFill>
                <a:latin typeface="Times"/>
                <a:cs typeface="Times"/>
              </a:rPr>
            </a:br>
            <a:endParaRPr lang="en-US" sz="2900" b="1" dirty="0">
              <a:solidFill>
                <a:srgbClr val="8D3221"/>
              </a:solidFill>
              <a:latin typeface="Arial"/>
              <a:cs typeface="Arial"/>
            </a:endParaRPr>
          </a:p>
          <a:p>
            <a:r>
              <a:rPr lang="en-US" sz="4300" dirty="0">
                <a:solidFill>
                  <a:srgbClr val="006949"/>
                </a:solidFill>
                <a:latin typeface="Times"/>
                <a:cs typeface="Times"/>
              </a:rPr>
              <a:t/>
            </a:r>
            <a:br>
              <a:rPr lang="en-US" sz="4300" dirty="0">
                <a:solidFill>
                  <a:srgbClr val="006949"/>
                </a:solidFill>
                <a:latin typeface="Times"/>
                <a:cs typeface="Times"/>
              </a:rPr>
            </a:br>
            <a:endParaRPr lang="en-US" sz="2900" b="1" dirty="0">
              <a:solidFill>
                <a:srgbClr val="000000"/>
              </a:solidFill>
              <a:latin typeface="Arial"/>
              <a:cs typeface="Arial"/>
            </a:endParaRPr>
          </a:p>
        </p:txBody>
      </p:sp>
    </p:spTree>
    <p:extLst>
      <p:ext uri="{BB962C8B-B14F-4D97-AF65-F5344CB8AC3E}">
        <p14:creationId xmlns:p14="http://schemas.microsoft.com/office/powerpoint/2010/main" val="222140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9" name="Picture Placeholder 6"/>
          <p:cNvSpPr>
            <a:spLocks noGrp="1"/>
          </p:cNvSpPr>
          <p:nvPr>
            <p:ph type="pic" sz="quarter" idx="13"/>
          </p:nvPr>
        </p:nvSpPr>
        <p:spPr>
          <a:xfrm>
            <a:off x="0" y="-1"/>
            <a:ext cx="9142413" cy="6463927"/>
          </a:xfrm>
          <a:prstGeom prst="rect">
            <a:avLst/>
          </a:prstGeom>
        </p:spPr>
        <p:txBody>
          <a:bodyPr vert="horz"/>
          <a:lstStyle/>
          <a:p>
            <a:endParaRPr lang="en-US"/>
          </a:p>
        </p:txBody>
      </p:sp>
      <p:pic>
        <p:nvPicPr>
          <p:cNvPr id="8" name="Picture 7" descr="b-clay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1321"/>
            <a:ext cx="9144000" cy="421178"/>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6" name="TextBox 5"/>
          <p:cNvSpPr txBox="1"/>
          <p:nvPr userDrawn="1"/>
        </p:nvSpPr>
        <p:spPr>
          <a:xfrm>
            <a:off x="536995" y="5490982"/>
            <a:ext cx="8156518" cy="744577"/>
          </a:xfrm>
          <a:prstGeom prst="rect">
            <a:avLst/>
          </a:prstGeom>
          <a:noFill/>
        </p:spPr>
        <p:txBody>
          <a:bodyPr wrap="square" lIns="82056" tIns="41028" rIns="82056" bIns="41028" rtlCol="0">
            <a:spAutoFit/>
          </a:bodyPr>
          <a:lstStyle/>
          <a:p>
            <a:r>
              <a:rPr lang="en-US" sz="4300" dirty="0">
                <a:solidFill>
                  <a:srgbClr val="8D3221"/>
                </a:solidFill>
                <a:latin typeface="Times"/>
                <a:cs typeface="Times"/>
              </a:rPr>
              <a:t>Header/Full Bleed Image</a:t>
            </a:r>
            <a:endParaRPr lang="en-US" sz="2900" b="1" dirty="0">
              <a:solidFill>
                <a:srgbClr val="8D3221"/>
              </a:solidFill>
              <a:latin typeface="Arial"/>
              <a:cs typeface="Arial"/>
            </a:endParaRPr>
          </a:p>
        </p:txBody>
      </p:sp>
      <p:sp>
        <p:nvSpPr>
          <p:cNvPr id="7" name="Rectangle 6"/>
          <p:cNvSpPr/>
          <p:nvPr userDrawn="1"/>
        </p:nvSpPr>
        <p:spPr>
          <a:xfrm>
            <a:off x="649871" y="4653355"/>
            <a:ext cx="2080971" cy="683022"/>
          </a:xfrm>
          <a:prstGeom prst="rect">
            <a:avLst/>
          </a:prstGeom>
        </p:spPr>
        <p:txBody>
          <a:bodyPr wrap="square" lIns="82056" tIns="41028" rIns="82056" bIns="41028">
            <a:spAutoFit/>
          </a:bodyPr>
          <a:lstStyle/>
          <a:p>
            <a:r>
              <a:rPr lang="en-US" sz="1300" b="1" dirty="0">
                <a:solidFill>
                  <a:srgbClr val="8D3221"/>
                </a:solidFill>
                <a:latin typeface="Arial"/>
                <a:cs typeface="Arial"/>
              </a:rPr>
              <a:t>Name/Subject Subhead </a:t>
            </a:r>
            <a:br>
              <a:rPr lang="en-US" sz="1300" b="1" dirty="0">
                <a:solidFill>
                  <a:srgbClr val="8D3221"/>
                </a:solidFill>
                <a:latin typeface="Arial"/>
                <a:cs typeface="Arial"/>
              </a:rPr>
            </a:br>
            <a:r>
              <a:rPr lang="en-US" sz="1300" dirty="0">
                <a:solidFill>
                  <a:srgbClr val="8D3221"/>
                </a:solidFill>
                <a:latin typeface="Arial"/>
                <a:cs typeface="Arial"/>
              </a:rPr>
              <a:t>Title/caption</a:t>
            </a:r>
            <a:br>
              <a:rPr lang="en-US" sz="1300" dirty="0">
                <a:solidFill>
                  <a:srgbClr val="8D3221"/>
                </a:solidFill>
                <a:latin typeface="Arial"/>
                <a:cs typeface="Arial"/>
              </a:rPr>
            </a:br>
            <a:r>
              <a:rPr lang="en-US" sz="1300" dirty="0">
                <a:solidFill>
                  <a:srgbClr val="8D3221"/>
                </a:solidFill>
                <a:latin typeface="Arial"/>
                <a:cs typeface="Arial"/>
              </a:rPr>
              <a:t>Title/caption</a:t>
            </a:r>
          </a:p>
        </p:txBody>
      </p:sp>
    </p:spTree>
    <p:extLst>
      <p:ext uri="{BB962C8B-B14F-4D97-AF65-F5344CB8AC3E}">
        <p14:creationId xmlns:p14="http://schemas.microsoft.com/office/powerpoint/2010/main" val="17817489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6" name="Picture 5" descr="b-clay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1321"/>
            <a:ext cx="9144000" cy="421178"/>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7"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8D3221"/>
                </a:solidFill>
                <a:latin typeface="Times"/>
                <a:cs typeface="Times"/>
              </a:defRPr>
            </a:lvl1pPr>
          </a:lstStyle>
          <a:p>
            <a:r>
              <a:rPr lang="en-US" dirty="0"/>
              <a:t>Contact</a:t>
            </a:r>
          </a:p>
        </p:txBody>
      </p:sp>
      <p:sp>
        <p:nvSpPr>
          <p:cNvPr id="8" name="Text Placeholder 7"/>
          <p:cNvSpPr>
            <a:spLocks noGrp="1"/>
          </p:cNvSpPr>
          <p:nvPr>
            <p:ph type="body" sz="quarter" idx="10" hasCustomPrompt="1"/>
          </p:nvPr>
        </p:nvSpPr>
        <p:spPr>
          <a:xfrm>
            <a:off x="476542" y="1226130"/>
            <a:ext cx="5589668" cy="4096328"/>
          </a:xfrm>
          <a:prstGeom prst="rect">
            <a:avLst/>
          </a:prstGeom>
        </p:spPr>
        <p:txBody>
          <a:bodyPr vert="horz"/>
          <a:lstStyle>
            <a:lvl1pPr marL="0" indent="0">
              <a:lnSpc>
                <a:spcPct val="80000"/>
              </a:lnSpc>
              <a:buNone/>
              <a:defRPr baseline="0"/>
            </a:lvl1pPr>
          </a:lstStyle>
          <a:p>
            <a:pPr lvl="0"/>
            <a:r>
              <a:rPr lang="en-US" dirty="0"/>
              <a:t>Name</a:t>
            </a:r>
            <a:br>
              <a:rPr lang="en-US" dirty="0"/>
            </a:br>
            <a:r>
              <a:rPr lang="en-US" dirty="0"/>
              <a:t>Title/Position</a:t>
            </a:r>
            <a:br>
              <a:rPr lang="en-US" dirty="0"/>
            </a:br>
            <a:r>
              <a:rPr lang="en-US" dirty="0"/>
              <a:t>Name of Institution</a:t>
            </a:r>
            <a:br>
              <a:rPr lang="en-US" dirty="0"/>
            </a:br>
            <a:r>
              <a:rPr lang="en-US" dirty="0"/>
              <a:t>Address</a:t>
            </a:r>
            <a:br>
              <a:rPr lang="en-US" dirty="0"/>
            </a:br>
            <a:r>
              <a:rPr lang="en-US" dirty="0"/>
              <a:t>City, State 00000</a:t>
            </a:r>
          </a:p>
          <a:p>
            <a:pPr lvl="0"/>
            <a:r>
              <a:rPr lang="en-US" dirty="0"/>
              <a:t>000-000-0000</a:t>
            </a:r>
            <a:br>
              <a:rPr lang="en-US" dirty="0"/>
            </a:br>
            <a:r>
              <a:rPr lang="en-US" dirty="0" err="1"/>
              <a:t>www.jhsph.edu</a:t>
            </a:r>
            <a:endParaRPr lang="en-US" dirty="0"/>
          </a:p>
        </p:txBody>
      </p:sp>
    </p:spTree>
    <p:extLst>
      <p:ext uri="{BB962C8B-B14F-4D97-AF65-F5344CB8AC3E}">
        <p14:creationId xmlns:p14="http://schemas.microsoft.com/office/powerpoint/2010/main" val="28689371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4" name="Picture 3" descr="back-clay.pdf"/>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7065818"/>
          </a:xfrm>
          <a:prstGeom prst="rect">
            <a:avLst/>
          </a:prstGeom>
        </p:spPr>
      </p:pic>
    </p:spTree>
    <p:extLst>
      <p:ext uri="{BB962C8B-B14F-4D97-AF65-F5344CB8AC3E}">
        <p14:creationId xmlns:p14="http://schemas.microsoft.com/office/powerpoint/2010/main" val="35096708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3000"/>
              </a:lnSpc>
              <a:defRPr sz="2800" b="0" i="0" baseline="0">
                <a:solidFill>
                  <a:srgbClr val="00788A"/>
                </a:solidFill>
                <a:effectLst/>
                <a:latin typeface="Arial" charset="0"/>
              </a:defRPr>
            </a:lvl1pPr>
          </a:lstStyle>
          <a:p>
            <a:r>
              <a:rPr lang="en-US" dirty="0"/>
              <a:t>Bottom band: NCHHSTP</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6687419"/>
            <a:ext cx="9144000" cy="179165"/>
          </a:xfrm>
          <a:prstGeom prst="rect">
            <a:avLst/>
          </a:prstGeom>
        </p:spPr>
      </p:pic>
      <p:sp>
        <p:nvSpPr>
          <p:cNvPr id="6" name="Text Placeholder 7"/>
          <p:cNvSpPr>
            <a:spLocks noGrp="1"/>
          </p:cNvSpPr>
          <p:nvPr>
            <p:ph type="body" sz="quarter" idx="10"/>
          </p:nvPr>
        </p:nvSpPr>
        <p:spPr>
          <a:xfrm>
            <a:off x="457200" y="1545167"/>
            <a:ext cx="8229600" cy="4455584"/>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9144000" cy="179165"/>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1" y="6023492"/>
            <a:ext cx="890337" cy="689872"/>
          </a:xfrm>
          <a:prstGeom prst="rect">
            <a:avLst/>
          </a:prstGeom>
        </p:spPr>
      </p:pic>
    </p:spTree>
    <p:extLst>
      <p:ext uri="{BB962C8B-B14F-4D97-AF65-F5344CB8AC3E}">
        <p14:creationId xmlns:p14="http://schemas.microsoft.com/office/powerpoint/2010/main" val="20047506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2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CDB04-2778-45AB-A2E7-649EDF0305A2}"/>
              </a:ext>
            </a:extLst>
          </p:cNvPr>
          <p:cNvSpPr>
            <a:spLocks noGrp="1"/>
          </p:cNvSpPr>
          <p:nvPr>
            <p:ph type="title"/>
          </p:nvPr>
        </p:nvSpPr>
        <p:spPr>
          <a:xfrm>
            <a:off x="629228" y="365593"/>
            <a:ext cx="7885545" cy="132509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5729085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pic>
        <p:nvPicPr>
          <p:cNvPr id="6" name="Picture 5" descr="b-clay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1321"/>
            <a:ext cx="9144000" cy="421178"/>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2"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8D3221"/>
                </a:solidFill>
                <a:latin typeface="Times"/>
                <a:cs typeface="Times"/>
              </a:defRPr>
            </a:lvl1pPr>
          </a:lstStyle>
          <a:p>
            <a:r>
              <a:rPr lang="en-US" dirty="0"/>
              <a:t>Presentation Outline</a:t>
            </a:r>
          </a:p>
        </p:txBody>
      </p:sp>
      <p:sp>
        <p:nvSpPr>
          <p:cNvPr id="7" name="Text Placeholder 7"/>
          <p:cNvSpPr>
            <a:spLocks noGrp="1"/>
          </p:cNvSpPr>
          <p:nvPr>
            <p:ph type="body" sz="quarter" idx="10" hasCustomPrompt="1"/>
          </p:nvPr>
        </p:nvSpPr>
        <p:spPr>
          <a:xfrm>
            <a:off x="476542" y="1226130"/>
            <a:ext cx="7778458" cy="4096328"/>
          </a:xfrm>
          <a:prstGeom prst="rect">
            <a:avLst/>
          </a:prstGeom>
        </p:spPr>
        <p:txBody>
          <a:bodyPr vert="horz"/>
          <a:lstStyle>
            <a:lvl1pPr marL="0" marR="0" indent="0" algn="l" defTabSz="457200" rtl="0" eaLnBrk="1" fontAlgn="auto" latinLnBrk="0" hangingPunct="1">
              <a:lnSpc>
                <a:spcPct val="80000"/>
              </a:lnSpc>
              <a:spcBef>
                <a:spcPct val="20000"/>
              </a:spcBef>
              <a:spcAft>
                <a:spcPts val="0"/>
              </a:spcAft>
              <a:buClrTx/>
              <a:buSzTx/>
              <a:buFont typeface="Arial"/>
              <a:buNone/>
              <a:tabLst/>
              <a:defRPr sz="2400" baseline="0">
                <a:solidFill>
                  <a:schemeClr val="tx1"/>
                </a:solidFill>
                <a:latin typeface="Arial"/>
                <a:cs typeface="Arial"/>
              </a:defRPr>
            </a:lvl1pPr>
          </a:lstStyle>
          <a:p>
            <a:pPr lvl="0"/>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lvl="0"/>
            <a:endParaRPr lang="en-US" dirty="0"/>
          </a:p>
          <a:p>
            <a:pPr lvl="0"/>
            <a:endParaRPr lang="en-US" dirty="0"/>
          </a:p>
        </p:txBody>
      </p:sp>
    </p:spTree>
    <p:extLst>
      <p:ext uri="{BB962C8B-B14F-4D97-AF65-F5344CB8AC3E}">
        <p14:creationId xmlns:p14="http://schemas.microsoft.com/office/powerpoint/2010/main" val="433374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862464-53DC-C047-9514-48A6331F7ABE}" type="datetimeFigureOut">
              <a:rPr lang="en-US" smtClean="0"/>
              <a:t>6/6/2018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16196E-5E5E-8447-A338-5604C025325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862464-53DC-C047-9514-48A6331F7ABE}" type="datetimeFigureOut">
              <a:rPr lang="en-US" smtClean="0"/>
              <a:t>6/6/2018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16196E-5E5E-8447-A338-5604C025325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9D3DFE-5FC9-4DF7-9A0E-9C54062B971E}" type="datetimeFigureOut">
              <a:rPr lang="en-US" smtClean="0"/>
              <a:t>6/6/2018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97606A-F975-4F93-BF7C-8C9468DFD94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9D3DFE-5FC9-4DF7-9A0E-9C54062B971E}" type="datetimeFigureOut">
              <a:rPr lang="en-US" smtClean="0"/>
              <a:t>6/6/2018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97606A-F975-4F93-BF7C-8C9468DFD94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E862464-53DC-C047-9514-48A6331F7ABE}" type="datetimeFigureOut">
              <a:rPr lang="en-US" smtClean="0"/>
              <a:t>6/6/2018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16196E-5E5E-8447-A338-5604C025325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E862464-53DC-C047-9514-48A6331F7ABE}" type="datetimeFigureOut">
              <a:rPr lang="en-US" smtClean="0"/>
              <a:t>6/6/2018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16196E-5E5E-8447-A338-5604C025325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b="0" i="0">
                <a:solidFill>
                  <a:schemeClr val="tx1">
                    <a:tint val="75000"/>
                  </a:schemeClr>
                </a:solidFill>
                <a:latin typeface="Arial" charset="0"/>
              </a:defRPr>
            </a:lvl1pPr>
          </a:lstStyle>
          <a:p>
            <a:fld id="{FE862464-53DC-C047-9514-48A6331F7ABE}" type="datetimeFigureOut">
              <a:rPr lang="en-US" smtClean="0"/>
              <a:pPr/>
              <a:t>6/6/2018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b="0" i="0">
                <a:solidFill>
                  <a:schemeClr val="tx1">
                    <a:tint val="75000"/>
                  </a:schemeClr>
                </a:solidFill>
                <a:latin typeface="Arial" charset="0"/>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b="0" i="0">
                <a:solidFill>
                  <a:schemeClr val="tx1">
                    <a:tint val="75000"/>
                  </a:schemeClr>
                </a:solidFill>
                <a:latin typeface="Arial" charset="0"/>
              </a:defRPr>
            </a:lvl1pPr>
          </a:lstStyle>
          <a:p>
            <a:fld id="{4F16196E-5E5E-8447-A338-5604C0253258}" type="slidenum">
              <a:rPr lang="en-US" smtClean="0"/>
              <a:pPr/>
              <a:t>‹#›</a:t>
            </a:fld>
            <a:endParaRPr lang="en-US" dirty="0"/>
          </a:p>
        </p:txBody>
      </p:sp>
    </p:spTree>
    <p:extLst>
      <p:ext uri="{BB962C8B-B14F-4D97-AF65-F5344CB8AC3E}">
        <p14:creationId xmlns:p14="http://schemas.microsoft.com/office/powerpoint/2010/main" val="3462781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649" r:id="rId13"/>
    <p:sldLayoutId id="2147483650" r:id="rId14"/>
    <p:sldLayoutId id="2147483652" r:id="rId15"/>
    <p:sldLayoutId id="2147483658" r:id="rId16"/>
    <p:sldLayoutId id="2147483683" r:id="rId17"/>
    <p:sldLayoutId id="2147483684" r:id="rId18"/>
    <p:sldLayoutId id="2147483686" r:id="rId19"/>
    <p:sldLayoutId id="2147483659" r:id="rId20"/>
    <p:sldLayoutId id="2147483660" r:id="rId21"/>
    <p:sldLayoutId id="2147483663" r:id="rId22"/>
    <p:sldLayoutId id="2147483664" r:id="rId23"/>
    <p:sldLayoutId id="2147483665" r:id="rId24"/>
    <p:sldLayoutId id="2147483666" r:id="rId25"/>
    <p:sldLayoutId id="2147483667" r:id="rId26"/>
    <p:sldLayoutId id="2147483668" r:id="rId27"/>
    <p:sldLayoutId id="2147483669" r:id="rId28"/>
    <p:sldLayoutId id="2147483670" r:id="rId29"/>
    <p:sldLayoutId id="2147483671" r:id="rId30"/>
    <p:sldLayoutId id="2147483672" r:id="rId31"/>
    <p:sldLayoutId id="2147483673" r:id="rId32"/>
    <p:sldLayoutId id="2147483674" r:id="rId33"/>
    <p:sldLayoutId id="2147483675" r:id="rId34"/>
    <p:sldLayoutId id="2147483677" r:id="rId35"/>
    <p:sldLayoutId id="2147483661" r:id="rId36"/>
    <p:sldLayoutId id="2147483762" r:id="rId37"/>
    <p:sldLayoutId id="2147483764" r:id="rId38"/>
    <p:sldLayoutId id="2147483765" r:id="rId3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b="0" i="0" kern="1200">
          <a:solidFill>
            <a:schemeClr val="tx1"/>
          </a:solidFill>
          <a:latin typeface="Arial" charset="0"/>
          <a:ea typeface="+mn-ea"/>
          <a:cs typeface="+mn-cs"/>
        </a:defRPr>
      </a:lvl1pPr>
      <a:lvl2pPr marL="514350" indent="-171450" algn="l" defTabSz="685800" rtl="0" eaLnBrk="1" latinLnBrk="0" hangingPunct="1">
        <a:lnSpc>
          <a:spcPct val="90000"/>
        </a:lnSpc>
        <a:spcBef>
          <a:spcPts val="375"/>
        </a:spcBef>
        <a:buFont typeface="Arial"/>
        <a:buChar char="•"/>
        <a:defRPr sz="1800" b="0" i="0" kern="1200">
          <a:solidFill>
            <a:schemeClr val="tx1"/>
          </a:solidFill>
          <a:latin typeface="Arial" charset="0"/>
          <a:ea typeface="+mn-ea"/>
          <a:cs typeface="+mn-cs"/>
        </a:defRPr>
      </a:lvl2pPr>
      <a:lvl3pPr marL="857250" indent="-171450" algn="l" defTabSz="685800" rtl="0" eaLnBrk="1" latinLnBrk="0" hangingPunct="1">
        <a:lnSpc>
          <a:spcPct val="90000"/>
        </a:lnSpc>
        <a:spcBef>
          <a:spcPts val="375"/>
        </a:spcBef>
        <a:buFont typeface="Arial"/>
        <a:buChar char="•"/>
        <a:defRPr sz="1500" b="0" i="0" kern="1200">
          <a:solidFill>
            <a:schemeClr val="tx1"/>
          </a:solidFill>
          <a:latin typeface="Arial" charset="0"/>
          <a:ea typeface="+mn-ea"/>
          <a:cs typeface="+mn-cs"/>
        </a:defRPr>
      </a:lvl3pPr>
      <a:lvl4pPr marL="12001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mn-ea"/>
          <a:cs typeface="+mn-cs"/>
        </a:defRPr>
      </a:lvl4pPr>
      <a:lvl5pPr marL="15430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38.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justice.gov/opa/press-release/file/965896/download"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7.jpeg"/><Relationship Id="rId11" Type="http://schemas.openxmlformats.org/officeDocument/2006/relationships/image" Target="../media/image42.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tif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0" y="2022800"/>
            <a:ext cx="9144000" cy="2812024"/>
          </a:xfrm>
          <a:prstGeom prst="rect">
            <a:avLst/>
          </a:prstGeom>
        </p:spPr>
        <p:txBody>
          <a:bodyPr vert="horz"/>
          <a:lstStyle>
            <a:lvl1pPr algn="ctr" defTabSz="457200" rtl="0" eaLnBrk="1" latinLnBrk="0" hangingPunct="1">
              <a:spcBef>
                <a:spcPct val="0"/>
              </a:spcBef>
              <a:buNone/>
              <a:defRPr sz="5900" b="1" kern="1200">
                <a:solidFill>
                  <a:srgbClr val="8D3221"/>
                </a:solidFill>
                <a:latin typeface="Times"/>
                <a:ea typeface="+mj-ea"/>
                <a:cs typeface="Times"/>
              </a:defRPr>
            </a:lvl1pPr>
          </a:lstStyle>
          <a:p>
            <a:r>
              <a:rPr lang="en-US" sz="4400" dirty="0">
                <a:solidFill>
                  <a:schemeClr val="tx2"/>
                </a:solidFill>
                <a:latin typeface="Arial" panose="020B0604020202020204" pitchFamily="34" charset="0"/>
                <a:cs typeface="Arial" panose="020B0604020202020204" pitchFamily="34" charset="0"/>
              </a:rPr>
              <a:t>Getting to 2020: Top Challenges in Biomedical HIV Prevention</a:t>
            </a:r>
          </a:p>
          <a:p>
            <a:r>
              <a:rPr lang="en-US" sz="4400" b="0" dirty="0" smtClean="0">
                <a:solidFill>
                  <a:schemeClr val="tx2"/>
                </a:solidFill>
                <a:latin typeface="Arial" panose="020B0604020202020204" pitchFamily="34" charset="0"/>
                <a:cs typeface="Arial" panose="020B0604020202020204" pitchFamily="34" charset="0"/>
              </a:rPr>
              <a:t>Beyond Individual Risks</a:t>
            </a:r>
            <a:endParaRPr lang="en-US" sz="4400" b="0" dirty="0">
              <a:solidFill>
                <a:schemeClr val="tx2"/>
              </a:solidFill>
              <a:latin typeface="Arial" panose="020B0604020202020204" pitchFamily="34" charset="0"/>
              <a:cs typeface="Arial" panose="020B0604020202020204" pitchFamily="34" charset="0"/>
            </a:endParaRPr>
          </a:p>
          <a:p>
            <a:endParaRPr lang="en-US" sz="2400" b="0" dirty="0">
              <a:solidFill>
                <a:schemeClr val="tx1"/>
              </a:solidFill>
              <a:latin typeface="Arial" charset="0"/>
            </a:endParaRPr>
          </a:p>
          <a:p>
            <a:r>
              <a:rPr lang="en-US" sz="2800" b="0" dirty="0">
                <a:solidFill>
                  <a:schemeClr val="tx2"/>
                </a:solidFill>
                <a:latin typeface="Arial" charset="0"/>
              </a:rPr>
              <a:t>CHIPTS, June 1, 2018</a:t>
            </a:r>
          </a:p>
          <a:p>
            <a:endParaRPr lang="en-US" sz="2400" b="0" dirty="0">
              <a:solidFill>
                <a:schemeClr val="tx1"/>
              </a:solidFill>
              <a:latin typeface="Arial" charset="0"/>
            </a:endParaRPr>
          </a:p>
          <a:p>
            <a:r>
              <a:rPr lang="en-US" sz="2800" b="0" dirty="0">
                <a:solidFill>
                  <a:schemeClr val="tx1"/>
                </a:solidFill>
                <a:latin typeface="Arial" charset="0"/>
              </a:rPr>
              <a:t>Chris Beyrer MD, MPH</a:t>
            </a:r>
          </a:p>
          <a:p>
            <a:r>
              <a:rPr lang="en-US" sz="2400" b="0" dirty="0">
                <a:solidFill>
                  <a:schemeClr val="tx1"/>
                </a:solidFill>
                <a:latin typeface="Arial" charset="0"/>
              </a:rPr>
              <a:t>Desmond M. Tutu Professor</a:t>
            </a:r>
          </a:p>
          <a:p>
            <a:r>
              <a:rPr lang="en-US" sz="2400" b="0" dirty="0">
                <a:solidFill>
                  <a:schemeClr val="tx1"/>
                </a:solidFill>
                <a:latin typeface="Arial" charset="0"/>
              </a:rPr>
              <a:t>Associate Director, JHU CFAR</a:t>
            </a:r>
          </a:p>
          <a:p>
            <a:r>
              <a:rPr lang="en-US" sz="2400" b="0" dirty="0">
                <a:solidFill>
                  <a:schemeClr val="tx1"/>
                </a:solidFill>
                <a:latin typeface="Arial" charset="0"/>
              </a:rPr>
              <a:t>Johns Hopkins Bloomberg School of Public Health</a:t>
            </a:r>
          </a:p>
          <a:p>
            <a:endParaRPr lang="en-US" sz="2800" b="0" dirty="0">
              <a:solidFill>
                <a:schemeClr val="tx2"/>
              </a:solidFill>
              <a:latin typeface="Arial" charset="0"/>
            </a:endParaRPr>
          </a:p>
        </p:txBody>
      </p:sp>
      <p:pic>
        <p:nvPicPr>
          <p:cNvPr id="3" name="Picture 3">
            <a:extLst>
              <a:ext uri="{FF2B5EF4-FFF2-40B4-BE49-F238E27FC236}">
                <a16:creationId xmlns:a16="http://schemas.microsoft.com/office/drawing/2014/main" id="{6B72232E-FB74-4F41-9039-06AAFF675C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857" y="176970"/>
            <a:ext cx="1955800" cy="1162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7224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solidFill>
              </a:rPr>
              <a:t>Key Populations and HIV  </a:t>
            </a:r>
          </a:p>
        </p:txBody>
      </p:sp>
      <p:sp>
        <p:nvSpPr>
          <p:cNvPr id="3" name="Content Placeholder 2"/>
          <p:cNvSpPr>
            <a:spLocks noGrp="1"/>
          </p:cNvSpPr>
          <p:nvPr>
            <p:ph idx="1"/>
          </p:nvPr>
        </p:nvSpPr>
        <p:spPr>
          <a:xfrm>
            <a:off x="457199" y="1600203"/>
            <a:ext cx="8499021" cy="5176157"/>
          </a:xfrm>
        </p:spPr>
        <p:txBody>
          <a:bodyPr>
            <a:normAutofit lnSpcReduction="10000"/>
          </a:bodyPr>
          <a:lstStyle/>
          <a:p>
            <a:r>
              <a:rPr lang="en-US" dirty="0"/>
              <a:t>Key populations are those individuals and communities who have disproportionate burdens of HIV risk and disease </a:t>
            </a:r>
            <a:r>
              <a:rPr lang="en-US" b="1" i="1" dirty="0"/>
              <a:t>and lack of access to essential HIV services</a:t>
            </a:r>
          </a:p>
          <a:p>
            <a:pPr marL="0" indent="0">
              <a:buNone/>
            </a:pPr>
            <a:endParaRPr lang="en-US" b="1" i="1" dirty="0"/>
          </a:p>
          <a:p>
            <a:r>
              <a:rPr lang="en-US" dirty="0"/>
              <a:t>Gay, Bisexual, and other men who have sex with men (MSM)</a:t>
            </a:r>
          </a:p>
          <a:p>
            <a:r>
              <a:rPr lang="en-US" dirty="0"/>
              <a:t>Sex Workers of all genders</a:t>
            </a:r>
          </a:p>
          <a:p>
            <a:r>
              <a:rPr lang="en-US" dirty="0"/>
              <a:t>People who inject drugs (PWID) of all genders</a:t>
            </a:r>
          </a:p>
          <a:p>
            <a:r>
              <a:rPr lang="en-US" dirty="0"/>
              <a:t>Transgender Women who have sex with men</a:t>
            </a:r>
          </a:p>
          <a:p>
            <a:r>
              <a:rPr lang="en-US" dirty="0"/>
              <a:t>Prisoners and detainees</a:t>
            </a:r>
          </a:p>
          <a:p>
            <a:pPr marL="0" indent="0">
              <a:buNone/>
            </a:pPr>
            <a:endParaRPr lang="en-US" dirty="0"/>
          </a:p>
          <a:p>
            <a:r>
              <a:rPr lang="en-US" dirty="0"/>
              <a:t>Women and Girls in South, East African hyper-epidemics</a:t>
            </a:r>
          </a:p>
          <a:p>
            <a:r>
              <a:rPr lang="en-US" dirty="0"/>
              <a:t>HIV uninfected partners in discordant relationships</a:t>
            </a:r>
          </a:p>
          <a:p>
            <a:pPr marL="0" indent="0">
              <a:buNone/>
            </a:pPr>
            <a:endParaRPr lang="en-US" dirty="0"/>
          </a:p>
          <a:p>
            <a:r>
              <a:rPr lang="en-US" b="1" dirty="0"/>
              <a:t>Adolescents from all of these communities</a:t>
            </a:r>
          </a:p>
          <a:p>
            <a:pPr marL="0" indent="0">
              <a:buNone/>
            </a:pPr>
            <a:endParaRPr lang="en-US" dirty="0"/>
          </a:p>
        </p:txBody>
      </p:sp>
    </p:spTree>
    <p:extLst>
      <p:ext uri="{BB962C8B-B14F-4D97-AF65-F5344CB8AC3E}">
        <p14:creationId xmlns:p14="http://schemas.microsoft.com/office/powerpoint/2010/main" val="859543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B861EC-12BE-4617-8152-E67BC2427AAF}"/>
              </a:ext>
            </a:extLst>
          </p:cNvPr>
          <p:cNvSpPr>
            <a:spLocks noGrp="1"/>
          </p:cNvSpPr>
          <p:nvPr>
            <p:ph type="title"/>
          </p:nvPr>
        </p:nvSpPr>
        <p:spPr>
          <a:xfrm>
            <a:off x="132275" y="1736727"/>
            <a:ext cx="7886700" cy="2852737"/>
          </a:xfrm>
        </p:spPr>
        <p:txBody>
          <a:bodyPr>
            <a:normAutofit/>
          </a:bodyPr>
          <a:lstStyle/>
          <a:p>
            <a:r>
              <a:rPr lang="en-US" sz="3500" b="1" dirty="0">
                <a:solidFill>
                  <a:schemeClr val="tx2"/>
                </a:solidFill>
                <a:latin typeface="Arial" charset="0"/>
                <a:ea typeface="Arial" charset="0"/>
                <a:cs typeface="Arial" charset="0"/>
              </a:rPr>
              <a:t>People who </a:t>
            </a:r>
            <a:br>
              <a:rPr lang="en-US" sz="3500" b="1" dirty="0">
                <a:solidFill>
                  <a:schemeClr val="tx2"/>
                </a:solidFill>
                <a:latin typeface="Arial" charset="0"/>
                <a:ea typeface="Arial" charset="0"/>
                <a:cs typeface="Arial" charset="0"/>
              </a:rPr>
            </a:br>
            <a:r>
              <a:rPr lang="en-US" sz="3500" b="1" dirty="0">
                <a:solidFill>
                  <a:schemeClr val="tx2"/>
                </a:solidFill>
                <a:latin typeface="Arial" charset="0"/>
                <a:ea typeface="Arial" charset="0"/>
                <a:cs typeface="Arial" charset="0"/>
              </a:rPr>
              <a:t>inject drugs</a:t>
            </a:r>
          </a:p>
        </p:txBody>
      </p:sp>
      <p:sp>
        <p:nvSpPr>
          <p:cNvPr id="5" name="Text Placeholder 4">
            <a:extLst>
              <a:ext uri="{FF2B5EF4-FFF2-40B4-BE49-F238E27FC236}">
                <a16:creationId xmlns:a16="http://schemas.microsoft.com/office/drawing/2014/main" id="{825D5D94-4D6B-448E-9EB8-082C7EA916D1}"/>
              </a:ext>
            </a:extLst>
          </p:cNvPr>
          <p:cNvSpPr>
            <a:spLocks noGrp="1"/>
          </p:cNvSpPr>
          <p:nvPr>
            <p:ph type="body" idx="1"/>
          </p:nvPr>
        </p:nvSpPr>
        <p:spPr/>
        <p:txBody>
          <a:bodyPr/>
          <a:lstStyle/>
          <a:p>
            <a:endParaRPr lang="en-US" dirty="0"/>
          </a:p>
        </p:txBody>
      </p:sp>
      <p:pic>
        <p:nvPicPr>
          <p:cNvPr id="6" name="Picture 3">
            <a:extLst>
              <a:ext uri="{FF2B5EF4-FFF2-40B4-BE49-F238E27FC236}">
                <a16:creationId xmlns:a16="http://schemas.microsoft.com/office/drawing/2014/main" id="{01B0C2C3-F677-45E4-AC07-7000620EE9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8064" y="0"/>
            <a:ext cx="5466736" cy="4100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DB84EE62-D7A0-4C17-9B1A-0F0C02E31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04739" y="3758343"/>
            <a:ext cx="4095596" cy="307205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2150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TextBox 3"/>
          <p:cNvSpPr txBox="1">
            <a:spLocks noChangeArrowheads="1"/>
          </p:cNvSpPr>
          <p:nvPr/>
        </p:nvSpPr>
        <p:spPr bwMode="auto">
          <a:xfrm>
            <a:off x="0" y="5600700"/>
            <a:ext cx="4445000" cy="979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nSpc>
                <a:spcPct val="90000"/>
              </a:lnSpc>
            </a:pPr>
            <a:r>
              <a:rPr lang="en-US" sz="1600">
                <a:latin typeface="Times New Roman" charset="0"/>
              </a:rPr>
              <a:t>In Greece there were: 2000-2010, 9-19 new HIV cases in IDU (2%–3% of all cases);  in 2011, 266 cases in IDU ( 28% of HIV cases) and in 2012, 547 cases in IDU (46% of HIV cases)</a:t>
            </a:r>
          </a:p>
        </p:txBody>
      </p:sp>
      <p:pic>
        <p:nvPicPr>
          <p:cNvPr id="9011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 y="2028825"/>
            <a:ext cx="3860800" cy="318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0116" name="TextBox 6"/>
          <p:cNvSpPr txBox="1">
            <a:spLocks noChangeArrowheads="1"/>
          </p:cNvSpPr>
          <p:nvPr/>
        </p:nvSpPr>
        <p:spPr bwMode="auto">
          <a:xfrm>
            <a:off x="192088" y="61913"/>
            <a:ext cx="8774112" cy="585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dirty="0">
                <a:solidFill>
                  <a:schemeClr val="tx2"/>
                </a:solidFill>
                <a:latin typeface="Arial" charset="0"/>
                <a:cs typeface="Arial" charset="0"/>
              </a:rPr>
              <a:t>HIV can </a:t>
            </a:r>
            <a:r>
              <a:rPr lang="en-US" dirty="0" smtClean="0">
                <a:solidFill>
                  <a:schemeClr val="tx2"/>
                </a:solidFill>
                <a:latin typeface="Arial" charset="0"/>
                <a:cs typeface="Arial" charset="0"/>
              </a:rPr>
              <a:t>disseminate </a:t>
            </a:r>
            <a:r>
              <a:rPr lang="en-US" dirty="0">
                <a:solidFill>
                  <a:schemeClr val="tx2"/>
                </a:solidFill>
                <a:latin typeface="Arial" charset="0"/>
                <a:cs typeface="Arial" charset="0"/>
              </a:rPr>
              <a:t>very rapidly among PWID</a:t>
            </a:r>
          </a:p>
        </p:txBody>
      </p:sp>
      <p:sp>
        <p:nvSpPr>
          <p:cNvPr id="9" name="Rectangle 8">
            <a:extLst>
              <a:ext uri="{FF2B5EF4-FFF2-40B4-BE49-F238E27FC236}">
                <a16:creationId xmlns:a16="http://schemas.microsoft.com/office/drawing/2014/main" id="{7B9AF720-2DD8-4875-BC54-C747AD5BD9A5}"/>
              </a:ext>
            </a:extLst>
          </p:cNvPr>
          <p:cNvSpPr/>
          <p:nvPr/>
        </p:nvSpPr>
        <p:spPr>
          <a:xfrm>
            <a:off x="4406900" y="885825"/>
            <a:ext cx="4559300" cy="1262063"/>
          </a:xfrm>
          <a:prstGeom prst="rect">
            <a:avLst/>
          </a:prstGeom>
        </p:spPr>
        <p:txBody>
          <a:bodyPr lIns="91436" tIns="45718" rIns="91436" bIns="45718">
            <a:spAutoFit/>
          </a:bodyPr>
          <a:lstStyle/>
          <a:p>
            <a:pPr>
              <a:lnSpc>
                <a:spcPct val="90000"/>
              </a:lnSpc>
              <a:defRPr/>
            </a:pPr>
            <a:r>
              <a:rPr lang="en-US" sz="2800" b="1" dirty="0">
                <a:solidFill>
                  <a:prstClr val="black"/>
                </a:solidFill>
                <a:latin typeface="+mj-lt"/>
                <a:ea typeface="+mn-ea"/>
                <a:cs typeface="Times New Roman" panose="02020603050405020304" pitchFamily="18" charset="0"/>
              </a:rPr>
              <a:t>Outbreak of HIV Linked to  </a:t>
            </a:r>
            <a:r>
              <a:rPr lang="en-US" sz="2800" b="1" dirty="0" err="1">
                <a:solidFill>
                  <a:prstClr val="black"/>
                </a:solidFill>
                <a:latin typeface="+mj-lt"/>
                <a:ea typeface="+mn-ea"/>
                <a:cs typeface="Times New Roman" panose="02020603050405020304" pitchFamily="18" charset="0"/>
              </a:rPr>
              <a:t>Oxymorphone</a:t>
            </a:r>
            <a:r>
              <a:rPr lang="en-US" sz="2800" b="1" dirty="0">
                <a:solidFill>
                  <a:prstClr val="black"/>
                </a:solidFill>
                <a:latin typeface="+mj-lt"/>
                <a:ea typeface="+mn-ea"/>
                <a:cs typeface="Times New Roman" panose="02020603050405020304" pitchFamily="18" charset="0"/>
              </a:rPr>
              <a:t> in Indiana, USA, 2015</a:t>
            </a:r>
            <a:endParaRPr lang="en-US" sz="2800" dirty="0">
              <a:solidFill>
                <a:prstClr val="black"/>
              </a:solidFill>
              <a:latin typeface="+mj-lt"/>
              <a:ea typeface="+mn-ea"/>
              <a:cs typeface="Times New Roman" panose="02020603050405020304" pitchFamily="18" charset="0"/>
            </a:endParaRPr>
          </a:p>
        </p:txBody>
      </p:sp>
      <p:graphicFrame>
        <p:nvGraphicFramePr>
          <p:cNvPr id="90118" name="Chart 9"/>
          <p:cNvGraphicFramePr>
            <a:graphicFrameLocks/>
          </p:cNvGraphicFramePr>
          <p:nvPr/>
        </p:nvGraphicFramePr>
        <p:xfrm>
          <a:off x="4318000" y="2351088"/>
          <a:ext cx="4699000" cy="3173412"/>
        </p:xfrm>
        <a:graphic>
          <a:graphicData uri="http://schemas.openxmlformats.org/presentationml/2006/ole">
            <mc:AlternateContent xmlns:mc="http://schemas.openxmlformats.org/markup-compatibility/2006">
              <mc:Choice xmlns:v="urn:schemas-microsoft-com:vml" Requires="v">
                <p:oleObj spid="_x0000_s1062" name="Chart" r:id="rId4" imgW="4700423" imgH="3170195" progId="Excel.Chart.8">
                  <p:embed/>
                </p:oleObj>
              </mc:Choice>
              <mc:Fallback>
                <p:oleObj name="Chart" r:id="rId4" imgW="4700423" imgH="3170195" progId="Excel.Chart.8">
                  <p:embed/>
                  <p:pic>
                    <p:nvPicPr>
                      <p:cNvPr id="90118" name="Chart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0" y="2351088"/>
                        <a:ext cx="4699000" cy="3173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a:extLst>
              <a:ext uri="{FF2B5EF4-FFF2-40B4-BE49-F238E27FC236}">
                <a16:creationId xmlns:a16="http://schemas.microsoft.com/office/drawing/2014/main" id="{111DA8A4-96E8-4667-B50A-2E69F5762BFE}"/>
              </a:ext>
            </a:extLst>
          </p:cNvPr>
          <p:cNvSpPr txBox="1"/>
          <p:nvPr/>
        </p:nvSpPr>
        <p:spPr>
          <a:xfrm>
            <a:off x="6977063" y="4784725"/>
            <a:ext cx="2425700" cy="688975"/>
          </a:xfrm>
          <a:prstGeom prst="rect">
            <a:avLst/>
          </a:prstGeom>
          <a:noFill/>
        </p:spPr>
        <p:txBody>
          <a:bodyPr lIns="91436" tIns="45718" rIns="91436" bIns="45718">
            <a:spAutoFit/>
          </a:bodyPr>
          <a:lstStyle/>
          <a:p>
            <a:pPr>
              <a:lnSpc>
                <a:spcPct val="80000"/>
              </a:lnSpc>
              <a:defRPr/>
            </a:pPr>
            <a:r>
              <a:rPr lang="en-US" sz="1200" b="1" dirty="0">
                <a:solidFill>
                  <a:prstClr val="black"/>
                </a:solidFill>
                <a:latin typeface="+mj-lt"/>
                <a:ea typeface="+mn-ea"/>
                <a:cs typeface="Times New Roman" panose="02020603050405020304" pitchFamily="18" charset="0"/>
              </a:rPr>
              <a:t>Average 9 syringe-sharing</a:t>
            </a:r>
          </a:p>
          <a:p>
            <a:pPr>
              <a:lnSpc>
                <a:spcPct val="80000"/>
              </a:lnSpc>
              <a:defRPr/>
            </a:pPr>
            <a:r>
              <a:rPr lang="en-US" sz="1200" b="1" dirty="0">
                <a:solidFill>
                  <a:prstClr val="black"/>
                </a:solidFill>
                <a:latin typeface="+mj-lt"/>
                <a:ea typeface="+mn-ea"/>
                <a:cs typeface="Times New Roman" panose="02020603050405020304" pitchFamily="18" charset="0"/>
              </a:rPr>
              <a:t>partners, sex partners </a:t>
            </a:r>
          </a:p>
          <a:p>
            <a:pPr>
              <a:lnSpc>
                <a:spcPct val="80000"/>
              </a:lnSpc>
              <a:defRPr/>
            </a:pPr>
            <a:endParaRPr lang="en-US" sz="1200" dirty="0">
              <a:solidFill>
                <a:prstClr val="black"/>
              </a:solidFill>
              <a:latin typeface="Arial" charset="0"/>
              <a:ea typeface="+mn-ea"/>
            </a:endParaRPr>
          </a:p>
          <a:p>
            <a:pPr>
              <a:lnSpc>
                <a:spcPct val="80000"/>
              </a:lnSpc>
              <a:defRPr/>
            </a:pPr>
            <a:endParaRPr lang="en-US" sz="1200" b="1" dirty="0">
              <a:solidFill>
                <a:prstClr val="black"/>
              </a:solidFill>
              <a:latin typeface="Times New Roman" panose="02020603050405020304" pitchFamily="18" charset="0"/>
              <a:ea typeface="+mn-ea"/>
              <a:cs typeface="Times New Roman" panose="02020603050405020304" pitchFamily="18" charset="0"/>
            </a:endParaRPr>
          </a:p>
        </p:txBody>
      </p:sp>
      <p:pic>
        <p:nvPicPr>
          <p:cNvPr id="90120" name="Picture 2"/>
          <p:cNvPicPr>
            <a:picLocks noChangeAspect="1" noChangeArrowheads="1"/>
          </p:cNvPicPr>
          <p:nvPr/>
        </p:nvPicPr>
        <p:blipFill>
          <a:blip r:embed="rId6">
            <a:extLst>
              <a:ext uri="{28A0092B-C50C-407E-A947-70E740481C1C}">
                <a14:useLocalDpi xmlns:a14="http://schemas.microsoft.com/office/drawing/2010/main" val="0"/>
              </a:ext>
            </a:extLst>
          </a:blip>
          <a:srcRect r="50000" b="10072"/>
          <a:stretch>
            <a:fillRect/>
          </a:stretch>
        </p:blipFill>
        <p:spPr bwMode="auto">
          <a:xfrm>
            <a:off x="6721475" y="2078038"/>
            <a:ext cx="2155825" cy="6175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3" name="Rectangle 12">
            <a:extLst>
              <a:ext uri="{FF2B5EF4-FFF2-40B4-BE49-F238E27FC236}">
                <a16:creationId xmlns:a16="http://schemas.microsoft.com/office/drawing/2014/main" id="{667EF0C6-2407-4939-92D5-1DEB62BCB033}"/>
              </a:ext>
            </a:extLst>
          </p:cNvPr>
          <p:cNvSpPr/>
          <p:nvPr/>
        </p:nvSpPr>
        <p:spPr>
          <a:xfrm>
            <a:off x="101600" y="960438"/>
            <a:ext cx="3619500" cy="874712"/>
          </a:xfrm>
          <a:prstGeom prst="rect">
            <a:avLst/>
          </a:prstGeom>
        </p:spPr>
        <p:txBody>
          <a:bodyPr lIns="91436" tIns="45718" rIns="91436" bIns="45718">
            <a:spAutoFit/>
          </a:bodyPr>
          <a:lstStyle/>
          <a:p>
            <a:pPr>
              <a:lnSpc>
                <a:spcPct val="90000"/>
              </a:lnSpc>
              <a:defRPr/>
            </a:pPr>
            <a:r>
              <a:rPr lang="en-US" sz="2800" b="1" dirty="0">
                <a:solidFill>
                  <a:prstClr val="black"/>
                </a:solidFill>
                <a:latin typeface="+mj-lt"/>
                <a:ea typeface="+mn-ea"/>
                <a:cs typeface="Times New Roman" panose="02020603050405020304" pitchFamily="18" charset="0"/>
              </a:rPr>
              <a:t>Outbreak of HIV in Greece and Romania</a:t>
            </a:r>
            <a:endParaRPr lang="en-US" sz="2800" dirty="0">
              <a:solidFill>
                <a:prstClr val="black"/>
              </a:solidFill>
              <a:latin typeface="+mj-lt"/>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3880C75E-2DCD-4F24-81CC-1C31B45E4843}"/>
              </a:ext>
            </a:extLst>
          </p:cNvPr>
          <p:cNvSpPr txBox="1"/>
          <p:nvPr/>
        </p:nvSpPr>
        <p:spPr>
          <a:xfrm>
            <a:off x="4568825" y="5453063"/>
            <a:ext cx="4308475" cy="841375"/>
          </a:xfrm>
          <a:prstGeom prst="rect">
            <a:avLst/>
          </a:prstGeom>
          <a:noFill/>
        </p:spPr>
        <p:txBody>
          <a:bodyPr lIns="91436" tIns="45718" rIns="91436" bIns="45718">
            <a:spAutoFit/>
          </a:bodyPr>
          <a:lstStyle/>
          <a:p>
            <a:pPr>
              <a:lnSpc>
                <a:spcPct val="90000"/>
              </a:lnSpc>
              <a:defRPr/>
            </a:pPr>
            <a:r>
              <a:rPr lang="en-US" dirty="0">
                <a:solidFill>
                  <a:srgbClr val="000000"/>
                </a:solidFill>
                <a:latin typeface="+mj-lt"/>
                <a:ea typeface="+mn-ea"/>
                <a:cs typeface="Times New Roman" panose="02020603050405020304" pitchFamily="18" charset="0"/>
              </a:rPr>
              <a:t>In Scott County, which is a community of 4200 people there have been 173 new HIV Infections since January of 2015</a:t>
            </a:r>
          </a:p>
        </p:txBody>
      </p:sp>
    </p:spTree>
    <p:extLst>
      <p:ext uri="{BB962C8B-B14F-4D97-AF65-F5344CB8AC3E}">
        <p14:creationId xmlns:p14="http://schemas.microsoft.com/office/powerpoint/2010/main" val="28042558"/>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2056" y="6447585"/>
            <a:ext cx="2255184" cy="3487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5" name="Rectangle 2"/>
          <p:cNvSpPr>
            <a:spLocks noGrp="1" noChangeArrowheads="1"/>
          </p:cNvSpPr>
          <p:nvPr>
            <p:ph type="title"/>
          </p:nvPr>
        </p:nvSpPr>
        <p:spPr bwMode="auto">
          <a:xfrm>
            <a:off x="292755" y="6429375"/>
            <a:ext cx="6194051" cy="3207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12006" rIns="0" bIns="0" numCol="1" rtlCol="0" anchor="ctr" anchorCtr="0" compatLnSpc="1">
            <a:prstTxWarp prst="textNoShape">
              <a:avLst/>
            </a:prstTxWarp>
            <a:normAutofit/>
          </a:bodyPr>
          <a:lstStyle/>
          <a:p>
            <a:pPr>
              <a:tabLst>
                <a:tab pos="638769" algn="l"/>
                <a:tab pos="1277539" algn="l"/>
                <a:tab pos="1916308" algn="l"/>
                <a:tab pos="2555077" algn="l"/>
                <a:tab pos="3193847" algn="l"/>
                <a:tab pos="3832616" algn="l"/>
                <a:tab pos="4471386" algn="l"/>
                <a:tab pos="5110155" algn="l"/>
                <a:tab pos="5748924" algn="l"/>
              </a:tabLst>
            </a:pPr>
            <a:r>
              <a:rPr lang="en-US" altLang="en-US" sz="1400" b="1" dirty="0">
                <a:ea typeface="Arial Unicode MS" charset="0"/>
              </a:rPr>
              <a:t>TJ Liang, JW Ward. N </a:t>
            </a:r>
            <a:r>
              <a:rPr lang="en-US" altLang="en-US" sz="1400" b="1" dirty="0" err="1">
                <a:ea typeface="Arial Unicode MS" charset="0"/>
              </a:rPr>
              <a:t>Engl</a:t>
            </a:r>
            <a:r>
              <a:rPr lang="en-US" altLang="en-US" sz="1400" b="1" dirty="0">
                <a:ea typeface="Arial Unicode MS" charset="0"/>
              </a:rPr>
              <a:t> J Med 2018;378:1169-1171.</a:t>
            </a:r>
          </a:p>
        </p:txBody>
      </p:sp>
      <p:pic>
        <p:nvPicPr>
          <p:cNvPr id="307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133" y="1617850"/>
            <a:ext cx="7877735" cy="410135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7" name="AutoShape 4"/>
          <p:cNvSpPr>
            <a:spLocks noChangeArrowheads="1"/>
          </p:cNvSpPr>
          <p:nvPr/>
        </p:nvSpPr>
        <p:spPr bwMode="auto">
          <a:xfrm>
            <a:off x="537883" y="292754"/>
            <a:ext cx="8068235" cy="645739"/>
          </a:xfrm>
          <a:custGeom>
            <a:avLst/>
            <a:gdLst>
              <a:gd name="T0" fmla="*/ 9144000 w 21600"/>
              <a:gd name="T1" fmla="*/ 365919 h 21600"/>
              <a:gd name="T2" fmla="*/ 4572000 w 21600"/>
              <a:gd name="T3" fmla="*/ 731837 h 21600"/>
              <a:gd name="T4" fmla="*/ 0 w 21600"/>
              <a:gd name="T5" fmla="*/ 365919 h 21600"/>
              <a:gd name="T6" fmla="*/ 4572000 w 21600"/>
              <a:gd name="T7" fmla="*/ 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nchorCtr="1"/>
          <a:lstStyle>
            <a:lvl1pPr>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charset="0"/>
                <a:ea typeface="ＭＳ Ｐゴシック" charset="-128"/>
              </a:defRPr>
            </a:lvl1pPr>
            <a:lvl2pPr>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charset="0"/>
                <a:ea typeface="ＭＳ Ｐゴシック" charset="-128"/>
              </a:defRPr>
            </a:lvl2pPr>
            <a:lvl3pPr>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charset="0"/>
                <a:ea typeface="ＭＳ Ｐゴシック" charset="-128"/>
              </a:defRPr>
            </a:lvl3pPr>
            <a:lvl4pPr>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charset="0"/>
                <a:ea typeface="ＭＳ Ｐゴシック" charset="-128"/>
              </a:defRPr>
            </a:lvl4pPr>
            <a:lvl5pPr>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charset="0"/>
                <a:ea typeface="ＭＳ Ｐゴシック" charset="-128"/>
              </a:defRPr>
            </a:lvl9pPr>
          </a:lstStyle>
          <a:p>
            <a:pPr eaLnBrk="1" hangingPunct="1">
              <a:lnSpc>
                <a:spcPct val="97000"/>
              </a:lnSpc>
            </a:pPr>
            <a:r>
              <a:rPr lang="en-US" altLang="en-US" b="1" dirty="0" smtClean="0">
                <a:solidFill>
                  <a:schemeClr val="tx2"/>
                </a:solidFill>
                <a:ea typeface="Arial Unicode MS" charset="0"/>
              </a:rPr>
              <a:t>Estimated Number of New HBV and HCV infections in the US by year, 2005-2016.</a:t>
            </a:r>
            <a:r>
              <a:rPr lang="en-US" altLang="en-US" sz="2118" b="1" dirty="0" smtClean="0">
                <a:solidFill>
                  <a:srgbClr val="FFFFFF"/>
                </a:solidFill>
                <a:ea typeface="Arial Unicode MS" charset="0"/>
              </a:rPr>
              <a:t>, </a:t>
            </a:r>
            <a:r>
              <a:rPr lang="en-US" altLang="en-US" sz="2118" b="1" dirty="0">
                <a:solidFill>
                  <a:srgbClr val="FFFFFF"/>
                </a:solidFill>
                <a:ea typeface="Arial Unicode MS" charset="0"/>
              </a:rPr>
              <a:t>by Year.</a:t>
            </a:r>
          </a:p>
        </p:txBody>
      </p:sp>
    </p:spTree>
    <p:extLst>
      <p:ext uri="{BB962C8B-B14F-4D97-AF65-F5344CB8AC3E}">
        <p14:creationId xmlns:p14="http://schemas.microsoft.com/office/powerpoint/2010/main" val="3496666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solidFill>
                  <a:schemeClr val="tx2"/>
                </a:solidFill>
                <a:latin typeface="Arial" charset="0"/>
                <a:ea typeface="Arial" charset="0"/>
                <a:cs typeface="Arial" charset="0"/>
              </a:rPr>
              <a:t>Epidemiology into Policy:  Scott County, Indiana </a:t>
            </a:r>
          </a:p>
        </p:txBody>
      </p:sp>
      <p:sp>
        <p:nvSpPr>
          <p:cNvPr id="5" name="Content Placeholder 4"/>
          <p:cNvSpPr>
            <a:spLocks noGrp="1"/>
          </p:cNvSpPr>
          <p:nvPr>
            <p:ph sz="half" idx="1"/>
          </p:nvPr>
        </p:nvSpPr>
        <p:spPr/>
        <p:txBody>
          <a:bodyPr>
            <a:normAutofit lnSpcReduction="10000"/>
          </a:bodyPr>
          <a:lstStyle/>
          <a:p>
            <a:pPr marL="0" indent="0">
              <a:buNone/>
            </a:pPr>
            <a:r>
              <a:rPr lang="en-US" b="1" u="sng" dirty="0"/>
              <a:t>Physicians/Providers</a:t>
            </a:r>
          </a:p>
          <a:p>
            <a:pPr marL="0" indent="0">
              <a:buNone/>
            </a:pPr>
            <a:endParaRPr lang="en-US" b="1" u="sng" dirty="0"/>
          </a:p>
          <a:p>
            <a:r>
              <a:rPr lang="en-US" dirty="0"/>
              <a:t>Screen for substance use</a:t>
            </a:r>
          </a:p>
          <a:p>
            <a:r>
              <a:rPr lang="en-US" dirty="0"/>
              <a:t>Test for HIV, HCV, STI</a:t>
            </a:r>
          </a:p>
          <a:p>
            <a:r>
              <a:rPr lang="en-US" dirty="0"/>
              <a:t>For HIV, HCV + offer immediate </a:t>
            </a:r>
            <a:r>
              <a:rPr lang="en-US" dirty="0" err="1"/>
              <a:t>tx</a:t>
            </a:r>
            <a:endParaRPr lang="en-US" dirty="0"/>
          </a:p>
          <a:p>
            <a:r>
              <a:rPr lang="en-US" dirty="0"/>
              <a:t>Provide HBV vaccine</a:t>
            </a:r>
          </a:p>
          <a:p>
            <a:r>
              <a:rPr lang="en-US" dirty="0"/>
              <a:t>Naloxone to community</a:t>
            </a:r>
          </a:p>
          <a:p>
            <a:r>
              <a:rPr lang="en-US" dirty="0"/>
              <a:t>Drug treatment on demand</a:t>
            </a:r>
          </a:p>
          <a:p>
            <a:r>
              <a:rPr lang="en-US" dirty="0"/>
              <a:t>Get licensed to provide OST</a:t>
            </a:r>
          </a:p>
          <a:p>
            <a:r>
              <a:rPr lang="en-US" dirty="0"/>
              <a:t>Provide NSEP or refer</a:t>
            </a:r>
          </a:p>
          <a:p>
            <a:r>
              <a:rPr lang="en-US" dirty="0"/>
              <a:t>Lobby for law/policy reform</a:t>
            </a:r>
          </a:p>
        </p:txBody>
      </p:sp>
      <p:sp>
        <p:nvSpPr>
          <p:cNvPr id="6" name="Content Placeholder 5"/>
          <p:cNvSpPr>
            <a:spLocks noGrp="1"/>
          </p:cNvSpPr>
          <p:nvPr>
            <p:ph sz="half" idx="2"/>
          </p:nvPr>
        </p:nvSpPr>
        <p:spPr>
          <a:xfrm>
            <a:off x="4648200" y="1600200"/>
            <a:ext cx="4185377" cy="4586069"/>
          </a:xfrm>
        </p:spPr>
        <p:txBody>
          <a:bodyPr>
            <a:normAutofit lnSpcReduction="10000"/>
          </a:bodyPr>
          <a:lstStyle/>
          <a:p>
            <a:pPr marL="0" indent="0">
              <a:buNone/>
            </a:pPr>
            <a:r>
              <a:rPr lang="en-US" b="1" u="sng" dirty="0"/>
              <a:t>State Actions</a:t>
            </a:r>
          </a:p>
          <a:p>
            <a:pPr marL="0" indent="0">
              <a:buNone/>
            </a:pPr>
            <a:endParaRPr lang="en-US" b="1" u="sng" dirty="0"/>
          </a:p>
          <a:p>
            <a:r>
              <a:rPr lang="en-US" dirty="0"/>
              <a:t>NSEP and legal access to over-the-counter needles</a:t>
            </a:r>
          </a:p>
          <a:p>
            <a:r>
              <a:rPr lang="en-US" dirty="0"/>
              <a:t>Screening and referral to free or affordable drug treatment</a:t>
            </a:r>
          </a:p>
          <a:p>
            <a:r>
              <a:rPr lang="en-US" dirty="0"/>
              <a:t>Reimbursement for medication assisted therapies </a:t>
            </a:r>
          </a:p>
          <a:p>
            <a:r>
              <a:rPr lang="en-US" dirty="0"/>
              <a:t>Provide free HIV testing and initiation of HAART for HIV+ substance users</a:t>
            </a:r>
          </a:p>
          <a:p>
            <a:r>
              <a:rPr lang="en-US" dirty="0"/>
              <a:t>Monitor state HIV and HCV epi data to respond to outbreaks early</a:t>
            </a:r>
          </a:p>
        </p:txBody>
      </p:sp>
      <p:sp>
        <p:nvSpPr>
          <p:cNvPr id="2" name="Rectangle 1"/>
          <p:cNvSpPr/>
          <p:nvPr/>
        </p:nvSpPr>
        <p:spPr>
          <a:xfrm>
            <a:off x="457200" y="6186269"/>
            <a:ext cx="8229600" cy="646331"/>
          </a:xfrm>
          <a:prstGeom prst="rect">
            <a:avLst/>
          </a:prstGeom>
        </p:spPr>
        <p:txBody>
          <a:bodyPr wrap="square">
            <a:spAutoFit/>
          </a:bodyPr>
          <a:lstStyle/>
          <a:p>
            <a:r>
              <a:rPr lang="en-US" dirty="0">
                <a:latin typeface="Arial" charset="0"/>
              </a:rPr>
              <a:t>Threading the Needle — How to Stop the HIV Outbreak in Rural Indiana.  </a:t>
            </a:r>
            <a:r>
              <a:rPr lang="en-US" i="1" dirty="0">
                <a:latin typeface="Arial" charset="0"/>
              </a:rPr>
              <a:t>NEJM, </a:t>
            </a:r>
            <a:r>
              <a:rPr lang="en-US" dirty="0">
                <a:latin typeface="Arial" charset="0"/>
              </a:rPr>
              <a:t>June 2015.  </a:t>
            </a:r>
            <a:r>
              <a:rPr lang="en-US" dirty="0" err="1">
                <a:latin typeface="Arial" charset="0"/>
              </a:rPr>
              <a:t>Strathdee</a:t>
            </a:r>
            <a:r>
              <a:rPr lang="en-US" dirty="0">
                <a:latin typeface="Arial" charset="0"/>
              </a:rPr>
              <a:t> &amp; Beyrer.</a:t>
            </a:r>
          </a:p>
        </p:txBody>
      </p:sp>
    </p:spTree>
    <p:extLst>
      <p:ext uri="{BB962C8B-B14F-4D97-AF65-F5344CB8AC3E}">
        <p14:creationId xmlns:p14="http://schemas.microsoft.com/office/powerpoint/2010/main" val="42060623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9" descr="Lance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33400"/>
            <a:ext cx="17526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a:spLocks noChangeArrowheads="1"/>
          </p:cNvSpPr>
          <p:nvPr/>
        </p:nvSpPr>
        <p:spPr bwMode="auto">
          <a:xfrm>
            <a:off x="8610600" y="0"/>
            <a:ext cx="179388" cy="727075"/>
          </a:xfrm>
          <a:prstGeom prst="rect">
            <a:avLst/>
          </a:prstGeom>
          <a:solidFill>
            <a:srgbClr val="1B488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eaLnBrk="1" fontAlgn="base" hangingPunct="1">
              <a:spcBef>
                <a:spcPct val="0"/>
              </a:spcBef>
              <a:spcAft>
                <a:spcPct val="0"/>
              </a:spcAft>
              <a:buFontTx/>
              <a:buNone/>
            </a:pPr>
            <a:endParaRPr lang="en-US" altLang="en-US" sz="1800" dirty="0">
              <a:solidFill>
                <a:prstClr val="black"/>
              </a:solidFill>
              <a:latin typeface="Arial" charset="0"/>
            </a:endParaRPr>
          </a:p>
        </p:txBody>
      </p:sp>
      <p:pic>
        <p:nvPicPr>
          <p:cNvPr id="6" name="Picture 5"/>
          <p:cNvPicPr>
            <a:picLocks noChangeAspect="1"/>
          </p:cNvPicPr>
          <p:nvPr/>
        </p:nvPicPr>
        <p:blipFill rotWithShape="1">
          <a:blip r:embed="rId4"/>
          <a:srcRect b="27006"/>
          <a:stretch/>
        </p:blipFill>
        <p:spPr>
          <a:xfrm>
            <a:off x="574939" y="2018624"/>
            <a:ext cx="7575178" cy="4519817"/>
          </a:xfrm>
          <a:prstGeom prst="rect">
            <a:avLst/>
          </a:prstGeom>
        </p:spPr>
      </p:pic>
      <p:sp>
        <p:nvSpPr>
          <p:cNvPr id="7" name="TextBox 6"/>
          <p:cNvSpPr txBox="1"/>
          <p:nvPr/>
        </p:nvSpPr>
        <p:spPr>
          <a:xfrm>
            <a:off x="574940" y="887896"/>
            <a:ext cx="8215048" cy="1200329"/>
          </a:xfrm>
          <a:prstGeom prst="rect">
            <a:avLst/>
          </a:prstGeom>
          <a:noFill/>
        </p:spPr>
        <p:txBody>
          <a:bodyPr wrap="square" rtlCol="0">
            <a:spAutoFit/>
          </a:bodyPr>
          <a:lstStyle/>
          <a:p>
            <a:r>
              <a:rPr lang="en-US" sz="2400" dirty="0" smtClean="0">
                <a:solidFill>
                  <a:schemeClr val="tx2"/>
                </a:solidFill>
                <a:latin typeface="Arial" charset="0"/>
              </a:rPr>
              <a:t>JHU-Lancet Commission on Drug Policy and Health, 2016.</a:t>
            </a:r>
          </a:p>
          <a:p>
            <a:r>
              <a:rPr lang="en-US" sz="2400" dirty="0" smtClean="0">
                <a:solidFill>
                  <a:schemeClr val="tx2"/>
                </a:solidFill>
                <a:latin typeface="Arial" charset="0"/>
              </a:rPr>
              <a:t>Proportion </a:t>
            </a:r>
            <a:r>
              <a:rPr lang="en-US" sz="2400" dirty="0">
                <a:solidFill>
                  <a:schemeClr val="tx2"/>
                </a:solidFill>
                <a:latin typeface="Arial" charset="0"/>
              </a:rPr>
              <a:t>of injecting drug users living with </a:t>
            </a:r>
          </a:p>
          <a:p>
            <a:r>
              <a:rPr lang="en-US" sz="2400" dirty="0">
                <a:solidFill>
                  <a:schemeClr val="tx2"/>
                </a:solidFill>
                <a:latin typeface="Arial" charset="0"/>
              </a:rPr>
              <a:t>HIV who receive antiretroviral therapy, by region</a:t>
            </a:r>
          </a:p>
        </p:txBody>
      </p:sp>
    </p:spTree>
    <p:extLst>
      <p:ext uri="{BB962C8B-B14F-4D97-AF65-F5344CB8AC3E}">
        <p14:creationId xmlns:p14="http://schemas.microsoft.com/office/powerpoint/2010/main" val="1223987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B76AC-10CC-491D-92C3-7DC0A8E49731}"/>
              </a:ext>
            </a:extLst>
          </p:cNvPr>
          <p:cNvSpPr>
            <a:spLocks noGrp="1"/>
          </p:cNvSpPr>
          <p:nvPr>
            <p:ph type="title"/>
          </p:nvPr>
        </p:nvSpPr>
        <p:spPr>
          <a:xfrm>
            <a:off x="628649" y="93407"/>
            <a:ext cx="8318705" cy="1345687"/>
          </a:xfrm>
        </p:spPr>
        <p:txBody>
          <a:bodyPr/>
          <a:lstStyle/>
          <a:p>
            <a:r>
              <a:rPr lang="en-US" dirty="0">
                <a:solidFill>
                  <a:schemeClr val="accent1"/>
                </a:solidFill>
              </a:rPr>
              <a:t>Research Agenda for HIV and Substance Use: Network, Social, Structural Levels</a:t>
            </a:r>
          </a:p>
        </p:txBody>
      </p:sp>
      <p:sp>
        <p:nvSpPr>
          <p:cNvPr id="3" name="Content Placeholder 2">
            <a:extLst>
              <a:ext uri="{FF2B5EF4-FFF2-40B4-BE49-F238E27FC236}">
                <a16:creationId xmlns:a16="http://schemas.microsoft.com/office/drawing/2014/main" id="{5F73A4DD-84EE-4DA9-996A-A6531BCD61DC}"/>
              </a:ext>
            </a:extLst>
          </p:cNvPr>
          <p:cNvSpPr>
            <a:spLocks noGrp="1"/>
          </p:cNvSpPr>
          <p:nvPr>
            <p:ph idx="1"/>
          </p:nvPr>
        </p:nvSpPr>
        <p:spPr>
          <a:xfrm>
            <a:off x="383458" y="1533832"/>
            <a:ext cx="8563896" cy="5230761"/>
          </a:xfrm>
        </p:spPr>
        <p:txBody>
          <a:bodyPr>
            <a:normAutofit fontScale="92500" lnSpcReduction="20000"/>
          </a:bodyPr>
          <a:lstStyle/>
          <a:p>
            <a:r>
              <a:rPr lang="en-US" dirty="0"/>
              <a:t>Integration of services</a:t>
            </a:r>
          </a:p>
          <a:p>
            <a:pPr lvl="1"/>
            <a:r>
              <a:rPr lang="en-US" dirty="0"/>
              <a:t>HR, MAT, HIV treatment, overdose prevention</a:t>
            </a:r>
          </a:p>
          <a:p>
            <a:pPr lvl="1"/>
            <a:r>
              <a:rPr lang="en-US" dirty="0"/>
              <a:t>Safe injection facilities and prevention of infection</a:t>
            </a:r>
          </a:p>
          <a:p>
            <a:pPr marL="342900" lvl="1" indent="0">
              <a:buNone/>
            </a:pPr>
            <a:endParaRPr lang="en-US" dirty="0"/>
          </a:p>
          <a:p>
            <a:r>
              <a:rPr lang="en-US" dirty="0"/>
              <a:t>Substance use and sexual risks (MSM)</a:t>
            </a:r>
          </a:p>
          <a:p>
            <a:pPr lvl="1"/>
            <a:r>
              <a:rPr lang="en-US" dirty="0"/>
              <a:t>Network level risks and interventions </a:t>
            </a:r>
          </a:p>
          <a:p>
            <a:pPr lvl="1"/>
            <a:r>
              <a:rPr lang="en-US" dirty="0"/>
              <a:t>Social media</a:t>
            </a:r>
          </a:p>
          <a:p>
            <a:pPr lvl="1"/>
            <a:r>
              <a:rPr lang="en-US" dirty="0"/>
              <a:t>HCV and MSM networks</a:t>
            </a:r>
          </a:p>
          <a:p>
            <a:endParaRPr lang="en-US" dirty="0"/>
          </a:p>
          <a:p>
            <a:r>
              <a:rPr lang="en-US" dirty="0"/>
              <a:t>The Opioid Crisis</a:t>
            </a:r>
          </a:p>
          <a:p>
            <a:pPr lvl="1"/>
            <a:r>
              <a:rPr lang="en-US" dirty="0"/>
              <a:t>Shifting Demography, Geography, Communities</a:t>
            </a:r>
          </a:p>
          <a:p>
            <a:pPr lvl="1"/>
            <a:r>
              <a:rPr lang="en-US" dirty="0"/>
              <a:t>Adapting PWID interventions for rural/suburban use</a:t>
            </a:r>
          </a:p>
          <a:p>
            <a:pPr lvl="1"/>
            <a:r>
              <a:rPr lang="en-US" dirty="0"/>
              <a:t>Novel interventions for overdose (fentanyl testing; naloxone distribution)</a:t>
            </a:r>
          </a:p>
          <a:p>
            <a:pPr lvl="1"/>
            <a:r>
              <a:rPr lang="en-US" dirty="0"/>
              <a:t>Policy and legal reform/interventions</a:t>
            </a:r>
          </a:p>
          <a:p>
            <a:pPr lvl="1"/>
            <a:r>
              <a:rPr lang="en-US" dirty="0"/>
              <a:t>Decriminalization (cannabis impacts on opiates)</a:t>
            </a:r>
          </a:p>
          <a:p>
            <a:endParaRPr lang="en-US" dirty="0"/>
          </a:p>
          <a:p>
            <a:r>
              <a:rPr lang="en-US" dirty="0"/>
              <a:t>Incarceration, Rehab, Release, and HIV</a:t>
            </a:r>
          </a:p>
          <a:p>
            <a:pPr lvl="1"/>
            <a:r>
              <a:rPr lang="en-US" dirty="0"/>
              <a:t>Continuum of care </a:t>
            </a:r>
          </a:p>
          <a:p>
            <a:pPr lvl="1"/>
            <a:r>
              <a:rPr lang="en-US" dirty="0"/>
              <a:t>Post-release and overdose</a:t>
            </a:r>
          </a:p>
          <a:p>
            <a:pPr lvl="1"/>
            <a:r>
              <a:rPr lang="en-US" dirty="0"/>
              <a:t>Social-Community impacts of mass incarceration</a:t>
            </a:r>
          </a:p>
          <a:p>
            <a:pPr lvl="1"/>
            <a:endParaRPr lang="en-US" dirty="0"/>
          </a:p>
        </p:txBody>
      </p:sp>
    </p:spTree>
    <p:extLst>
      <p:ext uri="{BB962C8B-B14F-4D97-AF65-F5344CB8AC3E}">
        <p14:creationId xmlns:p14="http://schemas.microsoft.com/office/powerpoint/2010/main" val="382107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3" end="13"/>
                                            </p:txEl>
                                          </p:spTgt>
                                        </p:tgtEl>
                                        <p:attrNameLst>
                                          <p:attrName>style.visibility</p:attrName>
                                        </p:attrNameLst>
                                      </p:cBhvr>
                                      <p:to>
                                        <p:strVal val="visible"/>
                                      </p:to>
                                    </p:set>
                                    <p:anim calcmode="lin" valueType="num">
                                      <p:cBhvr additive="base">
                                        <p:cTn id="7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4" end="14"/>
                                            </p:txEl>
                                          </p:spTgt>
                                        </p:tgtEl>
                                        <p:attrNameLst>
                                          <p:attrName>style.visibility</p:attrName>
                                        </p:attrNameLst>
                                      </p:cBhvr>
                                      <p:to>
                                        <p:strVal val="visible"/>
                                      </p:to>
                                    </p:set>
                                    <p:anim calcmode="lin" valueType="num">
                                      <p:cBhvr additive="base">
                                        <p:cTn id="7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6" end="16"/>
                                            </p:txEl>
                                          </p:spTgt>
                                        </p:tgtEl>
                                        <p:attrNameLst>
                                          <p:attrName>style.visibility</p:attrName>
                                        </p:attrNameLst>
                                      </p:cBhvr>
                                      <p:to>
                                        <p:strVal val="visible"/>
                                      </p:to>
                                    </p:set>
                                    <p:anim calcmode="lin" valueType="num">
                                      <p:cBhvr additive="base">
                                        <p:cTn id="85"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3">
                                            <p:txEl>
                                              <p:pRg st="17" end="17"/>
                                            </p:txEl>
                                          </p:spTgt>
                                        </p:tgtEl>
                                        <p:attrNameLst>
                                          <p:attrName>style.visibility</p:attrName>
                                        </p:attrNameLst>
                                      </p:cBhvr>
                                      <p:to>
                                        <p:strVal val="visible"/>
                                      </p:to>
                                    </p:set>
                                    <p:anim calcmode="lin" valueType="num">
                                      <p:cBhvr additive="base">
                                        <p:cTn id="91"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3">
                                            <p:txEl>
                                              <p:pRg st="18" end="18"/>
                                            </p:txEl>
                                          </p:spTgt>
                                        </p:tgtEl>
                                        <p:attrNameLst>
                                          <p:attrName>style.visibility</p:attrName>
                                        </p:attrNameLst>
                                      </p:cBhvr>
                                      <p:to>
                                        <p:strVal val="visible"/>
                                      </p:to>
                                    </p:set>
                                    <p:anim calcmode="lin" valueType="num">
                                      <p:cBhvr additive="base">
                                        <p:cTn id="97"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3">
                                            <p:txEl>
                                              <p:pRg st="19" end="19"/>
                                            </p:txEl>
                                          </p:spTgt>
                                        </p:tgtEl>
                                        <p:attrNameLst>
                                          <p:attrName>style.visibility</p:attrName>
                                        </p:attrNameLst>
                                      </p:cBhvr>
                                      <p:to>
                                        <p:strVal val="visible"/>
                                      </p:to>
                                    </p:set>
                                    <p:anim calcmode="lin" valueType="num">
                                      <p:cBhvr additive="base">
                                        <p:cTn id="103"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3">
                                            <p:txEl>
                                              <p:pRg st="19" end="1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r>
              <a:rPr lang="en-US" altLang="en-US">
                <a:solidFill>
                  <a:schemeClr val="tx2"/>
                </a:solidFill>
                <a:ea typeface="ＭＳ Ｐゴシック" charset="-128"/>
              </a:rPr>
              <a:t>Return to Maximum Sentencing</a:t>
            </a:r>
          </a:p>
        </p:txBody>
      </p:sp>
      <p:sp>
        <p:nvSpPr>
          <p:cNvPr id="88066" name="Content Placeholder 2"/>
          <p:cNvSpPr>
            <a:spLocks noGrp="1"/>
          </p:cNvSpPr>
          <p:nvPr>
            <p:ph idx="1"/>
          </p:nvPr>
        </p:nvSpPr>
        <p:spPr/>
        <p:txBody>
          <a:bodyPr/>
          <a:lstStyle/>
          <a:p>
            <a:r>
              <a:rPr lang="en-US" altLang="en-US" sz="2400">
                <a:ea typeface="ＭＳ Ｐゴシック" charset="-128"/>
              </a:rPr>
              <a:t>May, 2017, Attorney General Jeff Sessions </a:t>
            </a:r>
            <a:r>
              <a:rPr lang="en-US" altLang="en-US" sz="2400">
                <a:ea typeface="ＭＳ Ｐゴシック" charset="-128"/>
                <a:hlinkClick r:id="rId2"/>
              </a:rPr>
              <a:t>directed federal prosecutors to seek the maximum penalty possible in every case</a:t>
            </a:r>
            <a:endParaRPr lang="en-US" altLang="en-US" sz="2400">
              <a:ea typeface="ＭＳ Ｐゴシック" charset="-128"/>
            </a:endParaRPr>
          </a:p>
          <a:p>
            <a:endParaRPr lang="en-US" altLang="en-US" sz="2400">
              <a:ea typeface="ＭＳ Ｐゴシック" charset="-128"/>
            </a:endParaRPr>
          </a:p>
          <a:p>
            <a:r>
              <a:rPr lang="en-US" altLang="en-US" sz="2400">
                <a:ea typeface="ＭＳ Ｐゴシック" charset="-128"/>
              </a:rPr>
              <a:t>“Instead of providing people who commit low-level drug offenses or who are struggling with mental illness with treatment, support and rehabilitation programs, the policy will subject them to decades of incarceration,” they wrote. “In essence, the Attorney General has reinvigorated the failed ‘war on drugs.’ ”</a:t>
            </a:r>
          </a:p>
        </p:txBody>
      </p:sp>
      <p:sp>
        <p:nvSpPr>
          <p:cNvPr id="88067" name="TextBox 2"/>
          <p:cNvSpPr txBox="1">
            <a:spLocks noChangeArrowheads="1"/>
          </p:cNvSpPr>
          <p:nvPr/>
        </p:nvSpPr>
        <p:spPr bwMode="auto">
          <a:xfrm>
            <a:off x="762000" y="6096000"/>
            <a:ext cx="5294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latin typeface="Arial" charset="0"/>
              </a:rPr>
              <a:t>Townes, C.  The War on Drugs Never Ended. Slate, Aug 1, 2017</a:t>
            </a:r>
          </a:p>
        </p:txBody>
      </p:sp>
    </p:spTree>
    <p:extLst>
      <p:ext uri="{BB962C8B-B14F-4D97-AF65-F5344CB8AC3E}">
        <p14:creationId xmlns:p14="http://schemas.microsoft.com/office/powerpoint/2010/main" val="2683556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defRPr/>
            </a:pPr>
            <a:r>
              <a:rPr lang="en-US" sz="3600" b="1" dirty="0">
                <a:solidFill>
                  <a:schemeClr val="tx2"/>
                </a:solidFill>
                <a:latin typeface="+mn-lt"/>
                <a:ea typeface="+mj-ea"/>
                <a:cs typeface="Browallia New" pitchFamily="34" charset="-34"/>
              </a:rPr>
              <a:t>Gay, Bisexual and other MSM</a:t>
            </a:r>
            <a:endParaRPr lang="th-TH" sz="3600" b="1" dirty="0">
              <a:solidFill>
                <a:schemeClr val="tx2"/>
              </a:solidFill>
              <a:latin typeface="+mn-lt"/>
              <a:ea typeface="+mj-ea"/>
              <a:cs typeface="Browallia New" pitchFamily="34" charset="-34"/>
            </a:endParaRPr>
          </a:p>
        </p:txBody>
      </p:sp>
      <p:sp>
        <p:nvSpPr>
          <p:cNvPr id="10243" name="Content Placeholder 2"/>
          <p:cNvSpPr>
            <a:spLocks noGrp="1"/>
          </p:cNvSpPr>
          <p:nvPr>
            <p:ph idx="1"/>
          </p:nvPr>
        </p:nvSpPr>
        <p:spPr/>
        <p:txBody>
          <a:bodyPr/>
          <a:lstStyle/>
          <a:p>
            <a:endParaRPr lang="en-US"/>
          </a:p>
        </p:txBody>
      </p:sp>
      <p:pic>
        <p:nvPicPr>
          <p:cNvPr id="10244" name="Picture 6" descr="http://www.adamslove.org/uploadimage/cnt343img1.jpg"/>
          <p:cNvPicPr>
            <a:picLocks noChangeAspect="1" noChangeArrowheads="1"/>
          </p:cNvPicPr>
          <p:nvPr/>
        </p:nvPicPr>
        <p:blipFill>
          <a:blip r:embed="rId3">
            <a:extLst>
              <a:ext uri="{28A0092B-C50C-407E-A947-70E740481C1C}">
                <a14:useLocalDpi xmlns:a14="http://schemas.microsoft.com/office/drawing/2010/main" val="0"/>
              </a:ext>
            </a:extLst>
          </a:blip>
          <a:srcRect l="7304" r="15273"/>
          <a:stretch>
            <a:fillRect/>
          </a:stretch>
        </p:blipFill>
        <p:spPr bwMode="auto">
          <a:xfrm>
            <a:off x="333375" y="1628775"/>
            <a:ext cx="3590925" cy="457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1382713"/>
            <a:ext cx="475297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4387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546" y="923702"/>
            <a:ext cx="9082454" cy="857250"/>
          </a:xfrm>
        </p:spPr>
        <p:txBody>
          <a:bodyPr/>
          <a:lstStyle/>
          <a:p>
            <a:pPr algn="ctr">
              <a:lnSpc>
                <a:spcPts val="2600"/>
              </a:lnSpc>
            </a:pPr>
            <a:r>
              <a:rPr lang="en-US" sz="2000" dirty="0"/>
              <a:t>Diagnoses of HIV Infection among Male Adults and Adolescents, by Transmission Category, 2010–2015—United States and 6 Dependent Areas</a:t>
            </a:r>
          </a:p>
        </p:txBody>
      </p:sp>
      <p:pic>
        <p:nvPicPr>
          <p:cNvPr id="4" name="Picture 3" descr="This slide presents the distribution of diagnoses of HIV infection among male adults and adolescents with infection diagnosed from 2010 through 2015, by transmission category, for the United states and 6 dependent areas.&#10; &#10;The number of diagnoses of HIV infection among male adults and adolescents attributed to male-to-male sexual contact remained stable, 26,577 in 2010 to 26,753 in 2015. From 2010 through 2015, among male adults and adolescents, the number of diagnoses of HIV infection attributed to heterosexual contact decreased by 22% (from 4,175 in 2010 to 3,274 in 2015); diagnoses of infections attributed to injection drug use decreased by 34% (from 2,125 in 2010 to 1,403 in 2015); and diagnoses of HIV infections attributed to male-to-male sexual contact and injection drug use decreased by 22% (from 1,652 in 2010 to 1,288 in 2015). The “Other” transmission category is not displayed as it comprises 1% of all reported cases.  The category includes hemophilia, blood transfusion, perinatal exposure, and risk factor not reported or not identified.&#10;  &#10;Data have been statistically adjusted to account for missing transmission category. &#10; &#10;Heterosexual contact is with a person known to have, or to be at high risk for, HIV infection.&#10;"/>
          <p:cNvPicPr>
            <a:picLocks noChangeAspect="1"/>
          </p:cNvPicPr>
          <p:nvPr/>
        </p:nvPicPr>
        <p:blipFill>
          <a:blip r:embed="rId3"/>
          <a:stretch>
            <a:fillRect/>
          </a:stretch>
        </p:blipFill>
        <p:spPr>
          <a:xfrm>
            <a:off x="357201" y="1984425"/>
            <a:ext cx="8303472" cy="3603048"/>
          </a:xfrm>
          <a:prstGeom prst="rect">
            <a:avLst/>
          </a:prstGeom>
        </p:spPr>
      </p:pic>
      <p:sp>
        <p:nvSpPr>
          <p:cNvPr id="8" name="Text Placeholder 3"/>
          <p:cNvSpPr txBox="1">
            <a:spLocks/>
          </p:cNvSpPr>
          <p:nvPr/>
        </p:nvSpPr>
        <p:spPr>
          <a:xfrm>
            <a:off x="1030956" y="5282673"/>
            <a:ext cx="7419669" cy="609600"/>
          </a:xfrm>
          <a:prstGeom prst="rect">
            <a:avLst/>
          </a:prstGeom>
          <a:effectLst/>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ts val="900"/>
              </a:lnSpc>
              <a:spcBef>
                <a:spcPts val="0"/>
              </a:spcBef>
              <a:defRPr/>
            </a:pPr>
            <a:r>
              <a:rPr lang="en-US" sz="900" dirty="0">
                <a:solidFill>
                  <a:srgbClr val="5F5F5F"/>
                </a:solidFill>
                <a:latin typeface="Arial" charset="0"/>
              </a:rPr>
              <a:t>Note. Data have been statistically adjusted to account for missing transmission category. “Other” transmission category not displayed as it comprises less than 1% of cases.</a:t>
            </a:r>
          </a:p>
          <a:p>
            <a:pPr marL="307975" indent="-307975">
              <a:lnSpc>
                <a:spcPts val="900"/>
              </a:lnSpc>
              <a:spcBef>
                <a:spcPts val="0"/>
              </a:spcBef>
              <a:defRPr/>
            </a:pPr>
            <a:r>
              <a:rPr lang="en-US" sz="900" baseline="30000" dirty="0">
                <a:solidFill>
                  <a:srgbClr val="5F5F5F"/>
                </a:solidFill>
                <a:latin typeface="Arial" charset="0"/>
              </a:rPr>
              <a:t>a </a:t>
            </a:r>
            <a:r>
              <a:rPr lang="en-US" sz="900" dirty="0">
                <a:solidFill>
                  <a:srgbClr val="5F5F5F"/>
                </a:solidFill>
                <a:latin typeface="Arial" charset="0"/>
              </a:rPr>
              <a:t>Heterosexual contact with a person known to have, or to be at high risk for, HIV infection.    </a:t>
            </a:r>
          </a:p>
        </p:txBody>
      </p:sp>
    </p:spTree>
    <p:extLst>
      <p:ext uri="{BB962C8B-B14F-4D97-AF65-F5344CB8AC3E}">
        <p14:creationId xmlns:p14="http://schemas.microsoft.com/office/powerpoint/2010/main" val="213009257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04732-92E5-46B6-9B2A-D82017EE6E56}"/>
              </a:ext>
            </a:extLst>
          </p:cNvPr>
          <p:cNvSpPr>
            <a:spLocks noGrp="1"/>
          </p:cNvSpPr>
          <p:nvPr>
            <p:ph type="title"/>
          </p:nvPr>
        </p:nvSpPr>
        <p:spPr>
          <a:xfrm>
            <a:off x="0" y="411017"/>
            <a:ext cx="9144000" cy="952579"/>
          </a:xfrm>
        </p:spPr>
        <p:txBody>
          <a:bodyPr/>
          <a:lstStyle/>
          <a:p>
            <a:r>
              <a:rPr lang="en-US" sz="4000" dirty="0">
                <a:solidFill>
                  <a:schemeClr val="tx2"/>
                </a:solidFill>
                <a:latin typeface="Arial" panose="020B0604020202020204" pitchFamily="34" charset="0"/>
                <a:cs typeface="Arial" panose="020B0604020202020204" pitchFamily="34" charset="0"/>
              </a:rPr>
              <a:t>Outline</a:t>
            </a:r>
          </a:p>
        </p:txBody>
      </p:sp>
      <p:sp>
        <p:nvSpPr>
          <p:cNvPr id="3" name="Text Placeholder 2">
            <a:extLst>
              <a:ext uri="{FF2B5EF4-FFF2-40B4-BE49-F238E27FC236}">
                <a16:creationId xmlns:a16="http://schemas.microsoft.com/office/drawing/2014/main" id="{D8AC4929-003D-4A6E-9135-1DB70C58BBAA}"/>
              </a:ext>
            </a:extLst>
          </p:cNvPr>
          <p:cNvSpPr>
            <a:spLocks noGrp="1"/>
          </p:cNvSpPr>
          <p:nvPr>
            <p:ph type="body" sz="quarter" idx="10"/>
          </p:nvPr>
        </p:nvSpPr>
        <p:spPr>
          <a:xfrm>
            <a:off x="0" y="1734809"/>
            <a:ext cx="9144000" cy="3759595"/>
          </a:xfrm>
        </p:spPr>
        <p:txBody>
          <a:bodyPr>
            <a:normAutofit/>
          </a:bodyPr>
          <a:lstStyle/>
          <a:p>
            <a:pPr marL="457200" indent="-457200" algn="l">
              <a:buFont typeface="Arial" panose="020B0604020202020204" pitchFamily="34" charset="0"/>
              <a:buChar char="•"/>
            </a:pPr>
            <a:r>
              <a:rPr lang="en-US" sz="2400" dirty="0"/>
              <a:t>The Epidemic in 2018:  Why are we not achieving control?</a:t>
            </a:r>
          </a:p>
          <a:p>
            <a:pPr algn="l"/>
            <a:endParaRPr lang="en-US" sz="2400" dirty="0"/>
          </a:p>
          <a:p>
            <a:pPr marL="457200" indent="-457200" algn="l">
              <a:buFont typeface="Arial" panose="020B0604020202020204" pitchFamily="34" charset="0"/>
              <a:buChar char="•"/>
            </a:pPr>
            <a:r>
              <a:rPr lang="en-US" sz="2400" dirty="0"/>
              <a:t>HIV Prevention Challenges in PWID</a:t>
            </a:r>
            <a:endParaRPr lang="en-US" sz="1500" dirty="0"/>
          </a:p>
          <a:p>
            <a:pPr marL="971550" lvl="1" indent="-457200">
              <a:buFont typeface="Arial" panose="020B0604020202020204" pitchFamily="34" charset="0"/>
              <a:buChar char="•"/>
            </a:pPr>
            <a:r>
              <a:rPr lang="en-US" sz="1500" dirty="0"/>
              <a:t>The Research Agenda for HIV and Substance Use</a:t>
            </a:r>
          </a:p>
          <a:p>
            <a:pPr lvl="1" indent="0">
              <a:buNone/>
            </a:pPr>
            <a:endParaRPr lang="en-US" sz="1500" dirty="0"/>
          </a:p>
          <a:p>
            <a:pPr marL="457200" indent="-457200" algn="l">
              <a:buFont typeface="Arial" panose="020B0604020202020204" pitchFamily="34" charset="0"/>
              <a:buChar char="•"/>
            </a:pPr>
            <a:r>
              <a:rPr lang="en-US" sz="2400" dirty="0"/>
              <a:t>HIV Prevention Challenges in MSM</a:t>
            </a:r>
          </a:p>
          <a:p>
            <a:pPr marL="971550" lvl="1" indent="-457200">
              <a:buFont typeface="Arial" panose="020B0604020202020204" pitchFamily="34" charset="0"/>
              <a:buChar char="•"/>
            </a:pPr>
            <a:r>
              <a:rPr lang="en-US" sz="1500" dirty="0"/>
              <a:t>Social, Structural, Political, Human Rights</a:t>
            </a:r>
          </a:p>
          <a:p>
            <a:pPr marL="971550" lvl="1" indent="-457200">
              <a:buFont typeface="Arial" panose="020B0604020202020204" pitchFamily="34" charset="0"/>
              <a:buChar char="•"/>
            </a:pPr>
            <a:r>
              <a:rPr lang="en-US" sz="1500" dirty="0"/>
              <a:t>The Research Agenda for MSM</a:t>
            </a:r>
          </a:p>
          <a:p>
            <a:pPr marL="457200" indent="-457200" algn="l">
              <a:buFont typeface="Arial" panose="020B0604020202020204" pitchFamily="34" charset="0"/>
              <a:buChar char="•"/>
            </a:pPr>
            <a:endParaRPr lang="en-US" sz="2400" dirty="0"/>
          </a:p>
          <a:p>
            <a:pPr marL="457200" indent="-457200" algn="l">
              <a:buFont typeface="Arial" panose="020B0604020202020204" pitchFamily="34" charset="0"/>
              <a:buChar char="•"/>
            </a:pPr>
            <a:endParaRPr lang="en-US" sz="2400" dirty="0"/>
          </a:p>
        </p:txBody>
      </p:sp>
      <p:pic>
        <p:nvPicPr>
          <p:cNvPr id="4" name="Picture 3">
            <a:extLst>
              <a:ext uri="{FF2B5EF4-FFF2-40B4-BE49-F238E27FC236}">
                <a16:creationId xmlns:a16="http://schemas.microsoft.com/office/drawing/2014/main" id="{095FBF7B-4C69-4956-8061-681F3A155B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243" y="5426117"/>
            <a:ext cx="1955800" cy="1162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3868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44" y="267833"/>
            <a:ext cx="8229600" cy="1143000"/>
          </a:xfrm>
        </p:spPr>
        <p:txBody>
          <a:bodyPr>
            <a:normAutofit fontScale="90000"/>
          </a:bodyPr>
          <a:lstStyle/>
          <a:p>
            <a:pPr lvl="0">
              <a:spcBef>
                <a:spcPts val="0"/>
              </a:spcBef>
            </a:pPr>
            <a:r>
              <a:rPr lang="en-US" sz="4000" dirty="0">
                <a:solidFill>
                  <a:schemeClr val="tx2"/>
                </a:solidFill>
                <a:latin typeface="Arial" charset="0"/>
                <a:cs typeface=""/>
              </a:rPr>
              <a:t>Tools to Reach Hidden Populations: HIV among Moscow MSM</a:t>
            </a:r>
          </a:p>
        </p:txBody>
      </p:sp>
      <p:pic>
        <p:nvPicPr>
          <p:cNvPr id="5" name="Content Placeholder 7" descr="BeSafe_young_Bluesystems_12May2011.jpg"/>
          <p:cNvPicPr>
            <a:picLocks noChangeAspect="1"/>
          </p:cNvPicPr>
          <p:nvPr/>
        </p:nvPicPr>
        <p:blipFill rotWithShape="1">
          <a:blip r:embed="rId3">
            <a:extLst>
              <a:ext uri="{28A0092B-C50C-407E-A947-70E740481C1C}">
                <a14:useLocalDpi xmlns:a14="http://schemas.microsoft.com/office/drawing/2010/main" val="0"/>
              </a:ext>
            </a:extLst>
          </a:blip>
          <a:srcRect l="266" r="-206"/>
          <a:stretch/>
        </p:blipFill>
        <p:spPr>
          <a:xfrm>
            <a:off x="2784750" y="6083315"/>
            <a:ext cx="6372898" cy="788333"/>
          </a:xfrm>
          <a:prstGeom prst="rect">
            <a:avLst/>
          </a:prstGeom>
        </p:spPr>
      </p:pic>
      <p:sp>
        <p:nvSpPr>
          <p:cNvPr id="6" name="Content Placeholder 4"/>
          <p:cNvSpPr txBox="1">
            <a:spLocks/>
          </p:cNvSpPr>
          <p:nvPr/>
        </p:nvSpPr>
        <p:spPr>
          <a:xfrm>
            <a:off x="169344" y="1733266"/>
            <a:ext cx="8835192" cy="4462242"/>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nSpc>
                <a:spcPct val="120000"/>
              </a:lnSpc>
            </a:pPr>
            <a:r>
              <a:rPr lang="en-US" dirty="0">
                <a:latin typeface="Arial" charset="0"/>
              </a:rPr>
              <a:t>5 year NIMH-funded RO1 study conducted in Moscow</a:t>
            </a:r>
          </a:p>
          <a:p>
            <a:pPr>
              <a:lnSpc>
                <a:spcPct val="120000"/>
              </a:lnSpc>
            </a:pPr>
            <a:r>
              <a:rPr lang="en-US" dirty="0">
                <a:latin typeface="Arial" charset="0"/>
              </a:rPr>
              <a:t>Collaboration between Johns Hopkins, AIDS </a:t>
            </a:r>
            <a:r>
              <a:rPr lang="en-US" dirty="0" err="1">
                <a:latin typeface="Arial" charset="0"/>
              </a:rPr>
              <a:t>Infoshare</a:t>
            </a:r>
            <a:r>
              <a:rPr lang="en-US" dirty="0">
                <a:latin typeface="Arial" charset="0"/>
              </a:rPr>
              <a:t>, and the SANAM clinic</a:t>
            </a:r>
            <a:br>
              <a:rPr lang="en-US" dirty="0">
                <a:latin typeface="Arial" charset="0"/>
              </a:rPr>
            </a:br>
            <a:endParaRPr lang="en-US" sz="1400" dirty="0">
              <a:latin typeface="Arial" charset="0"/>
            </a:endParaRPr>
          </a:p>
          <a:p>
            <a:pPr>
              <a:lnSpc>
                <a:spcPct val="120000"/>
              </a:lnSpc>
            </a:pPr>
            <a:r>
              <a:rPr lang="en-US" dirty="0">
                <a:latin typeface="Arial" charset="0"/>
              </a:rPr>
              <a:t>Objectives</a:t>
            </a:r>
          </a:p>
          <a:p>
            <a:pPr lvl="1">
              <a:lnSpc>
                <a:spcPct val="120000"/>
              </a:lnSpc>
            </a:pPr>
            <a:r>
              <a:rPr lang="en-US" sz="2200" dirty="0">
                <a:latin typeface="Arial" charset="0"/>
              </a:rPr>
              <a:t>Characterize the HIV epidemic and risk factors among MSM</a:t>
            </a:r>
          </a:p>
          <a:p>
            <a:pPr lvl="1">
              <a:lnSpc>
                <a:spcPct val="120000"/>
              </a:lnSpc>
            </a:pPr>
            <a:r>
              <a:rPr lang="en-US" sz="2200" dirty="0">
                <a:latin typeface="Arial" charset="0"/>
              </a:rPr>
              <a:t>Provide anonymous, voluntary testing in LGBT friendly space</a:t>
            </a:r>
          </a:p>
          <a:p>
            <a:pPr lvl="1">
              <a:lnSpc>
                <a:spcPct val="120000"/>
              </a:lnSpc>
            </a:pPr>
            <a:r>
              <a:rPr lang="en-US" sz="2200" dirty="0">
                <a:latin typeface="Arial" charset="0"/>
              </a:rPr>
              <a:t>We recruited 1541 Gay, Bi, MSM:  </a:t>
            </a:r>
            <a:r>
              <a:rPr lang="en-US" sz="2200" b="1" dirty="0">
                <a:latin typeface="Arial" charset="0"/>
              </a:rPr>
              <a:t>HIV prevalence was 15.5% </a:t>
            </a:r>
            <a:r>
              <a:rPr lang="en-US" sz="2200" dirty="0">
                <a:latin typeface="Arial" charset="0"/>
              </a:rPr>
              <a:t>(RDS </a:t>
            </a:r>
            <a:r>
              <a:rPr lang="en-US" sz="2200" dirty="0" err="1">
                <a:latin typeface="Arial" charset="0"/>
              </a:rPr>
              <a:t>adj</a:t>
            </a:r>
            <a:r>
              <a:rPr lang="en-US" sz="2200" dirty="0">
                <a:latin typeface="Arial" charset="0"/>
              </a:rPr>
              <a:t>:  12.4 (95% CI 9.3-16.1)</a:t>
            </a:r>
            <a:endParaRPr lang="en-US" altLang="en-US" sz="2000" dirty="0">
              <a:solidFill>
                <a:prstClr val="black"/>
              </a:solidFill>
            </a:endParaRPr>
          </a:p>
          <a:p>
            <a:pPr lvl="1">
              <a:lnSpc>
                <a:spcPct val="120000"/>
              </a:lnSpc>
            </a:pPr>
            <a:endParaRPr lang="en-US" sz="2200" dirty="0">
              <a:latin typeface="Arial" charset="0"/>
            </a:endParaRPr>
          </a:p>
        </p:txBody>
      </p:sp>
    </p:spTree>
    <p:extLst>
      <p:ext uri="{BB962C8B-B14F-4D97-AF65-F5344CB8AC3E}">
        <p14:creationId xmlns:p14="http://schemas.microsoft.com/office/powerpoint/2010/main" val="757141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 b="1032"/>
          <a:stretch/>
        </p:blipFill>
        <p:spPr>
          <a:xfrm>
            <a:off x="1269237" y="1094901"/>
            <a:ext cx="7009486" cy="5360490"/>
          </a:xfrm>
          <a:prstGeom prst="rect">
            <a:avLst/>
          </a:prstGeom>
        </p:spPr>
      </p:pic>
      <p:sp>
        <p:nvSpPr>
          <p:cNvPr id="5" name="Title 1"/>
          <p:cNvSpPr>
            <a:spLocks noGrp="1"/>
          </p:cNvSpPr>
          <p:nvPr>
            <p:ph type="title"/>
          </p:nvPr>
        </p:nvSpPr>
        <p:spPr>
          <a:xfrm>
            <a:off x="185537" y="100319"/>
            <a:ext cx="8229600" cy="1143000"/>
          </a:xfrm>
        </p:spPr>
        <p:txBody>
          <a:bodyPr>
            <a:normAutofit/>
          </a:bodyPr>
          <a:lstStyle/>
          <a:p>
            <a:r>
              <a:rPr lang="en-US" sz="4000" dirty="0">
                <a:solidFill>
                  <a:schemeClr val="tx2"/>
                </a:solidFill>
                <a:latin typeface="Arial" charset="0"/>
                <a:cs typeface=""/>
              </a:rPr>
              <a:t>Moscow MSM:  </a:t>
            </a:r>
            <a:r>
              <a:rPr lang="en-US" sz="3600" dirty="0">
                <a:solidFill>
                  <a:schemeClr val="tx2"/>
                </a:solidFill>
                <a:latin typeface="Arial" charset="0"/>
                <a:cs typeface=""/>
              </a:rPr>
              <a:t>Recruitment</a:t>
            </a:r>
            <a:endParaRPr lang="en-US" sz="2800" dirty="0">
              <a:solidFill>
                <a:schemeClr val="tx2"/>
              </a:solidFill>
            </a:endParaRPr>
          </a:p>
        </p:txBody>
      </p:sp>
    </p:spTree>
    <p:extLst>
      <p:ext uri="{BB962C8B-B14F-4D97-AF65-F5344CB8AC3E}">
        <p14:creationId xmlns:p14="http://schemas.microsoft.com/office/powerpoint/2010/main" val="2446830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nvPr>
        </p:nvGraphicFramePr>
        <p:xfrm>
          <a:off x="577850" y="1314911"/>
          <a:ext cx="7988300" cy="504894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247613" y="5918429"/>
            <a:ext cx="2896387" cy="553998"/>
          </a:xfrm>
          <a:prstGeom prst="rect">
            <a:avLst/>
          </a:prstGeom>
          <a:noFill/>
        </p:spPr>
        <p:txBody>
          <a:bodyPr wrap="square" rtlCol="0">
            <a:spAutoFit/>
          </a:bodyPr>
          <a:lstStyle/>
          <a:p>
            <a:pPr algn="r"/>
            <a:r>
              <a:rPr lang="en-US" sz="1500" dirty="0">
                <a:latin typeface="Arial" charset="0"/>
              </a:rPr>
              <a:t>* Weighted with RDS-II estimator</a:t>
            </a:r>
          </a:p>
        </p:txBody>
      </p:sp>
      <p:sp>
        <p:nvSpPr>
          <p:cNvPr id="7" name="Title 1"/>
          <p:cNvSpPr>
            <a:spLocks noGrp="1"/>
          </p:cNvSpPr>
          <p:nvPr>
            <p:ph type="title"/>
          </p:nvPr>
        </p:nvSpPr>
        <p:spPr>
          <a:xfrm>
            <a:off x="208836" y="171911"/>
            <a:ext cx="8511167" cy="1143000"/>
          </a:xfrm>
        </p:spPr>
        <p:txBody>
          <a:bodyPr>
            <a:normAutofit/>
          </a:bodyPr>
          <a:lstStyle/>
          <a:p>
            <a:pPr marL="458788" indent="-458788"/>
            <a:r>
              <a:rPr lang="en-US" sz="3600" dirty="0">
                <a:solidFill>
                  <a:schemeClr val="tx2"/>
                </a:solidFill>
                <a:latin typeface="Arial" charset="0"/>
              </a:rPr>
              <a:t>HIV Care Continuum for MSM in Moscow</a:t>
            </a:r>
          </a:p>
        </p:txBody>
      </p:sp>
      <p:sp>
        <p:nvSpPr>
          <p:cNvPr id="8" name="TextBox 7"/>
          <p:cNvSpPr txBox="1"/>
          <p:nvPr/>
        </p:nvSpPr>
        <p:spPr>
          <a:xfrm>
            <a:off x="6331030" y="6581001"/>
            <a:ext cx="2729552" cy="276999"/>
          </a:xfrm>
          <a:prstGeom prst="rect">
            <a:avLst/>
          </a:prstGeom>
          <a:noFill/>
        </p:spPr>
        <p:txBody>
          <a:bodyPr wrap="square" rtlCol="0">
            <a:spAutoFit/>
          </a:bodyPr>
          <a:lstStyle/>
          <a:p>
            <a:r>
              <a:rPr lang="en-US" sz="1200" dirty="0">
                <a:solidFill>
                  <a:schemeClr val="bg1"/>
                </a:solidFill>
                <a:latin typeface="Arial" charset="0"/>
              </a:rPr>
              <a:t>Wirtz et al. Sex Trans Infect 2015</a:t>
            </a:r>
          </a:p>
        </p:txBody>
      </p:sp>
    </p:spTree>
    <p:extLst>
      <p:ext uri="{BB962C8B-B14F-4D97-AF65-F5344CB8AC3E}">
        <p14:creationId xmlns:p14="http://schemas.microsoft.com/office/powerpoint/2010/main" val="16041576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a:bodyPr>
          <a:lstStyle/>
          <a:p>
            <a:pPr eaLnBrk="1" fontAlgn="auto" hangingPunct="1">
              <a:spcAft>
                <a:spcPts val="0"/>
              </a:spcAft>
              <a:defRPr/>
            </a:pPr>
            <a:r>
              <a:rPr lang="en-CA" b="1" dirty="0">
                <a:solidFill>
                  <a:schemeClr val="accent1"/>
                </a:solidFill>
              </a:rPr>
              <a:t>Social-Ecological Model for HIV Risk in MSM</a:t>
            </a:r>
          </a:p>
        </p:txBody>
      </p:sp>
      <p:grpSp>
        <p:nvGrpSpPr>
          <p:cNvPr id="3" name="Group 27"/>
          <p:cNvGrpSpPr>
            <a:grpSpLocks noGrp="1"/>
          </p:cNvGrpSpPr>
          <p:nvPr/>
        </p:nvGrpSpPr>
        <p:grpSpPr bwMode="auto">
          <a:xfrm>
            <a:off x="428625" y="1600200"/>
            <a:ext cx="7837488" cy="3851338"/>
            <a:chOff x="571500" y="1981200"/>
            <a:chExt cx="8353425" cy="3505200"/>
          </a:xfrm>
        </p:grpSpPr>
        <p:sp>
          <p:nvSpPr>
            <p:cNvPr id="21521" name="Oval 3"/>
            <p:cNvSpPr>
              <a:spLocks noChangeArrowheads="1"/>
            </p:cNvSpPr>
            <p:nvPr/>
          </p:nvSpPr>
          <p:spPr bwMode="auto">
            <a:xfrm>
              <a:off x="571500" y="1981200"/>
              <a:ext cx="8353425" cy="3505200"/>
            </a:xfrm>
            <a:prstGeom prst="ellipse">
              <a:avLst/>
            </a:prstGeom>
            <a:solidFill>
              <a:srgbClr val="000066"/>
            </a:solidFill>
            <a:ln w="9525">
              <a:solidFill>
                <a:schemeClr val="tx1"/>
              </a:solidFill>
              <a:round/>
              <a:headEnd/>
              <a:tailEnd/>
            </a:ln>
          </p:spPr>
          <p:txBody>
            <a:bodyPr wrap="none" anchor="ctr"/>
            <a:lstStyle/>
            <a:p>
              <a:pPr algn="ctr"/>
              <a:endParaRPr lang="en-CA">
                <a:latin typeface="Tw Cen MT" pitchFamily="34" charset="0"/>
              </a:endParaRPr>
            </a:p>
            <a:p>
              <a:pPr algn="ctr"/>
              <a:endParaRPr lang="en-CA" b="1">
                <a:latin typeface="Tw Cen MT" pitchFamily="34" charset="0"/>
              </a:endParaRPr>
            </a:p>
            <a:p>
              <a:pPr algn="ctr"/>
              <a:endParaRPr lang="en-CA" b="1">
                <a:latin typeface="Tw Cen MT" pitchFamily="34" charset="0"/>
              </a:endParaRPr>
            </a:p>
            <a:p>
              <a:pPr algn="ctr"/>
              <a:endParaRPr lang="en-CA">
                <a:latin typeface="Tw Cen MT" pitchFamily="34" charset="0"/>
              </a:endParaRPr>
            </a:p>
            <a:p>
              <a:pPr algn="ctr"/>
              <a:endParaRPr lang="en-CA">
                <a:latin typeface="Tw Cen MT" pitchFamily="34" charset="0"/>
              </a:endParaRPr>
            </a:p>
            <a:p>
              <a:pPr algn="ctr"/>
              <a:endParaRPr lang="en-CA">
                <a:latin typeface="Tw Cen MT" pitchFamily="34" charset="0"/>
              </a:endParaRPr>
            </a:p>
            <a:p>
              <a:pPr algn="ctr"/>
              <a:endParaRPr lang="en-CA">
                <a:latin typeface="Tw Cen MT" pitchFamily="34" charset="0"/>
              </a:endParaRPr>
            </a:p>
            <a:p>
              <a:pPr algn="ctr"/>
              <a:endParaRPr lang="en-CA">
                <a:latin typeface="Tw Cen MT" pitchFamily="34" charset="0"/>
              </a:endParaRPr>
            </a:p>
            <a:p>
              <a:pPr algn="ctr"/>
              <a:endParaRPr lang="en-CA">
                <a:latin typeface="Tw Cen MT" pitchFamily="34" charset="0"/>
              </a:endParaRPr>
            </a:p>
            <a:p>
              <a:pPr algn="ctr"/>
              <a:endParaRPr lang="en-CA">
                <a:latin typeface="Tw Cen MT" pitchFamily="34" charset="0"/>
              </a:endParaRPr>
            </a:p>
            <a:p>
              <a:pPr algn="ctr"/>
              <a:endParaRPr lang="en-CA">
                <a:latin typeface="Tw Cen MT" pitchFamily="34" charset="0"/>
              </a:endParaRPr>
            </a:p>
            <a:p>
              <a:pPr algn="ctr"/>
              <a:endParaRPr lang="en-CA">
                <a:latin typeface="Tw Cen MT" pitchFamily="34" charset="0"/>
              </a:endParaRPr>
            </a:p>
            <a:p>
              <a:pPr algn="ctr"/>
              <a:endParaRPr lang="en-CA">
                <a:latin typeface="Tw Cen MT" pitchFamily="34" charset="0"/>
              </a:endParaRPr>
            </a:p>
            <a:p>
              <a:pPr algn="ctr"/>
              <a:endParaRPr lang="en-CA">
                <a:latin typeface="Tw Cen MT" pitchFamily="34" charset="0"/>
              </a:endParaRPr>
            </a:p>
            <a:p>
              <a:pPr algn="ctr"/>
              <a:endParaRPr lang="en-CA">
                <a:latin typeface="Tw Cen MT" pitchFamily="34" charset="0"/>
              </a:endParaRPr>
            </a:p>
            <a:p>
              <a:pPr algn="ctr"/>
              <a:endParaRPr lang="en-CA">
                <a:latin typeface="Tw Cen MT" pitchFamily="34" charset="0"/>
              </a:endParaRPr>
            </a:p>
            <a:p>
              <a:pPr algn="ctr"/>
              <a:endParaRPr lang="en-CA">
                <a:latin typeface="Tw Cen MT" pitchFamily="34" charset="0"/>
              </a:endParaRPr>
            </a:p>
            <a:p>
              <a:pPr algn="ctr"/>
              <a:endParaRPr lang="en-CA">
                <a:latin typeface="Tw Cen MT" pitchFamily="34" charset="0"/>
              </a:endParaRPr>
            </a:p>
            <a:p>
              <a:pPr algn="ctr"/>
              <a:endParaRPr lang="en-CA">
                <a:latin typeface="Tw Cen MT" pitchFamily="34" charset="0"/>
              </a:endParaRPr>
            </a:p>
            <a:p>
              <a:pPr algn="ctr"/>
              <a:endParaRPr lang="en-CA">
                <a:latin typeface="Tw Cen MT" pitchFamily="34" charset="0"/>
              </a:endParaRPr>
            </a:p>
            <a:p>
              <a:pPr algn="ctr"/>
              <a:endParaRPr lang="en-CA">
                <a:latin typeface="Tw Cen MT" pitchFamily="34" charset="0"/>
              </a:endParaRPr>
            </a:p>
            <a:p>
              <a:pPr algn="ctr"/>
              <a:endParaRPr lang="en-CA">
                <a:latin typeface="Tw Cen MT" pitchFamily="34" charset="0"/>
              </a:endParaRPr>
            </a:p>
            <a:p>
              <a:pPr algn="ctr"/>
              <a:endParaRPr lang="en-US">
                <a:latin typeface="Tw Cen MT" pitchFamily="34" charset="0"/>
              </a:endParaRPr>
            </a:p>
          </p:txBody>
        </p:sp>
        <p:sp>
          <p:nvSpPr>
            <p:cNvPr id="21522" name="Oval 4"/>
            <p:cNvSpPr>
              <a:spLocks noChangeArrowheads="1"/>
            </p:cNvSpPr>
            <p:nvPr/>
          </p:nvSpPr>
          <p:spPr bwMode="auto">
            <a:xfrm>
              <a:off x="1019175" y="2667000"/>
              <a:ext cx="7488238" cy="2743200"/>
            </a:xfrm>
            <a:prstGeom prst="ellipse">
              <a:avLst/>
            </a:prstGeom>
            <a:solidFill>
              <a:srgbClr val="0000FF"/>
            </a:solidFill>
            <a:ln w="9525">
              <a:solidFill>
                <a:schemeClr val="tx1"/>
              </a:solidFill>
              <a:round/>
              <a:headEnd/>
              <a:tailEnd/>
            </a:ln>
          </p:spPr>
          <p:txBody>
            <a:bodyPr wrap="none" anchor="ctr"/>
            <a:lstStyle/>
            <a:p>
              <a:endParaRPr lang="en-US">
                <a:latin typeface="Tw Cen MT" pitchFamily="34" charset="0"/>
              </a:endParaRPr>
            </a:p>
          </p:txBody>
        </p:sp>
        <p:sp>
          <p:nvSpPr>
            <p:cNvPr id="21523" name="Oval 5"/>
            <p:cNvSpPr>
              <a:spLocks noChangeArrowheads="1"/>
            </p:cNvSpPr>
            <p:nvPr/>
          </p:nvSpPr>
          <p:spPr bwMode="auto">
            <a:xfrm>
              <a:off x="1379538" y="3152775"/>
              <a:ext cx="6697662" cy="2286000"/>
            </a:xfrm>
            <a:prstGeom prst="ellipse">
              <a:avLst/>
            </a:prstGeom>
            <a:solidFill>
              <a:srgbClr val="3366FF"/>
            </a:solidFill>
            <a:ln w="9525" algn="ctr">
              <a:solidFill>
                <a:srgbClr val="000000"/>
              </a:solidFill>
              <a:round/>
              <a:headEnd/>
              <a:tailEnd/>
            </a:ln>
          </p:spPr>
          <p:txBody>
            <a:bodyPr wrap="none" anchor="ctr"/>
            <a:lstStyle/>
            <a:p>
              <a:pPr algn="ctr"/>
              <a:endParaRPr lang="en-US">
                <a:latin typeface="Tw Cen MT" pitchFamily="34" charset="0"/>
              </a:endParaRPr>
            </a:p>
          </p:txBody>
        </p:sp>
        <p:sp>
          <p:nvSpPr>
            <p:cNvPr id="21524" name="Oval 6"/>
            <p:cNvSpPr>
              <a:spLocks noChangeArrowheads="1"/>
            </p:cNvSpPr>
            <p:nvPr/>
          </p:nvSpPr>
          <p:spPr bwMode="auto">
            <a:xfrm>
              <a:off x="1795463" y="3733800"/>
              <a:ext cx="5976937" cy="1676400"/>
            </a:xfrm>
            <a:prstGeom prst="ellipse">
              <a:avLst/>
            </a:prstGeom>
            <a:solidFill>
              <a:srgbClr val="00B050"/>
            </a:solidFill>
            <a:ln w="9525">
              <a:solidFill>
                <a:schemeClr val="tx1"/>
              </a:solidFill>
              <a:round/>
              <a:headEnd/>
              <a:tailEnd/>
            </a:ln>
          </p:spPr>
          <p:txBody>
            <a:bodyPr wrap="none" anchor="ctr"/>
            <a:lstStyle/>
            <a:p>
              <a:pPr marL="342900" indent="-342900" algn="ctr"/>
              <a:endParaRPr lang="en-US">
                <a:latin typeface="Tw Cen MT" pitchFamily="34" charset="0"/>
              </a:endParaRPr>
            </a:p>
          </p:txBody>
        </p:sp>
        <p:sp>
          <p:nvSpPr>
            <p:cNvPr id="21525" name="Oval 7"/>
            <p:cNvSpPr>
              <a:spLocks noChangeArrowheads="1"/>
            </p:cNvSpPr>
            <p:nvPr/>
          </p:nvSpPr>
          <p:spPr bwMode="auto">
            <a:xfrm>
              <a:off x="2514600" y="4267200"/>
              <a:ext cx="4495800" cy="1143000"/>
            </a:xfrm>
            <a:prstGeom prst="ellipse">
              <a:avLst/>
            </a:prstGeom>
            <a:solidFill>
              <a:srgbClr val="FFFF00"/>
            </a:solidFill>
            <a:ln w="9525">
              <a:solidFill>
                <a:schemeClr val="tx1"/>
              </a:solidFill>
              <a:round/>
              <a:headEnd/>
              <a:tailEnd/>
            </a:ln>
          </p:spPr>
          <p:txBody>
            <a:bodyPr wrap="none" anchor="ctr"/>
            <a:lstStyle/>
            <a:p>
              <a:pPr marL="342900" indent="-342900"/>
              <a:endParaRPr lang="en-US" sz="1200">
                <a:latin typeface="Tw Cen MT" pitchFamily="34" charset="0"/>
              </a:endParaRPr>
            </a:p>
          </p:txBody>
        </p:sp>
        <p:sp>
          <p:nvSpPr>
            <p:cNvPr id="21526" name="WordArt 9"/>
            <p:cNvSpPr>
              <a:spLocks noChangeArrowheads="1" noChangeShapeType="1" noTextEdit="1"/>
            </p:cNvSpPr>
            <p:nvPr/>
          </p:nvSpPr>
          <p:spPr bwMode="auto">
            <a:xfrm>
              <a:off x="2133600" y="2438400"/>
              <a:ext cx="5267325" cy="1127125"/>
            </a:xfrm>
            <a:prstGeom prst="rect">
              <a:avLst/>
            </a:prstGeom>
          </p:spPr>
          <p:txBody>
            <a:bodyPr spcFirstLastPara="1" wrap="none" fromWordArt="1">
              <a:prstTxWarp prst="textArchUp">
                <a:avLst>
                  <a:gd name="adj" fmla="val 10882980"/>
                </a:avLst>
              </a:prstTxWarp>
            </a:bodyPr>
            <a:lstStyle/>
            <a:p>
              <a:pPr algn="ctr"/>
              <a:r>
                <a:rPr lang="en-US" sz="2800" kern="10">
                  <a:ln w="9525">
                    <a:solidFill>
                      <a:schemeClr val="bg1"/>
                    </a:solidFill>
                    <a:round/>
                    <a:headEnd/>
                    <a:tailEnd/>
                  </a:ln>
                  <a:solidFill>
                    <a:schemeClr val="bg1"/>
                  </a:solidFill>
                  <a:latin typeface="Arial Black"/>
                </a:rPr>
                <a:t>  HIV Epidemic Stage  </a:t>
              </a:r>
            </a:p>
          </p:txBody>
        </p:sp>
        <p:sp>
          <p:nvSpPr>
            <p:cNvPr id="21527" name="WordArt 10"/>
            <p:cNvSpPr>
              <a:spLocks noChangeArrowheads="1" noChangeShapeType="1" noTextEdit="1"/>
            </p:cNvSpPr>
            <p:nvPr/>
          </p:nvSpPr>
          <p:spPr bwMode="auto">
            <a:xfrm>
              <a:off x="2350876" y="3252419"/>
              <a:ext cx="5092699" cy="828836"/>
            </a:xfrm>
            <a:prstGeom prst="rect">
              <a:avLst/>
            </a:prstGeom>
          </p:spPr>
          <p:txBody>
            <a:bodyPr spcFirstLastPara="1" wrap="none" fromWordArt="1">
              <a:prstTxWarp prst="textArchUp">
                <a:avLst>
                  <a:gd name="adj" fmla="val 10811148"/>
                </a:avLst>
              </a:prstTxWarp>
            </a:bodyPr>
            <a:lstStyle/>
            <a:p>
              <a:pPr algn="ctr"/>
              <a:r>
                <a:rPr lang="en-CA" sz="1600" kern="10" dirty="0">
                  <a:ln w="9525">
                    <a:solidFill>
                      <a:schemeClr val="bg1"/>
                    </a:solidFill>
                    <a:round/>
                    <a:headEnd/>
                    <a:tailEnd/>
                  </a:ln>
                  <a:solidFill>
                    <a:schemeClr val="bg1"/>
                  </a:solidFill>
                  <a:latin typeface="Arial"/>
                  <a:cs typeface="Arial"/>
                </a:rPr>
                <a:t>Exclusion from National Surveillance, Criminalization, </a:t>
              </a:r>
            </a:p>
            <a:p>
              <a:pPr algn="ctr"/>
              <a:r>
                <a:rPr lang="en-CA" sz="1600" kern="10" dirty="0">
                  <a:ln w="9525">
                    <a:solidFill>
                      <a:schemeClr val="bg1"/>
                    </a:solidFill>
                    <a:round/>
                    <a:headEnd/>
                    <a:tailEnd/>
                  </a:ln>
                  <a:solidFill>
                    <a:schemeClr val="bg1"/>
                  </a:solidFill>
                  <a:latin typeface="Arial"/>
                  <a:cs typeface="Arial"/>
                </a:rPr>
                <a:t>Human Rights Contexts, Sexual Health Education</a:t>
              </a:r>
            </a:p>
            <a:p>
              <a:pPr algn="ctr"/>
              <a:endParaRPr lang="en-US" sz="1000" kern="10" dirty="0">
                <a:ln w="9525">
                  <a:solidFill>
                    <a:schemeClr val="bg1"/>
                  </a:solidFill>
                  <a:round/>
                  <a:headEnd/>
                  <a:tailEnd/>
                </a:ln>
                <a:solidFill>
                  <a:schemeClr val="bg1"/>
                </a:solidFill>
                <a:latin typeface="Arial"/>
                <a:cs typeface="Arial"/>
              </a:endParaRPr>
            </a:p>
          </p:txBody>
        </p:sp>
        <p:sp>
          <p:nvSpPr>
            <p:cNvPr id="21528" name="WordArt 11"/>
            <p:cNvSpPr>
              <a:spLocks noChangeArrowheads="1" noChangeShapeType="1" noTextEdit="1"/>
            </p:cNvSpPr>
            <p:nvPr/>
          </p:nvSpPr>
          <p:spPr bwMode="auto">
            <a:xfrm>
              <a:off x="2350876" y="3645637"/>
              <a:ext cx="4708958" cy="762001"/>
            </a:xfrm>
            <a:prstGeom prst="rect">
              <a:avLst/>
            </a:prstGeom>
          </p:spPr>
          <p:txBody>
            <a:bodyPr spcFirstLastPara="1" wrap="none" fromWordArt="1">
              <a:prstTxWarp prst="textArchUp">
                <a:avLst>
                  <a:gd name="adj" fmla="val 11433428"/>
                </a:avLst>
              </a:prstTxWarp>
            </a:bodyPr>
            <a:lstStyle/>
            <a:p>
              <a:pPr algn="ctr"/>
              <a:r>
                <a:rPr lang="en-CA" sz="1050" kern="10" dirty="0">
                  <a:ln w="9525">
                    <a:solidFill>
                      <a:schemeClr val="bg1"/>
                    </a:solidFill>
                    <a:round/>
                    <a:headEnd/>
                    <a:tailEnd/>
                  </a:ln>
                  <a:solidFill>
                    <a:schemeClr val="bg1"/>
                  </a:solidFill>
                  <a:latin typeface="Arial"/>
                  <a:cs typeface="Arial"/>
                </a:rPr>
                <a:t>  Access to  preventive services, Stigma,  </a:t>
              </a:r>
            </a:p>
            <a:p>
              <a:pPr algn="ctr"/>
              <a:r>
                <a:rPr lang="en-CA" sz="1050" kern="10" dirty="0">
                  <a:ln w="9525">
                    <a:solidFill>
                      <a:schemeClr val="bg1"/>
                    </a:solidFill>
                    <a:round/>
                    <a:headEnd/>
                    <a:tailEnd/>
                  </a:ln>
                  <a:solidFill>
                    <a:schemeClr val="bg1"/>
                  </a:solidFill>
                  <a:latin typeface="Arial"/>
                  <a:cs typeface="Arial"/>
                </a:rPr>
                <a:t>VCT Access,  ARV Access, STI Care  </a:t>
              </a:r>
              <a:endParaRPr lang="en-US" sz="1050" kern="10" dirty="0">
                <a:ln w="9525">
                  <a:solidFill>
                    <a:schemeClr val="bg1"/>
                  </a:solidFill>
                  <a:round/>
                  <a:headEnd/>
                  <a:tailEnd/>
                </a:ln>
                <a:solidFill>
                  <a:schemeClr val="bg1"/>
                </a:solidFill>
                <a:latin typeface="Arial"/>
                <a:cs typeface="Arial"/>
              </a:endParaRPr>
            </a:p>
          </p:txBody>
        </p:sp>
        <p:sp>
          <p:nvSpPr>
            <p:cNvPr id="21529" name="WordArt 12"/>
            <p:cNvSpPr>
              <a:spLocks noChangeArrowheads="1" noChangeShapeType="1" noTextEdit="1"/>
            </p:cNvSpPr>
            <p:nvPr/>
          </p:nvSpPr>
          <p:spPr bwMode="auto">
            <a:xfrm>
              <a:off x="2728421" y="4169927"/>
              <a:ext cx="4024419" cy="827792"/>
            </a:xfrm>
            <a:prstGeom prst="rect">
              <a:avLst/>
            </a:prstGeom>
          </p:spPr>
          <p:txBody>
            <a:bodyPr spcFirstLastPara="1" wrap="none" fromWordArt="1">
              <a:prstTxWarp prst="textArchUp">
                <a:avLst>
                  <a:gd name="adj" fmla="val 11653740"/>
                </a:avLst>
              </a:prstTxWarp>
            </a:bodyPr>
            <a:lstStyle/>
            <a:p>
              <a:pPr algn="ctr"/>
              <a:r>
                <a:rPr lang="en-CA" sz="1200" kern="10" dirty="0">
                  <a:ln w="9525">
                    <a:solidFill>
                      <a:schemeClr val="bg1"/>
                    </a:solidFill>
                    <a:round/>
                    <a:headEnd/>
                    <a:tailEnd/>
                  </a:ln>
                  <a:solidFill>
                    <a:schemeClr val="bg1"/>
                  </a:solidFill>
                  <a:latin typeface="Arial"/>
                  <a:cs typeface="Arial"/>
                </a:rPr>
                <a:t>STI Prevalence, Condom/PrEP/</a:t>
              </a:r>
              <a:r>
                <a:rPr lang="en-CA" sz="1200" kern="10" dirty="0" err="1">
                  <a:ln w="9525">
                    <a:solidFill>
                      <a:schemeClr val="bg1"/>
                    </a:solidFill>
                    <a:round/>
                    <a:headEnd/>
                    <a:tailEnd/>
                  </a:ln>
                  <a:solidFill>
                    <a:schemeClr val="bg1"/>
                  </a:solidFill>
                  <a:latin typeface="Arial"/>
                  <a:cs typeface="Arial"/>
                </a:rPr>
                <a:t>TasP</a:t>
              </a:r>
              <a:r>
                <a:rPr lang="en-CA" sz="1200" kern="10" dirty="0">
                  <a:ln w="9525">
                    <a:solidFill>
                      <a:schemeClr val="bg1"/>
                    </a:solidFill>
                    <a:round/>
                    <a:headEnd/>
                    <a:tailEnd/>
                  </a:ln>
                  <a:solidFill>
                    <a:schemeClr val="bg1"/>
                  </a:solidFill>
                  <a:latin typeface="Arial"/>
                  <a:cs typeface="Arial"/>
                </a:rPr>
                <a:t> use</a:t>
              </a:r>
            </a:p>
            <a:p>
              <a:pPr algn="ctr"/>
              <a:r>
                <a:rPr lang="en-CA" sz="1200" kern="10" dirty="0">
                  <a:ln w="9525">
                    <a:solidFill>
                      <a:schemeClr val="bg1"/>
                    </a:solidFill>
                    <a:round/>
                    <a:headEnd/>
                    <a:tailEnd/>
                  </a:ln>
                  <a:solidFill>
                    <a:schemeClr val="bg1"/>
                  </a:solidFill>
                  <a:latin typeface="Arial"/>
                  <a:cs typeface="Arial"/>
                </a:rPr>
                <a:t>IDUs, MSW</a:t>
              </a:r>
              <a:endParaRPr lang="en-US" sz="1200" kern="10" dirty="0">
                <a:ln w="9525">
                  <a:solidFill>
                    <a:schemeClr val="bg1"/>
                  </a:solidFill>
                  <a:round/>
                  <a:headEnd/>
                  <a:tailEnd/>
                </a:ln>
                <a:solidFill>
                  <a:schemeClr val="bg1"/>
                </a:solidFill>
                <a:latin typeface="Arial"/>
                <a:cs typeface="Arial"/>
              </a:endParaRPr>
            </a:p>
          </p:txBody>
        </p:sp>
        <p:sp>
          <p:nvSpPr>
            <p:cNvPr id="21530" name="WordArt 35"/>
            <p:cNvSpPr>
              <a:spLocks noChangeArrowheads="1" noChangeShapeType="1" noTextEdit="1"/>
            </p:cNvSpPr>
            <p:nvPr/>
          </p:nvSpPr>
          <p:spPr bwMode="auto">
            <a:xfrm>
              <a:off x="2574924" y="4890827"/>
              <a:ext cx="4331412" cy="547589"/>
            </a:xfrm>
            <a:prstGeom prst="rect">
              <a:avLst/>
            </a:prstGeom>
          </p:spPr>
          <p:txBody>
            <a:bodyPr spcFirstLastPara="1" wrap="none" fromWordArt="1">
              <a:prstTxWarp prst="textArchUp">
                <a:avLst>
                  <a:gd name="adj" fmla="val 11340532"/>
                </a:avLst>
              </a:prstTxWarp>
            </a:bodyPr>
            <a:lstStyle/>
            <a:p>
              <a:pPr algn="ctr"/>
              <a:r>
                <a:rPr lang="en-CA" sz="600" kern="10" dirty="0">
                  <a:ln w="9525">
                    <a:solidFill>
                      <a:srgbClr val="000000"/>
                    </a:solidFill>
                    <a:round/>
                    <a:headEnd/>
                    <a:tailEnd/>
                  </a:ln>
                  <a:solidFill>
                    <a:srgbClr val="000000"/>
                  </a:solidFill>
                  <a:latin typeface="Arial"/>
                  <a:cs typeface="Arial"/>
                </a:rPr>
                <a:t>   Unprotected Receptive Anal Intercourse, GUD,</a:t>
              </a:r>
            </a:p>
            <a:p>
              <a:pPr algn="ctr"/>
              <a:r>
                <a:rPr lang="en-CA" sz="600" kern="10" dirty="0">
                  <a:ln w="9525">
                    <a:solidFill>
                      <a:srgbClr val="000000"/>
                    </a:solidFill>
                    <a:round/>
                    <a:headEnd/>
                    <a:tailEnd/>
                  </a:ln>
                  <a:solidFill>
                    <a:srgbClr val="000000"/>
                  </a:solidFill>
                  <a:latin typeface="Arial"/>
                  <a:cs typeface="Arial"/>
                </a:rPr>
                <a:t>frequency of male partners, </a:t>
              </a:r>
            </a:p>
            <a:p>
              <a:pPr algn="ctr"/>
              <a:r>
                <a:rPr lang="en-CA" sz="600" kern="10" dirty="0">
                  <a:ln w="9525">
                    <a:solidFill>
                      <a:srgbClr val="000000"/>
                    </a:solidFill>
                    <a:round/>
                    <a:headEnd/>
                    <a:tailEnd/>
                  </a:ln>
                  <a:solidFill>
                    <a:srgbClr val="000000"/>
                  </a:solidFill>
                  <a:latin typeface="Arial"/>
                  <a:cs typeface="Arial"/>
                </a:rPr>
                <a:t>   high lifetime partners, IDU, NIDU</a:t>
              </a:r>
              <a:endParaRPr lang="en-US" sz="600" kern="10" dirty="0">
                <a:ln w="9525">
                  <a:solidFill>
                    <a:srgbClr val="000000"/>
                  </a:solidFill>
                  <a:round/>
                  <a:headEnd/>
                  <a:tailEnd/>
                </a:ln>
                <a:solidFill>
                  <a:srgbClr val="000000"/>
                </a:solidFill>
                <a:latin typeface="Arial"/>
                <a:cs typeface="Arial"/>
              </a:endParaRPr>
            </a:p>
          </p:txBody>
        </p:sp>
      </p:grpSp>
      <p:grpSp>
        <p:nvGrpSpPr>
          <p:cNvPr id="4" name="Group 23"/>
          <p:cNvGrpSpPr>
            <a:grpSpLocks/>
          </p:cNvGrpSpPr>
          <p:nvPr/>
        </p:nvGrpSpPr>
        <p:grpSpPr bwMode="auto">
          <a:xfrm>
            <a:off x="3175" y="4876800"/>
            <a:ext cx="1889125" cy="1984375"/>
            <a:chOff x="2" y="3072"/>
            <a:chExt cx="1190" cy="1250"/>
          </a:xfrm>
        </p:grpSpPr>
        <p:sp>
          <p:nvSpPr>
            <p:cNvPr id="21510" name="Text Box 24"/>
            <p:cNvSpPr txBox="1">
              <a:spLocks noChangeArrowheads="1"/>
            </p:cNvSpPr>
            <p:nvPr/>
          </p:nvSpPr>
          <p:spPr bwMode="auto">
            <a:xfrm>
              <a:off x="231" y="3291"/>
              <a:ext cx="961" cy="194"/>
            </a:xfrm>
            <a:prstGeom prst="rect">
              <a:avLst/>
            </a:prstGeom>
            <a:noFill/>
            <a:ln w="9525" algn="ctr">
              <a:noFill/>
              <a:miter lim="800000"/>
              <a:headEnd/>
              <a:tailEnd/>
            </a:ln>
          </p:spPr>
          <p:txBody>
            <a:bodyPr wrap="none">
              <a:spAutoFit/>
            </a:bodyPr>
            <a:lstStyle/>
            <a:p>
              <a:pPr algn="ctr"/>
              <a:r>
                <a:rPr lang="en-US" sz="1400" b="1">
                  <a:latin typeface="Tw Cen MT" pitchFamily="34" charset="0"/>
                </a:rPr>
                <a:t>Stage of Epidemic</a:t>
              </a:r>
            </a:p>
          </p:txBody>
        </p:sp>
        <p:sp>
          <p:nvSpPr>
            <p:cNvPr id="21511" name="Text Box 25"/>
            <p:cNvSpPr txBox="1">
              <a:spLocks noChangeArrowheads="1"/>
            </p:cNvSpPr>
            <p:nvPr/>
          </p:nvSpPr>
          <p:spPr bwMode="auto">
            <a:xfrm>
              <a:off x="231" y="4128"/>
              <a:ext cx="591" cy="194"/>
            </a:xfrm>
            <a:prstGeom prst="rect">
              <a:avLst/>
            </a:prstGeom>
            <a:noFill/>
            <a:ln w="9525" algn="ctr">
              <a:noFill/>
              <a:miter lim="800000"/>
              <a:headEnd/>
              <a:tailEnd/>
            </a:ln>
          </p:spPr>
          <p:txBody>
            <a:bodyPr wrap="none">
              <a:spAutoFit/>
            </a:bodyPr>
            <a:lstStyle/>
            <a:p>
              <a:pPr algn="ctr"/>
              <a:r>
                <a:rPr lang="en-US" sz="1400" b="1">
                  <a:latin typeface="Tw Cen MT" pitchFamily="34" charset="0"/>
                </a:rPr>
                <a:t>Individual</a:t>
              </a:r>
            </a:p>
          </p:txBody>
        </p:sp>
        <p:sp>
          <p:nvSpPr>
            <p:cNvPr id="21512" name="Rectangle 26"/>
            <p:cNvSpPr>
              <a:spLocks noChangeArrowheads="1"/>
            </p:cNvSpPr>
            <p:nvPr/>
          </p:nvSpPr>
          <p:spPr bwMode="auto">
            <a:xfrm>
              <a:off x="2" y="3282"/>
              <a:ext cx="229" cy="209"/>
            </a:xfrm>
            <a:prstGeom prst="rect">
              <a:avLst/>
            </a:prstGeom>
            <a:solidFill>
              <a:srgbClr val="000080"/>
            </a:solidFill>
            <a:ln w="9525" algn="ctr">
              <a:solidFill>
                <a:srgbClr val="000000"/>
              </a:solidFill>
              <a:miter lim="800000"/>
              <a:headEnd/>
              <a:tailEnd/>
            </a:ln>
          </p:spPr>
          <p:txBody>
            <a:bodyPr wrap="none" anchor="ctr"/>
            <a:lstStyle/>
            <a:p>
              <a:endParaRPr lang="en-US">
                <a:latin typeface="Tw Cen MT" pitchFamily="34" charset="0"/>
              </a:endParaRPr>
            </a:p>
          </p:txBody>
        </p:sp>
        <p:sp>
          <p:nvSpPr>
            <p:cNvPr id="21513" name="Rectangle 27"/>
            <p:cNvSpPr>
              <a:spLocks noChangeArrowheads="1"/>
            </p:cNvSpPr>
            <p:nvPr/>
          </p:nvSpPr>
          <p:spPr bwMode="auto">
            <a:xfrm>
              <a:off x="2" y="3487"/>
              <a:ext cx="229" cy="209"/>
            </a:xfrm>
            <a:prstGeom prst="rect">
              <a:avLst/>
            </a:prstGeom>
            <a:solidFill>
              <a:srgbClr val="0000FF"/>
            </a:solidFill>
            <a:ln w="9525" algn="ctr">
              <a:solidFill>
                <a:srgbClr val="000000"/>
              </a:solidFill>
              <a:miter lim="800000"/>
              <a:headEnd/>
              <a:tailEnd/>
            </a:ln>
          </p:spPr>
          <p:txBody>
            <a:bodyPr wrap="none" anchor="ctr"/>
            <a:lstStyle/>
            <a:p>
              <a:endParaRPr lang="en-US">
                <a:latin typeface="Tw Cen MT" pitchFamily="34" charset="0"/>
              </a:endParaRPr>
            </a:p>
          </p:txBody>
        </p:sp>
        <p:sp>
          <p:nvSpPr>
            <p:cNvPr id="21514" name="Rectangle 28"/>
            <p:cNvSpPr>
              <a:spLocks noChangeArrowheads="1"/>
            </p:cNvSpPr>
            <p:nvPr/>
          </p:nvSpPr>
          <p:spPr bwMode="auto">
            <a:xfrm>
              <a:off x="2" y="3697"/>
              <a:ext cx="229" cy="209"/>
            </a:xfrm>
            <a:prstGeom prst="rect">
              <a:avLst/>
            </a:prstGeom>
            <a:solidFill>
              <a:srgbClr val="3366FF"/>
            </a:solidFill>
            <a:ln w="9525" algn="ctr">
              <a:solidFill>
                <a:srgbClr val="000000"/>
              </a:solidFill>
              <a:miter lim="800000"/>
              <a:headEnd/>
              <a:tailEnd/>
            </a:ln>
          </p:spPr>
          <p:txBody>
            <a:bodyPr wrap="none" anchor="ctr"/>
            <a:lstStyle/>
            <a:p>
              <a:endParaRPr lang="en-US">
                <a:latin typeface="Tw Cen MT" pitchFamily="34" charset="0"/>
              </a:endParaRPr>
            </a:p>
          </p:txBody>
        </p:sp>
        <p:sp>
          <p:nvSpPr>
            <p:cNvPr id="21515" name="Rectangle 29"/>
            <p:cNvSpPr>
              <a:spLocks noChangeArrowheads="1"/>
            </p:cNvSpPr>
            <p:nvPr/>
          </p:nvSpPr>
          <p:spPr bwMode="auto">
            <a:xfrm>
              <a:off x="2" y="4111"/>
              <a:ext cx="229" cy="209"/>
            </a:xfrm>
            <a:prstGeom prst="rect">
              <a:avLst/>
            </a:prstGeom>
            <a:solidFill>
              <a:srgbClr val="FFFF00"/>
            </a:solidFill>
            <a:ln w="9525" algn="ctr">
              <a:solidFill>
                <a:srgbClr val="000000"/>
              </a:solidFill>
              <a:miter lim="800000"/>
              <a:headEnd/>
              <a:tailEnd/>
            </a:ln>
          </p:spPr>
          <p:txBody>
            <a:bodyPr wrap="none" anchor="ctr"/>
            <a:lstStyle/>
            <a:p>
              <a:endParaRPr lang="en-US">
                <a:latin typeface="Tw Cen MT" pitchFamily="34" charset="0"/>
              </a:endParaRPr>
            </a:p>
          </p:txBody>
        </p:sp>
        <p:sp>
          <p:nvSpPr>
            <p:cNvPr id="21516" name="Text Box 30"/>
            <p:cNvSpPr txBox="1">
              <a:spLocks noChangeArrowheads="1"/>
            </p:cNvSpPr>
            <p:nvPr/>
          </p:nvSpPr>
          <p:spPr bwMode="auto">
            <a:xfrm>
              <a:off x="231" y="3696"/>
              <a:ext cx="659" cy="194"/>
            </a:xfrm>
            <a:prstGeom prst="rect">
              <a:avLst/>
            </a:prstGeom>
            <a:noFill/>
            <a:ln w="9525" algn="ctr">
              <a:noFill/>
              <a:miter lim="800000"/>
              <a:headEnd/>
              <a:tailEnd/>
            </a:ln>
          </p:spPr>
          <p:txBody>
            <a:bodyPr wrap="none">
              <a:spAutoFit/>
            </a:bodyPr>
            <a:lstStyle/>
            <a:p>
              <a:pPr algn="ctr"/>
              <a:r>
                <a:rPr lang="en-US" sz="1400" b="1">
                  <a:latin typeface="Tw Cen MT" pitchFamily="34" charset="0"/>
                </a:rPr>
                <a:t>Community</a:t>
              </a:r>
            </a:p>
          </p:txBody>
        </p:sp>
        <p:sp>
          <p:nvSpPr>
            <p:cNvPr id="21517" name="Text Box 31"/>
            <p:cNvSpPr txBox="1">
              <a:spLocks noChangeArrowheads="1"/>
            </p:cNvSpPr>
            <p:nvPr/>
          </p:nvSpPr>
          <p:spPr bwMode="auto">
            <a:xfrm>
              <a:off x="231" y="3504"/>
              <a:ext cx="705" cy="194"/>
            </a:xfrm>
            <a:prstGeom prst="rect">
              <a:avLst/>
            </a:prstGeom>
            <a:noFill/>
            <a:ln w="9525" algn="ctr">
              <a:noFill/>
              <a:miter lim="800000"/>
              <a:headEnd/>
              <a:tailEnd/>
            </a:ln>
          </p:spPr>
          <p:txBody>
            <a:bodyPr wrap="none">
              <a:spAutoFit/>
            </a:bodyPr>
            <a:lstStyle/>
            <a:p>
              <a:pPr algn="ctr"/>
              <a:r>
                <a:rPr lang="en-US" sz="1400" b="1">
                  <a:latin typeface="Tw Cen MT" pitchFamily="34" charset="0"/>
                </a:rPr>
                <a:t>Public Policy</a:t>
              </a:r>
            </a:p>
          </p:txBody>
        </p:sp>
        <p:sp>
          <p:nvSpPr>
            <p:cNvPr id="21518" name="Text Box 32"/>
            <p:cNvSpPr txBox="1">
              <a:spLocks noChangeArrowheads="1"/>
            </p:cNvSpPr>
            <p:nvPr/>
          </p:nvSpPr>
          <p:spPr bwMode="auto">
            <a:xfrm>
              <a:off x="231" y="3927"/>
              <a:ext cx="517" cy="194"/>
            </a:xfrm>
            <a:prstGeom prst="rect">
              <a:avLst/>
            </a:prstGeom>
            <a:noFill/>
            <a:ln w="9525" algn="ctr">
              <a:noFill/>
              <a:miter lim="800000"/>
              <a:headEnd/>
              <a:tailEnd/>
            </a:ln>
          </p:spPr>
          <p:txBody>
            <a:bodyPr wrap="none">
              <a:spAutoFit/>
            </a:bodyPr>
            <a:lstStyle/>
            <a:p>
              <a:pPr algn="ctr"/>
              <a:r>
                <a:rPr lang="en-US" sz="1400" b="1">
                  <a:latin typeface="Tw Cen MT" pitchFamily="34" charset="0"/>
                </a:rPr>
                <a:t>Network</a:t>
              </a:r>
            </a:p>
          </p:txBody>
        </p:sp>
        <p:sp>
          <p:nvSpPr>
            <p:cNvPr id="21519" name="Text Box 33"/>
            <p:cNvSpPr txBox="1">
              <a:spLocks noChangeArrowheads="1"/>
            </p:cNvSpPr>
            <p:nvPr/>
          </p:nvSpPr>
          <p:spPr bwMode="auto">
            <a:xfrm>
              <a:off x="94" y="3072"/>
              <a:ext cx="769" cy="194"/>
            </a:xfrm>
            <a:prstGeom prst="rect">
              <a:avLst/>
            </a:prstGeom>
            <a:noFill/>
            <a:ln w="9525" algn="ctr">
              <a:noFill/>
              <a:miter lim="800000"/>
              <a:headEnd/>
              <a:tailEnd/>
            </a:ln>
          </p:spPr>
          <p:txBody>
            <a:bodyPr wrap="none">
              <a:spAutoFit/>
            </a:bodyPr>
            <a:lstStyle/>
            <a:p>
              <a:pPr algn="ctr"/>
              <a:r>
                <a:rPr lang="en-US" sz="1400" b="1" u="sng">
                  <a:latin typeface="Tw Cen MT" pitchFamily="34" charset="0"/>
                </a:rPr>
                <a:t>Level of Risks</a:t>
              </a:r>
            </a:p>
          </p:txBody>
        </p:sp>
      </p:grpSp>
      <p:sp>
        <p:nvSpPr>
          <p:cNvPr id="21509" name="Text Box 14"/>
          <p:cNvSpPr txBox="1">
            <a:spLocks noChangeArrowheads="1"/>
          </p:cNvSpPr>
          <p:nvPr/>
        </p:nvSpPr>
        <p:spPr bwMode="auto">
          <a:xfrm>
            <a:off x="2357438" y="6500813"/>
            <a:ext cx="4711700" cy="307975"/>
          </a:xfrm>
          <a:prstGeom prst="rect">
            <a:avLst/>
          </a:prstGeom>
          <a:noFill/>
          <a:ln w="9525">
            <a:noFill/>
            <a:miter lim="800000"/>
            <a:headEnd/>
            <a:tailEnd/>
          </a:ln>
        </p:spPr>
        <p:txBody>
          <a:bodyPr>
            <a:spAutoFit/>
          </a:bodyPr>
          <a:lstStyle/>
          <a:p>
            <a:r>
              <a:rPr lang="en-US" sz="1400" dirty="0">
                <a:latin typeface="Tw Cen MT" pitchFamily="34" charset="0"/>
              </a:rPr>
              <a:t>Adapted from: Baral and Beyrer, 2006</a:t>
            </a:r>
          </a:p>
        </p:txBody>
      </p:sp>
      <p:sp>
        <p:nvSpPr>
          <p:cNvPr id="28" name="Rectangle 27"/>
          <p:cNvSpPr>
            <a:spLocks noChangeArrowheads="1"/>
          </p:cNvSpPr>
          <p:nvPr/>
        </p:nvSpPr>
        <p:spPr bwMode="auto">
          <a:xfrm>
            <a:off x="3175" y="6194425"/>
            <a:ext cx="363538" cy="331788"/>
          </a:xfrm>
          <a:prstGeom prst="rect">
            <a:avLst/>
          </a:prstGeom>
          <a:solidFill>
            <a:srgbClr val="00B050"/>
          </a:solidFill>
          <a:ln w="9525" algn="ctr">
            <a:solidFill>
              <a:srgbClr val="000000"/>
            </a:solidFill>
            <a:miter lim="800000"/>
            <a:headEnd/>
            <a:tailEnd/>
          </a:ln>
        </p:spPr>
        <p:txBody>
          <a:bodyPr wrap="none" anchor="ctr"/>
          <a:lstStyle/>
          <a:p>
            <a:endParaRPr lang="en-US">
              <a:latin typeface="Tw Cen MT" pitchFamily="34" charset="0"/>
            </a:endParaRPr>
          </a:p>
        </p:txBody>
      </p:sp>
    </p:spTree>
    <p:extLst>
      <p:ext uri="{BB962C8B-B14F-4D97-AF65-F5344CB8AC3E}">
        <p14:creationId xmlns:p14="http://schemas.microsoft.com/office/powerpoint/2010/main" val="202466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6" descr="http://huangsheng93.files.wordpress.com/2013/03/futureroadsig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4135" y="1172247"/>
            <a:ext cx="2878667" cy="23029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0659" name="Picture 4" descr="http://farm8.staticflickr.com/7227/7394909930_4204b2b68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2823" y="3881582"/>
            <a:ext cx="1195212" cy="17949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0660" name="Picture 8" descr="http://d2o0t5hpnwv4c1.cloudfront.net/2117_dependency_injection/dependency-inject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3600" y="3801148"/>
            <a:ext cx="1286933" cy="13546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6"/>
          <p:cNvSpPr txBox="1"/>
          <p:nvPr/>
        </p:nvSpPr>
        <p:spPr>
          <a:xfrm>
            <a:off x="680762" y="516467"/>
            <a:ext cx="7885492" cy="475387"/>
          </a:xfrm>
          <a:prstGeom prst="rect">
            <a:avLst/>
          </a:prstGeom>
          <a:solidFill>
            <a:schemeClr val="bg2">
              <a:lumMod val="20000"/>
              <a:lumOff val="80000"/>
              <a:alpha val="60000"/>
            </a:schemeClr>
          </a:solidFill>
        </p:spPr>
        <p:txBody>
          <a:bodyPr wrap="none">
            <a:spAutoFit/>
          </a:bodyPr>
          <a:lstStyle/>
          <a:p>
            <a:pPr algn="ctr">
              <a:defRPr/>
            </a:pPr>
            <a:r>
              <a:rPr lang="en-US" sz="2489" b="1" dirty="0">
                <a:solidFill>
                  <a:srgbClr val="233E99"/>
                </a:solidFill>
                <a:latin typeface="Century Gothic"/>
                <a:ea typeface="ＭＳ Ｐゴシック" pitchFamily="1" charset="-128"/>
              </a:rPr>
              <a:t>How to improve chemoprophylaxis effectiveness?</a:t>
            </a:r>
          </a:p>
        </p:txBody>
      </p:sp>
      <p:sp>
        <p:nvSpPr>
          <p:cNvPr id="9" name="TextBox 8"/>
          <p:cNvSpPr txBox="1"/>
          <p:nvPr/>
        </p:nvSpPr>
        <p:spPr>
          <a:xfrm>
            <a:off x="3614054" y="5677924"/>
            <a:ext cx="2532747" cy="830997"/>
          </a:xfrm>
          <a:prstGeom prst="rect">
            <a:avLst/>
          </a:prstGeom>
          <a:solidFill>
            <a:schemeClr val="bg2">
              <a:lumMod val="20000"/>
              <a:lumOff val="80000"/>
              <a:alpha val="60000"/>
            </a:schemeClr>
          </a:solidFill>
          <a:ln>
            <a:noFill/>
          </a:ln>
        </p:spPr>
        <p:txBody>
          <a:bodyPr wrap="square">
            <a:spAutoFit/>
          </a:bodyPr>
          <a:lstStyle/>
          <a:p>
            <a:pPr algn="ctr">
              <a:defRPr/>
            </a:pPr>
            <a:r>
              <a:rPr lang="en-US" sz="1600" b="1" u="sng" dirty="0" err="1">
                <a:solidFill>
                  <a:srgbClr val="000000"/>
                </a:solidFill>
                <a:ea typeface="ＭＳ Ｐゴシック" pitchFamily="1" charset="-128"/>
              </a:rPr>
              <a:t>Intravaginal</a:t>
            </a:r>
            <a:r>
              <a:rPr lang="en-US" sz="1600" b="1" u="sng" dirty="0">
                <a:solidFill>
                  <a:srgbClr val="000000"/>
                </a:solidFill>
                <a:ea typeface="ＭＳ Ｐゴシック" pitchFamily="1" charset="-128"/>
              </a:rPr>
              <a:t> rings</a:t>
            </a:r>
          </a:p>
          <a:p>
            <a:pPr algn="ctr">
              <a:defRPr/>
            </a:pPr>
            <a:r>
              <a:rPr lang="en-US" sz="1600" b="1" dirty="0">
                <a:solidFill>
                  <a:srgbClr val="000000"/>
                </a:solidFill>
                <a:ea typeface="ＭＳ Ｐゴシック" pitchFamily="1" charset="-128"/>
              </a:rPr>
              <a:t>(</a:t>
            </a:r>
            <a:r>
              <a:rPr lang="en-US" sz="1600" b="1" dirty="0" err="1">
                <a:solidFill>
                  <a:srgbClr val="000000"/>
                </a:solidFill>
                <a:ea typeface="ＭＳ Ｐゴシック" pitchFamily="1" charset="-128"/>
              </a:rPr>
              <a:t>Dapivirine</a:t>
            </a:r>
            <a:r>
              <a:rPr lang="en-US" sz="1600" b="1" dirty="0">
                <a:solidFill>
                  <a:srgbClr val="000000"/>
                </a:solidFill>
                <a:ea typeface="ＭＳ Ｐゴシック" pitchFamily="1" charset="-128"/>
              </a:rPr>
              <a:t>,  </a:t>
            </a:r>
            <a:r>
              <a:rPr lang="en-US" sz="1600" b="1" dirty="0" err="1">
                <a:solidFill>
                  <a:srgbClr val="000000"/>
                </a:solidFill>
                <a:ea typeface="ＭＳ Ｐゴシック" pitchFamily="1" charset="-128"/>
              </a:rPr>
              <a:t>Tenofovir</a:t>
            </a:r>
            <a:r>
              <a:rPr lang="en-US" sz="1600" b="1" dirty="0">
                <a:solidFill>
                  <a:srgbClr val="000000"/>
                </a:solidFill>
                <a:ea typeface="ＭＳ Ｐゴシック" pitchFamily="1" charset="-128"/>
              </a:rPr>
              <a:t>                             +/- Contraception)</a:t>
            </a:r>
          </a:p>
        </p:txBody>
      </p:sp>
      <p:pic>
        <p:nvPicPr>
          <p:cNvPr id="70663" name="Picture 34" descr="applicator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4706" y="4415414"/>
            <a:ext cx="1613165" cy="11136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Box 10"/>
          <p:cNvSpPr txBox="1"/>
          <p:nvPr/>
        </p:nvSpPr>
        <p:spPr>
          <a:xfrm>
            <a:off x="1470776" y="5561561"/>
            <a:ext cx="2099733" cy="584775"/>
          </a:xfrm>
          <a:prstGeom prst="rect">
            <a:avLst/>
          </a:prstGeom>
          <a:solidFill>
            <a:schemeClr val="bg2">
              <a:lumMod val="20000"/>
              <a:lumOff val="80000"/>
              <a:alpha val="60000"/>
            </a:schemeClr>
          </a:solidFill>
        </p:spPr>
        <p:txBody>
          <a:bodyPr wrap="square">
            <a:spAutoFit/>
          </a:bodyPr>
          <a:lstStyle/>
          <a:p>
            <a:pPr algn="ctr">
              <a:defRPr/>
            </a:pPr>
            <a:r>
              <a:rPr lang="en-US" sz="1600" b="1" u="sng" dirty="0">
                <a:solidFill>
                  <a:srgbClr val="000000"/>
                </a:solidFill>
                <a:ea typeface="ＭＳ Ｐゴシック" pitchFamily="1" charset="-128"/>
              </a:rPr>
              <a:t>Vaginal &amp; Rectal Microbicides</a:t>
            </a:r>
          </a:p>
        </p:txBody>
      </p:sp>
      <p:sp>
        <p:nvSpPr>
          <p:cNvPr id="8" name="TextBox 7"/>
          <p:cNvSpPr txBox="1"/>
          <p:nvPr/>
        </p:nvSpPr>
        <p:spPr>
          <a:xfrm>
            <a:off x="6570135" y="4931447"/>
            <a:ext cx="2065867" cy="1460336"/>
          </a:xfrm>
          <a:prstGeom prst="rect">
            <a:avLst/>
          </a:prstGeom>
          <a:solidFill>
            <a:schemeClr val="bg2">
              <a:lumMod val="20000"/>
              <a:lumOff val="80000"/>
              <a:alpha val="60000"/>
            </a:schemeClr>
          </a:solidFill>
        </p:spPr>
        <p:txBody>
          <a:bodyPr>
            <a:spAutoFit/>
          </a:bodyPr>
          <a:lstStyle/>
          <a:p>
            <a:pPr algn="ctr">
              <a:defRPr/>
            </a:pPr>
            <a:endParaRPr lang="en-US" sz="1778" b="1" u="sng" dirty="0">
              <a:solidFill>
                <a:srgbClr val="000000"/>
              </a:solidFill>
              <a:ea typeface="ＭＳ Ｐゴシック" pitchFamily="1" charset="-128"/>
            </a:endParaRPr>
          </a:p>
          <a:p>
            <a:pPr algn="ctr">
              <a:defRPr/>
            </a:pPr>
            <a:r>
              <a:rPr lang="en-US" sz="1778" b="1" u="sng" dirty="0" err="1">
                <a:solidFill>
                  <a:srgbClr val="000000"/>
                </a:solidFill>
                <a:ea typeface="ＭＳ Ｐゴシック" pitchFamily="1" charset="-128"/>
              </a:rPr>
              <a:t>Injectables</a:t>
            </a:r>
            <a:r>
              <a:rPr lang="en-US" sz="1778" b="1" u="sng" dirty="0">
                <a:solidFill>
                  <a:srgbClr val="000000"/>
                </a:solidFill>
                <a:ea typeface="ＭＳ Ｐゴシック" pitchFamily="1" charset="-128"/>
              </a:rPr>
              <a:t>:</a:t>
            </a:r>
          </a:p>
          <a:p>
            <a:pPr algn="ctr">
              <a:defRPr/>
            </a:pPr>
            <a:r>
              <a:rPr lang="en-US" sz="1778" b="1" dirty="0">
                <a:solidFill>
                  <a:srgbClr val="002060"/>
                </a:solidFill>
                <a:ea typeface="ＭＳ Ｐゴシック" pitchFamily="1" charset="-128"/>
              </a:rPr>
              <a:t>ARVs and </a:t>
            </a:r>
            <a:r>
              <a:rPr lang="en-US" sz="1778" b="1" dirty="0" err="1">
                <a:solidFill>
                  <a:srgbClr val="002060"/>
                </a:solidFill>
                <a:ea typeface="ＭＳ Ｐゴシック" pitchFamily="1" charset="-128"/>
              </a:rPr>
              <a:t>mAbs</a:t>
            </a:r>
            <a:endParaRPr lang="en-US" sz="1778" b="1" dirty="0">
              <a:solidFill>
                <a:srgbClr val="002060"/>
              </a:solidFill>
              <a:ea typeface="ＭＳ Ｐゴシック" pitchFamily="1" charset="-128"/>
            </a:endParaRPr>
          </a:p>
          <a:p>
            <a:pPr algn="ctr">
              <a:defRPr/>
            </a:pPr>
            <a:r>
              <a:rPr lang="en-US" sz="1778" b="1" dirty="0">
                <a:solidFill>
                  <a:srgbClr val="002060"/>
                </a:solidFill>
                <a:ea typeface="ＭＳ Ｐゴシック" pitchFamily="1" charset="-128"/>
              </a:rPr>
              <a:t>(</a:t>
            </a:r>
            <a:r>
              <a:rPr lang="en-US" sz="1778" b="1" dirty="0" err="1">
                <a:solidFill>
                  <a:srgbClr val="002060"/>
                </a:solidFill>
                <a:ea typeface="ＭＳ Ｐゴシック" pitchFamily="1" charset="-128"/>
              </a:rPr>
              <a:t>Cabotegravir</a:t>
            </a:r>
            <a:r>
              <a:rPr lang="en-US" sz="1778" b="1" dirty="0">
                <a:solidFill>
                  <a:srgbClr val="002060"/>
                </a:solidFill>
                <a:ea typeface="ＭＳ Ｐゴシック" pitchFamily="1" charset="-128"/>
              </a:rPr>
              <a:t>, VRC01)</a:t>
            </a:r>
          </a:p>
        </p:txBody>
      </p:sp>
      <p:sp>
        <p:nvSpPr>
          <p:cNvPr id="13" name="TextBox 12"/>
          <p:cNvSpPr txBox="1"/>
          <p:nvPr/>
        </p:nvSpPr>
        <p:spPr>
          <a:xfrm>
            <a:off x="5994400" y="901314"/>
            <a:ext cx="2506133" cy="639534"/>
          </a:xfrm>
          <a:prstGeom prst="rect">
            <a:avLst/>
          </a:prstGeom>
          <a:solidFill>
            <a:schemeClr val="bg2">
              <a:lumMod val="20000"/>
              <a:lumOff val="80000"/>
              <a:alpha val="60000"/>
            </a:schemeClr>
          </a:solidFill>
        </p:spPr>
        <p:txBody>
          <a:bodyPr>
            <a:spAutoFit/>
          </a:bodyPr>
          <a:lstStyle/>
          <a:p>
            <a:pPr algn="ctr">
              <a:defRPr/>
            </a:pPr>
            <a:r>
              <a:rPr lang="en-US" sz="1778" b="1" u="sng" dirty="0">
                <a:solidFill>
                  <a:srgbClr val="000000"/>
                </a:solidFill>
                <a:ea typeface="ＭＳ Ｐゴシック" pitchFamily="1" charset="-128"/>
              </a:rPr>
              <a:t>Novel adherence strategies</a:t>
            </a:r>
            <a:endParaRPr lang="en-US" sz="1778" b="1" dirty="0">
              <a:solidFill>
                <a:srgbClr val="000000"/>
              </a:solidFill>
              <a:ea typeface="ＭＳ Ｐゴシック" pitchFamily="1" charset="-128"/>
            </a:endParaRPr>
          </a:p>
        </p:txBody>
      </p:sp>
      <p:sp>
        <p:nvSpPr>
          <p:cNvPr id="16" name="TextBox 15"/>
          <p:cNvSpPr txBox="1"/>
          <p:nvPr/>
        </p:nvSpPr>
        <p:spPr>
          <a:xfrm>
            <a:off x="1794933" y="3525980"/>
            <a:ext cx="5825067" cy="365934"/>
          </a:xfrm>
          <a:prstGeom prst="rect">
            <a:avLst/>
          </a:prstGeom>
          <a:solidFill>
            <a:schemeClr val="bg2">
              <a:lumMod val="20000"/>
              <a:lumOff val="80000"/>
              <a:alpha val="60000"/>
            </a:schemeClr>
          </a:solidFill>
        </p:spPr>
        <p:txBody>
          <a:bodyPr>
            <a:spAutoFit/>
          </a:bodyPr>
          <a:lstStyle/>
          <a:p>
            <a:pPr algn="ctr">
              <a:defRPr/>
            </a:pPr>
            <a:r>
              <a:rPr lang="en-US" sz="1778" b="1" u="sng" dirty="0">
                <a:solidFill>
                  <a:srgbClr val="000000"/>
                </a:solidFill>
                <a:ea typeface="ＭＳ Ｐゴシック" pitchFamily="1" charset="-128"/>
              </a:rPr>
              <a:t>Alternative delivery systems and formulations</a:t>
            </a:r>
            <a:endParaRPr lang="en-US" sz="1778" b="1" dirty="0">
              <a:solidFill>
                <a:srgbClr val="000000"/>
              </a:solidFill>
              <a:ea typeface="ＭＳ Ｐゴシック" pitchFamily="1" charset="-128"/>
            </a:endParaRPr>
          </a:p>
        </p:txBody>
      </p:sp>
      <p:sp>
        <p:nvSpPr>
          <p:cNvPr id="17" name="TextBox 16"/>
          <p:cNvSpPr txBox="1"/>
          <p:nvPr/>
        </p:nvSpPr>
        <p:spPr>
          <a:xfrm>
            <a:off x="508000" y="1375449"/>
            <a:ext cx="2506133" cy="639534"/>
          </a:xfrm>
          <a:prstGeom prst="rect">
            <a:avLst/>
          </a:prstGeom>
          <a:solidFill>
            <a:schemeClr val="bg2">
              <a:lumMod val="20000"/>
              <a:lumOff val="80000"/>
              <a:alpha val="60000"/>
            </a:schemeClr>
          </a:solidFill>
        </p:spPr>
        <p:txBody>
          <a:bodyPr>
            <a:spAutoFit/>
          </a:bodyPr>
          <a:lstStyle/>
          <a:p>
            <a:pPr algn="ctr">
              <a:defRPr/>
            </a:pPr>
            <a:r>
              <a:rPr lang="en-US" sz="1778" b="1" u="sng" dirty="0">
                <a:solidFill>
                  <a:srgbClr val="000000"/>
                </a:solidFill>
                <a:ea typeface="ＭＳ Ｐゴシック" pitchFamily="1" charset="-128"/>
              </a:rPr>
              <a:t>New oral </a:t>
            </a:r>
            <a:r>
              <a:rPr lang="en-US" sz="1778" b="1" u="sng" dirty="0" err="1">
                <a:solidFill>
                  <a:srgbClr val="000000"/>
                </a:solidFill>
                <a:ea typeface="ＭＳ Ｐゴシック" pitchFamily="1" charset="-128"/>
              </a:rPr>
              <a:t>PrEP</a:t>
            </a:r>
            <a:r>
              <a:rPr lang="en-US" sz="1778" b="1" u="sng" dirty="0">
                <a:solidFill>
                  <a:srgbClr val="000000"/>
                </a:solidFill>
                <a:ea typeface="ＭＳ Ｐゴシック" pitchFamily="1" charset="-128"/>
              </a:rPr>
              <a:t> drugs and dosing strategies</a:t>
            </a:r>
            <a:endParaRPr lang="en-US" sz="1778" b="1" dirty="0">
              <a:solidFill>
                <a:srgbClr val="000000"/>
              </a:solidFill>
              <a:ea typeface="ＭＳ Ｐゴシック" pitchFamily="1" charset="-128"/>
            </a:endParaRPr>
          </a:p>
        </p:txBody>
      </p:sp>
      <p:pic>
        <p:nvPicPr>
          <p:cNvPr id="7067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1310" y="2822792"/>
            <a:ext cx="1758244" cy="2850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067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8933" y="2188250"/>
            <a:ext cx="1828800" cy="5108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0672" name="AutoShape 2" descr="data:image/jpeg;base64,/9j/4AAQSkZJRgABAQAAAQABAAD/2wCEAAkGBwgHBgkIBwgKCgkLDRYPDQwMDRsUFRAWIB0iIiAdHx8kKDQsJCYxJx8fLT0tMTU3Ojo6Iys/RD84QzQ5OjcBCgoKDQwNGg8PGjclHyU3Nzc3Nzc3Nzc3Nzc3Nzc3Nzc3Nzc3Nzc3Nzc3Nzc3Nzc3Nzc3Nzc3Nzc3Nzc3Nzc3N//AABEIAHsAtwMBEQACEQEDEQH/xAAbAAABBQEBAAAAAAAAAAAAAAAAAQMEBQYCB//EAEAQAAIBAwMBBQUEBgkFAQAAAAECAwAEEQUSITEGEyJBcRRRYZGhIzKB0RVCUnKxwRYzQ1NikrLh8Ac0NmOiJf/EABoBAQADAQEBAAAAAAAAAAAAAAABAgMFBAb/xAAyEQACAQMCBAIJBAMBAAAAAAAAAQIDBBEhMQUSQVETcRQiMmGBkaHB8EKx0eEjUvEk/9oADAMBAAIRAxEAPwD3GgCgCgCgCgCgCgCgEyBQBkUAhIHU4oBO8T9tfnQnDFDA9CDQgXIoBaAKAKAKAKAKAKAKAKAKAKAKAKAKAKAQnAoCFqWq2Wmxh724SLPQE8n0HnUpG1G3q13imsmS1H/qAvK6ZZs3ukm4HyFWUe52KPBXvVl8EZ657U69dE7rt40P6sKBR88Z+tXwjow4baQ/TnzK2a6vJTma4uG+LyMaHqjSpR9lIZ7x/wBtv8xoaYQ7Fe3cHMNzOn7shH8KFJUacvaimWtl2u1q1Ybrszp5rMob69ahxR46vC7aptHHkavR+3VldMsV+jWsp/XPMZ/Hyqrici44PVp5lT9ZfU1kciyIGRgynkEHg1Q5DTTwzugCgCgCgCgCgCgCgCgCgCgCgG5pUhQySuEQdWY8ChMYuTwjK6t2naTMWneFeQZj1PpVku51qHD0vWq/Iy7wRyytNMDLKxyXkJYn51Y6qk1HlWiOwqjooHoKEZYtAFCDlkRhhlU+ooSm0MSWFu/SPaf8JxU5NY1pIiTaWw5hcH4NU5NY3C/UiDLE8TYkQj1FDdSUti37OdpbrRZRGczWh+9Dnp8QfI1DWTx3nD4XKztLv/J6pY3kF9bR3FtIHicZBFZtYPkqtOdKbhNYaJNQUCgCgCgCgCgCgCgCgCgI1/eQ2Nu0877VHzPpTGTSnSlUlyxMLq2qz6lL9p4YFPhjB6evvNXSO7b20KK0WWQKsekKgBQBQBQBQAKAKAR0WQbHUMvuNCybWxV3WmlQXtuVHVT5elTk9VO46SLTsPrbaZqItLhsW1ywGP2H8j+PQ0kso8fFLTx6fiR9qP7HqK1kfKnVAFAFAFAFAFAFAFANXNxHbQPNMwVFGSTQtCDm+VHn+ralLqdyZH4jH3E6hR+dXSPobe3jQjhbkKpNwoAoAoAoSIaAM84qcAUc1AH7O0mvZu5tl3PjPXoKjJlVqxpR5pHd9Yy2FysFyVDFQ3hOeCcVJWjcQrRbgTdZ0YabaRXCTGZXYKxKgYyOKjJ57e8VWpyNYEs9M0630K81nUbWOVkBaLcPd0/EtUNvYyvb2tGap05YRpey2oHUtDtbl/60ptkH+McGoawc+5oujVcGW2RUGAtAFAFAFAFAFABoDF9q9SNxcGzhP2cRy5H6zf7VeKO1YW/JHxJbsoRUnRChAhPu5oTg7aORY+8aNwnTcQQD+NCqlFvCZZWmg6hdRrIkaqjDILtjj0qMnlqXtGm+Vhf9n72ygMz7JEXlth6UTFG+pVJcuwxounPqd13YYrGvMjAdB7vWpbwaXNwqEM9S2l1rQdInaztrV7qaM4kMSBtp9xY8Z+FU1ZxlO4uJZjllVrep2N/c2xsoXiOxzKHi2kdMfDzNSsntsXWjNwqIsdAlGnaTqWqMB9lGcZ88DP8AMUkZ8TnrGI72sUXWn2GpIOCMHHucAj6ioRSwk6ddwkPaU36X7Oz2DMDNGpRc/NTUvRi8g6NdVI9fxld2ufubXS9GQ5xiWUD3L0z6t/Ci3KWy9Iueb4nOkawukey2G1e8u7je2T/VofM+tS1k6Fzau45qvSK+Zb6R2iGq6/dWkGPZYo/A2OXYHBPp0qGtDx3Ni7e3jUluzSVU5wUAUAUAUAUBE1OeSC1cwjdM3hjXPVj0qUaUoqU1zbdTA3VlPb3621zt76TBOGz1PWr5PoKdenODcNkXv9GrS3x7ZqAXPTkLn51XmOdLij6RIOu6KNMjjmil7yJ22+LqD5VKZ6bW88Z8sty1uru30TRLW6isBPJIqKFXAJJGckmqnNqOrVrOCfVmb1fW7/WFgiltYbW3jlEhCyFmbgjHTA6/SpSZ7bWyq06inJl72gmuIey9j7NcS27M0as8RwcYPGag8apqpdcj6sLOaaHsbeyX0ssgEUmx5WyxGOOfPmhF1ThTq8tN/wDTjSHbTuxt3fIPtu6d8/EDAqWXv5udVR9yKzs7oAvLRmE6xqjYckZJJGSTU5we6pXjaRjBR6HXaDTY9KktY1keQzByeAMYx+dE8lrW8deTi0WV3pt3L2RisbKIvLcupl5Awpbcc5+AAqr3OdcVIyuXKWyJ/wCjbiTszLY3IUTCM93g5wRyv1xU6Z0K1q0PSPEhsUPZGV11aNQcLKjBl/DP8al7HTv1GdDm8hjXHP8ASm8lkG/YY1VW6bQM4+pqImHDYp05Pq/4KXVNMmaX9Iq8ktpLKBJLjxREnnd8B5HpV0ztULmEY+E9JJaLvoX3ZvSLvQu1aRTrut5YXWOZfut0IHwNVk8o597dU7qzzF6prKPQKofPhQBQBQHEkiRJvkZVXIGWOBycChKTbwjh7mJJkheRRJICUUnlsdcfOhKhJxcktCo1e6//AG9LtgeN5dvqB/Op6Hst4J29SZSdov8Ay2M/+qH/AFtUrY14f7FQTtzbpPrNkrxCU+zvtBGTncOlEZ8OjBzk57JEntY/s/ZuwtZOJpJYlA8xtG4/QVHUzo4d0uXuWF5Hp0mg2LarcCCCNY2Ds+3J28CnUpObpXEpx3TZltUudIluIodFYyKqsZZMNjPGBk8eZqVlnSsrmtVqNT2/tGpub+30/QLK5uLU3IwipGACdxHxqDm1YylXajvki9p7dNW0S3vYpJBBCRKYBwrfvelCaMFGuo1Ud6HGuo9mbiw3YYh4z8M9D9fpRm3EIuNfPkZ2TRr17iO3mtZyUcHjcEJ9+RxVjoVJ29WClJou+2URn1HSIlHL94uPXZUI51hLlnKXZM47VatfWmoW9hptytuqwb5GCBj1wBz06GiWTO2t/SJvLwMdnNYNpNcPrGpSSROoIac8KR7sDjrRo9F1ZRpU+aGX3K/TdStLfWZLy2EktrHK+wqvLgjyBx78fhU9DeEZ1rLlxqiPc3bX+o3V60DwLM67EcgnAUDJx6UijSxpTpQamsG07L2wGip3iAiUsxDDqM/7VWW5z76ea7x0Lnb04HHSoPEd0AUAUAUBT9rYzJ2a1FQcEQlvlz/Kpjueywly3MPM8xutYvbyxtYpHZjaSZjmz4gCOhP4fStcLJ9TC1pU6kpJY5lqjT6Je3Go3Wm3d8cXHeBFP94gz4seXu+NVaOTdUoUY1KdPbGfJ9h/tJ/5XF8Yof8AW1VieLh/s1PIt+0muDSbq3jjsDdXEiMytuVQoBGeTUI8VGjOrLlgY69uLzUrw3mouu9VKxQp92IH3e8/GrJYOxZ2fgvnluarVrKbUez2nRW8XesDGxXI4GOvNV6nNUowunKWybKS/wBIudNtFuLvu40LhNobJyelXTOrSvKVSooRLLtC6/0W05Sy7u8iwuevBqvU5sHi9+LGdG1mxsdJnttTcrESQAELZBHIwKSRvxGjLnVSKKnSdRnssTWbYznwyr94DpkVPQ9cqSuaC51qW79rNVlUra6dblwuS7SsQPjjGarhnNfD6ierRUquqXkr6tc3LzSQjaJI8KkP7o/nU4PXRtqVGXJN6yHYdJIleW7upGY26zvK5MjFc4Aqc4L0vDoRxSWreCVFpUfeyqS1xiJJI4lIRnDevTFMlpXMnFdNWu60K2ZQkzKI3jCnhH6rUnqg8xTzkW1ha5uYoE5aRgo+NBOahFyeyNrFrWnWtmu6TYscZ8BXxALkeXoapg4Lta06m2/3JR1iwBINym4EKRznJ6CmCno1b/UP0vY7kX2qLL4289c4x/EUwR6PW19XYYk7Q6eu3ZN3hYErtBwcY8/L7wpg0VnWefV2/PsPtrFggYtdRgK208+v5H5UwZq2rPaJOByAR0NQYkfUIPabG4gGMyxsgz8RQvSnyTUuzM6nY+1OjW2nM2CsqyzyKOZCM5H1q/NqdF8UqePKrjdYS7DN3GkHa22jjUKg2bVA4AxjFFsaU5OVlJvfUjdpZIz2oQhlISGPcQc48TVETHhyyppdiP2l1Wz1TVYDYy96IYnV2CnAJI4z59KRHDotVHlFfgVY7KJza7rKxpBa3FtDCiBV+y3N9Tiq4OZV4dz1HLm0fuIU7ahqBBu725uhG28JxsUjzwBUpGtKypUZKTeqEXSmlZLz2fcSQqSE8+7jn41Ohs/AjUz+pEkWOLnuZJ4w2Du7vLkEcYwB1pkt4/qcyXz2JVxYm0ivULbtgjbLJgkN69KgxhVVWUHjfI9ozrZ2rXUkscYkkC+P9aMcsB9KMpdJ1JqmlnC6d+g4JP0TDcopDxe1AFT/AGkbL+RoU5fSHF7Pl+qYXF/b288htLg7RZLFEyjowbOPlUYJp0Jziudfqy/LBClvLSeYXE8E7TlF3lHCjeOp/HipwbRo1IR5YtYz+5FvLhru6kuJAAznkDywMfyqTenTVOCiuhZ6QRpkK6lPCXLsY4VzjyJJ+mKj3Hkuf8z8KLxjV/MmzS6OypAYpvHIVKsGBGMg/LeR+NNTzRjcrMs7eX50HIp9DjnSSMylnk7xTgnxAdfr86jUrOndSi00uwzv0iKSPuLWcuGLZYHjcy5znp1GPwqTTFzJPmksfwn/AGOq2h74YkabMgEYALcghBg//NRqU/8AUotvGnl0z/ZzO+kW91JFJFNsVWQyEtjJ8Oxf859KnUmMbicE0107eefoaa2dJbeKSPJR0DLkY4I4qhzpJxk1LccoVCgML/1CRrS/s78KTFIhhkx5YOQfqavHVYO9wlqpTnSe61+zKK2igjTdbogD8kqOtEj1Roxp6RWB7GTjNSWZZnT4ke+Vi7CB41U+/cwzmoyeXx5NQffP0Q7fx2/c6hElvHF7NKqoy/eIJOc5oZ0XPMJOTfMhzTLuKHT4NksMcyuzSCSRl9OB96hWvTlKo008Y0xj77EX2u3axRZSJJRju9sW1ofFk4b54pg2VOaqZisLz0enY6bV8Ou2NpVEbRs8zeNgSD1XHupgrG001eNc6bfUiXF9NOZNwRVkVVZVXyXp1pg2p0IQx7vuMM7sqqzEqv3R7qk2wk8o5oSFCAoST9G0x9TuguGEKn7RwPL3etQ2ea5uFRhnr0L+W+kia1UWsBi9oaKHrlCu4Z+QHzNQcxUU+b1nnGX7840+Zw2q6csiuLNt6TOCwIBDAjcevPJB+NC3o1ZrHNo0vvg5F/paMsaWPdru2qeAuGJ6495B4NCXRrv1nPP9Y/ZDa6laNIry6egwOGBHiO1CMc8eXX3UwW9HqYwp/mWiVZXmnS3kMcViY3Z2O8YADnJI4POdp56UZjUpVlBylLP8fjLV9Ms5ZHka2Qu58TY5J4/IfKoyeZVqiXKnoTEQIiqowAMCoMm86nVAFAVXaPSxq+lT2vG8jdGfc46VKeD02dx6PWU+nXyPJ4J5bCd4ZQfC2HjPka0PsJwjVipIt4Z451zG34eYoeOUXB6k+fUrudCksxKnGQFC5x0zioweaFvTi8pEUu7OWZiS3Uk9fWhthJaCf860AGgChIUICgCgA8ChJL0nTp9Sn2RDbGp+0kI4X/ej0MLi4hQjlvXsXkGs2+mW8kMVr9lE7KGBPjYBjzkdSVx+IqrRz5Wk601KUtXh/sh+41IzWWoGOzQSWrqEDqG3kn7wH/Oc0MoUFGcMy0l9un50IsN8pNtNdWUbyq2zwrjYSW8vNvCPTmmhrKj7UYT0Y5BrltJGJTYxAtIMbOct4fh18X0NMFZWk08Kb/rX+B601SK5lhQ2ESLPIY8nBOAOmMdfoKgpO3lBNqb0WfqXyW0KYKxICOmFAxQ8LlJ7sdHFQQLQBQBQCYoDG9s+zDXobUNPXNyB9pGB/WD86vF4Ozw3iHhf4qns9H293keeqzwvxuR1OPcR8KufSPEl3J8OpsuBMu4ftL1qMGErfsT4bqCX7ki59x4pg88qc47oe8qgzEoAoAoSJnmgOgRxz1oQXmldnZbjbLebooeuz9ZvyqMnPuL+MPVhqydDfX9sZra1037FJRFF9kw6kjJ94GASfjUHndGlNKU564y9V8h6z1PUJZoVntBEryFS3cv4ceR9x6+LpxQyqUKMU3GWfivz4b6hJf6mb4xrbrHAlwqFjE7EoSRn06cjpQlUaCp8zll47rc4m1i+GoXcEFsrxQNt7wRO237vJx977x4HPFC0bWl4cZSlq/evf8tjhNT1AM4j07bO6iQnuXw3hXBPzPHXApgOhR0zPRe/zNIinaN2Cccke+qnPO6AKAKAKAKAKAQjigM9r/ZSy1cmZfsLoj+tQcN+8POrKR0LTiNW39XePYwep9mdW01nL2xli/vYvEMenUVopJn0NDiNvW2lh9mUx4bB4I8jQ9u+w4k0ifcdh6GmCrhF7oeW/uV43g+q0wUdGDOxqc469367aYK+jwHLe7v7ttlrC0rHyjTNMIrOnRp6zePiX2ndlNcvSGvJPY4/jgt8hVeZHPrcStaSxBczNbpPZqw0zDorzzj+1mO4j08hVW2zj3F/Wr6PRdkMAa1FI6RJiMvIwZgH6s2PP3YpoS/RpJN76fYW/TVJbe0kWGUyCNu8iSTb9pxtyQRx1+dFgUvAjOSz108hh7fXJbid/tYlkYGPbID3YB2EY+Knd58ip0NIytYxS3xvpv1/fQstJhu4bu7WYSmHcO7kkfJPXjGTx054qrPNXlTlCLjv1/P+loABnAAzUHmFoBaAKAKAKAKAKAKAKADQHJ60BCutI068/wC6sbeU+9oxn51OTanc1qfsSa+JXS9jdDkOfY9n7jsv86czPVHil1H9X0RyvYrQlOfZXPrK3505mS+K3f8At9ESoOzGiwY2abbkjzkXf/GnMzKd/dT3myzigjhQLDGkajyRQBQ8kpSk8yeRzpUEBQBQBQBQC0AmKAWgCgCgCgCgCgCgCgCgA0BzQCigFoAoBKAWgENAFAFAFAFALQBQBQBQBQBQBQH/2Q=="/>
          <p:cNvSpPr>
            <a:spLocks noChangeAspect="1" noChangeArrowheads="1"/>
          </p:cNvSpPr>
          <p:nvPr/>
        </p:nvSpPr>
        <p:spPr bwMode="auto">
          <a:xfrm>
            <a:off x="646289" y="252589"/>
            <a:ext cx="270933" cy="2709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a:ea typeface="ＭＳ Ｐゴシック" pitchFamily="34" charset="-128"/>
              </a:defRPr>
            </a:lvl1pPr>
            <a:lvl2pPr marL="742950" indent="-285750">
              <a:defRPr sz="2400">
                <a:solidFill>
                  <a:schemeClr val="tx1"/>
                </a:solidFill>
                <a:latin typeface="Times"/>
                <a:ea typeface="ＭＳ Ｐゴシック" pitchFamily="34" charset="-128"/>
              </a:defRPr>
            </a:lvl2pPr>
            <a:lvl3pPr marL="1143000" indent="-228600">
              <a:defRPr sz="2400">
                <a:solidFill>
                  <a:schemeClr val="tx1"/>
                </a:solidFill>
                <a:latin typeface="Times"/>
                <a:ea typeface="ＭＳ Ｐゴシック" pitchFamily="34" charset="-128"/>
              </a:defRPr>
            </a:lvl3pPr>
            <a:lvl4pPr marL="1600200" indent="-228600">
              <a:defRPr sz="2400">
                <a:solidFill>
                  <a:schemeClr val="tx1"/>
                </a:solidFill>
                <a:latin typeface="Times"/>
                <a:ea typeface="ＭＳ Ｐゴシック" pitchFamily="34" charset="-128"/>
              </a:defRPr>
            </a:lvl4pPr>
            <a:lvl5pPr marL="2057400" indent="-228600">
              <a:defRPr sz="2400">
                <a:solidFill>
                  <a:schemeClr val="tx1"/>
                </a:solidFill>
                <a:latin typeface="Times"/>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a:ea typeface="ＭＳ Ｐゴシック" pitchFamily="34" charset="-128"/>
              </a:defRPr>
            </a:lvl9pPr>
          </a:lstStyle>
          <a:p>
            <a:endParaRPr lang="en-US" altLang="en-US" sz="1600">
              <a:solidFill>
                <a:srgbClr val="000000"/>
              </a:solidFill>
              <a:latin typeface="Calibri"/>
            </a:endParaRPr>
          </a:p>
        </p:txBody>
      </p:sp>
      <p:pic>
        <p:nvPicPr>
          <p:cNvPr id="70673" name="Picture 5" descr="C:\Users\mayer.FENWAY\Pictures\ipergay.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0668" y="3233433"/>
            <a:ext cx="1646138" cy="5677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0674" name="AutoShape 4" descr="data:image/jpeg;base64,/9j/4AAQSkZJRgABAQAAAQABAAD/2wCEAAkGBwgHBgkIBwgKCgkLDRYPDQwMDRsUFRAWIB0iIiAdHx8kKDQsJCYxJx8fLT0tMTU3Ojo6Iys/RD84QzQ5OjcBCgoKDQwNGg8PGjclHyU3Nzc3Nzc3Nzc3Nzc3Nzc3Nzc3Nzc3Nzc3Nzc3Nzc3Nzc3Nzc3Nzc3Nzc3Nzc3Nzc3N//AABEIAHsAtwMBEQACEQEDEQH/xAAbAAABBQEBAAAAAAAAAAAAAAAAAQMEBQYCB//EAEAQAAIBAwMBBQUEBgkFAQAAAAECAwAEEQUSITEGEyJBcRRRYZGhIzKB0RVCUnKxwRYzQ1NikrLh8Ac0NmOiJf/EABoBAQADAQEBAAAAAAAAAAAAAAABAgMFBAb/xAAyEQACAQMCBAIJBAMBAAAAAAAAAQIDBBEhMQUSQVETcRQiMmGBkaHB8EKx0eEjUvEk/9oADAMBAAIRAxEAPwD3GgCgCgCgCgCgCgCgEyBQBkUAhIHU4oBO8T9tfnQnDFDA9CDQgXIoBaAKAKAKAKAKAKAKAKAKAKAKAKAKAKAQnAoCFqWq2Wmxh724SLPQE8n0HnUpG1G3q13imsmS1H/qAvK6ZZs3ukm4HyFWUe52KPBXvVl8EZ657U69dE7rt40P6sKBR88Z+tXwjow4baQ/TnzK2a6vJTma4uG+LyMaHqjSpR9lIZ7x/wBtv8xoaYQ7Fe3cHMNzOn7shH8KFJUacvaimWtl2u1q1Ybrszp5rMob69ahxR46vC7aptHHkavR+3VldMsV+jWsp/XPMZ/Hyqrici44PVp5lT9ZfU1kciyIGRgynkEHg1Q5DTTwzugCgCgCgCgCgCgCgCgCgCgCgG5pUhQySuEQdWY8ChMYuTwjK6t2naTMWneFeQZj1PpVku51qHD0vWq/Iy7wRyytNMDLKxyXkJYn51Y6qk1HlWiOwqjooHoKEZYtAFCDlkRhhlU+ooSm0MSWFu/SPaf8JxU5NY1pIiTaWw5hcH4NU5NY3C/UiDLE8TYkQj1FDdSUti37OdpbrRZRGczWh+9Dnp8QfI1DWTx3nD4XKztLv/J6pY3kF9bR3FtIHicZBFZtYPkqtOdKbhNYaJNQUCgCgCgCgCgCgCgCgCgI1/eQ2Nu0877VHzPpTGTSnSlUlyxMLq2qz6lL9p4YFPhjB6evvNXSO7b20KK0WWQKsekKgBQBQBQBQAKAKAR0WQbHUMvuNCybWxV3WmlQXtuVHVT5elTk9VO46SLTsPrbaZqItLhsW1ywGP2H8j+PQ0kso8fFLTx6fiR9qP7HqK1kfKnVAFAFAFAFAFAFAFANXNxHbQPNMwVFGSTQtCDm+VHn+ralLqdyZH4jH3E6hR+dXSPobe3jQjhbkKpNwoAoAoAoSIaAM84qcAUc1AH7O0mvZu5tl3PjPXoKjJlVqxpR5pHd9Yy2FysFyVDFQ3hOeCcVJWjcQrRbgTdZ0YabaRXCTGZXYKxKgYyOKjJ57e8VWpyNYEs9M0630K81nUbWOVkBaLcPd0/EtUNvYyvb2tGap05YRpey2oHUtDtbl/60ptkH+McGoawc+5oujVcGW2RUGAtAFAFAFAFAFABoDF9q9SNxcGzhP2cRy5H6zf7VeKO1YW/JHxJbsoRUnRChAhPu5oTg7aORY+8aNwnTcQQD+NCqlFvCZZWmg6hdRrIkaqjDILtjj0qMnlqXtGm+Vhf9n72ygMz7JEXlth6UTFG+pVJcuwxounPqd13YYrGvMjAdB7vWpbwaXNwqEM9S2l1rQdInaztrV7qaM4kMSBtp9xY8Z+FU1ZxlO4uJZjllVrep2N/c2xsoXiOxzKHi2kdMfDzNSsntsXWjNwqIsdAlGnaTqWqMB9lGcZ88DP8AMUkZ8TnrGI72sUXWn2GpIOCMHHucAj6ioRSwk6ddwkPaU36X7Oz2DMDNGpRc/NTUvRi8g6NdVI9fxld2ufubXS9GQ5xiWUD3L0z6t/Ci3KWy9Iueb4nOkawukey2G1e8u7je2T/VofM+tS1k6Fzau45qvSK+Zb6R2iGq6/dWkGPZYo/A2OXYHBPp0qGtDx3Ni7e3jUluzSVU5wUAUAUAUAUBE1OeSC1cwjdM3hjXPVj0qUaUoqU1zbdTA3VlPb3621zt76TBOGz1PWr5PoKdenODcNkXv9GrS3x7ZqAXPTkLn51XmOdLij6RIOu6KNMjjmil7yJ22+LqD5VKZ6bW88Z8sty1uru30TRLW6isBPJIqKFXAJJGckmqnNqOrVrOCfVmb1fW7/WFgiltYbW3jlEhCyFmbgjHTA6/SpSZ7bWyq06inJl72gmuIey9j7NcS27M0as8RwcYPGag8apqpdcj6sLOaaHsbeyX0ssgEUmx5WyxGOOfPmhF1ThTq8tN/wDTjSHbTuxt3fIPtu6d8/EDAqWXv5udVR9yKzs7oAvLRmE6xqjYckZJJGSTU5we6pXjaRjBR6HXaDTY9KktY1keQzByeAMYx+dE8lrW8deTi0WV3pt3L2RisbKIvLcupl5Awpbcc5+AAqr3OdcVIyuXKWyJ/wCjbiTszLY3IUTCM93g5wRyv1xU6Z0K1q0PSPEhsUPZGV11aNQcLKjBl/DP8al7HTv1GdDm8hjXHP8ASm8lkG/YY1VW6bQM4+pqImHDYp05Pq/4KXVNMmaX9Iq8ktpLKBJLjxREnnd8B5HpV0ztULmEY+E9JJaLvoX3ZvSLvQu1aRTrut5YXWOZfut0IHwNVk8o597dU7qzzF6prKPQKofPhQBQBQHEkiRJvkZVXIGWOBycChKTbwjh7mJJkheRRJICUUnlsdcfOhKhJxcktCo1e6//AG9LtgeN5dvqB/Op6Hst4J29SZSdov8Ay2M/+qH/AFtUrY14f7FQTtzbpPrNkrxCU+zvtBGTncOlEZ8OjBzk57JEntY/s/ZuwtZOJpJYlA8xtG4/QVHUzo4d0uXuWF5Hp0mg2LarcCCCNY2Ds+3J28CnUpObpXEpx3TZltUudIluIodFYyKqsZZMNjPGBk8eZqVlnSsrmtVqNT2/tGpub+30/QLK5uLU3IwipGACdxHxqDm1YylXajvki9p7dNW0S3vYpJBBCRKYBwrfvelCaMFGuo1Ud6HGuo9mbiw3YYh4z8M9D9fpRm3EIuNfPkZ2TRr17iO3mtZyUcHjcEJ9+RxVjoVJ29WClJou+2URn1HSIlHL94uPXZUI51hLlnKXZM47VatfWmoW9hptytuqwb5GCBj1wBz06GiWTO2t/SJvLwMdnNYNpNcPrGpSSROoIac8KR7sDjrRo9F1ZRpU+aGX3K/TdStLfWZLy2EktrHK+wqvLgjyBx78fhU9DeEZ1rLlxqiPc3bX+o3V60DwLM67EcgnAUDJx6UijSxpTpQamsG07L2wGip3iAiUsxDDqM/7VWW5z76ea7x0Lnb04HHSoPEd0AUAUAUBT9rYzJ2a1FQcEQlvlz/Kpjueywly3MPM8xutYvbyxtYpHZjaSZjmz4gCOhP4fStcLJ9TC1pU6kpJY5lqjT6Je3Go3Wm3d8cXHeBFP94gz4seXu+NVaOTdUoUY1KdPbGfJ9h/tJ/5XF8Yof8AW1VieLh/s1PIt+0muDSbq3jjsDdXEiMytuVQoBGeTUI8VGjOrLlgY69uLzUrw3mouu9VKxQp92IH3e8/GrJYOxZ2fgvnluarVrKbUez2nRW8XesDGxXI4GOvNV6nNUowunKWybKS/wBIudNtFuLvu40LhNobJyelXTOrSvKVSooRLLtC6/0W05Sy7u8iwuevBqvU5sHi9+LGdG1mxsdJnttTcrESQAELZBHIwKSRvxGjLnVSKKnSdRnssTWbYznwyr94DpkVPQ9cqSuaC51qW79rNVlUra6dblwuS7SsQPjjGarhnNfD6ierRUquqXkr6tc3LzSQjaJI8KkP7o/nU4PXRtqVGXJN6yHYdJIleW7upGY26zvK5MjFc4Aqc4L0vDoRxSWreCVFpUfeyqS1xiJJI4lIRnDevTFMlpXMnFdNWu60K2ZQkzKI3jCnhH6rUnqg8xTzkW1ha5uYoE5aRgo+NBOahFyeyNrFrWnWtmu6TYscZ8BXxALkeXoapg4Lta06m2/3JR1iwBINym4EKRznJ6CmCno1b/UP0vY7kX2qLL4289c4x/EUwR6PW19XYYk7Q6eu3ZN3hYErtBwcY8/L7wpg0VnWefV2/PsPtrFggYtdRgK208+v5H5UwZq2rPaJOByAR0NQYkfUIPabG4gGMyxsgz8RQvSnyTUuzM6nY+1OjW2nM2CsqyzyKOZCM5H1q/NqdF8UqePKrjdYS7DN3GkHa22jjUKg2bVA4AxjFFsaU5OVlJvfUjdpZIz2oQhlISGPcQc48TVETHhyyppdiP2l1Wz1TVYDYy96IYnV2CnAJI4z59KRHDotVHlFfgVY7KJza7rKxpBa3FtDCiBV+y3N9Tiq4OZV4dz1HLm0fuIU7ahqBBu725uhG28JxsUjzwBUpGtKypUZKTeqEXSmlZLz2fcSQqSE8+7jn41Ohs/AjUz+pEkWOLnuZJ4w2Du7vLkEcYwB1pkt4/qcyXz2JVxYm0ivULbtgjbLJgkN69KgxhVVWUHjfI9ozrZ2rXUkscYkkC+P9aMcsB9KMpdJ1JqmlnC6d+g4JP0TDcopDxe1AFT/AGkbL+RoU5fSHF7Pl+qYXF/b288htLg7RZLFEyjowbOPlUYJp0Jziudfqy/LBClvLSeYXE8E7TlF3lHCjeOp/HipwbRo1IR5YtYz+5FvLhru6kuJAAznkDywMfyqTenTVOCiuhZ6QRpkK6lPCXLsY4VzjyJJ+mKj3Hkuf8z8KLxjV/MmzS6OypAYpvHIVKsGBGMg/LeR+NNTzRjcrMs7eX50HIp9DjnSSMylnk7xTgnxAdfr86jUrOndSi00uwzv0iKSPuLWcuGLZYHjcy5znp1GPwqTTFzJPmksfwn/AGOq2h74YkabMgEYALcghBg//NRqU/8AUotvGnl0z/ZzO+kW91JFJFNsVWQyEtjJ8Oxf859KnUmMbicE0107eefoaa2dJbeKSPJR0DLkY4I4qhzpJxk1LccoVCgML/1CRrS/s78KTFIhhkx5YOQfqavHVYO9wlqpTnSe61+zKK2igjTdbogD8kqOtEj1Roxp6RWB7GTjNSWZZnT4ke+Vi7CB41U+/cwzmoyeXx5NQffP0Q7fx2/c6hElvHF7NKqoy/eIJOc5oZ0XPMJOTfMhzTLuKHT4NksMcyuzSCSRl9OB96hWvTlKo008Y0xj77EX2u3axRZSJJRju9sW1ofFk4b54pg2VOaqZisLz0enY6bV8Ou2NpVEbRs8zeNgSD1XHupgrG001eNc6bfUiXF9NOZNwRVkVVZVXyXp1pg2p0IQx7vuMM7sqqzEqv3R7qk2wk8o5oSFCAoST9G0x9TuguGEKn7RwPL3etQ2ea5uFRhnr0L+W+kia1UWsBi9oaKHrlCu4Z+QHzNQcxUU+b1nnGX7840+Zw2q6csiuLNt6TOCwIBDAjcevPJB+NC3o1ZrHNo0vvg5F/paMsaWPdru2qeAuGJ6495B4NCXRrv1nPP9Y/ZDa6laNIry6egwOGBHiO1CMc8eXX3UwW9HqYwp/mWiVZXmnS3kMcViY3Z2O8YADnJI4POdp56UZjUpVlBylLP8fjLV9Ms5ZHka2Qu58TY5J4/IfKoyeZVqiXKnoTEQIiqowAMCoMm86nVAFAVXaPSxq+lT2vG8jdGfc46VKeD02dx6PWU+nXyPJ4J5bCd4ZQfC2HjPka0PsJwjVipIt4Z451zG34eYoeOUXB6k+fUrudCksxKnGQFC5x0zioweaFvTi8pEUu7OWZiS3Uk9fWhthJaCf860AGgChIUICgCgA8ChJL0nTp9Sn2RDbGp+0kI4X/ej0MLi4hQjlvXsXkGs2+mW8kMVr9lE7KGBPjYBjzkdSVx+IqrRz5Wk601KUtXh/sh+41IzWWoGOzQSWrqEDqG3kn7wH/Oc0MoUFGcMy0l9un50IsN8pNtNdWUbyq2zwrjYSW8vNvCPTmmhrKj7UYT0Y5BrltJGJTYxAtIMbOct4fh18X0NMFZWk08Kb/rX+B601SK5lhQ2ESLPIY8nBOAOmMdfoKgpO3lBNqb0WfqXyW0KYKxICOmFAxQ8LlJ7sdHFQQLQBQBQCYoDG9s+zDXobUNPXNyB9pGB/WD86vF4Ozw3iHhf4qns9H293keeqzwvxuR1OPcR8KufSPEl3J8OpsuBMu4ftL1qMGErfsT4bqCX7ki59x4pg88qc47oe8qgzEoAoAoSJnmgOgRxz1oQXmldnZbjbLebooeuz9ZvyqMnPuL+MPVhqydDfX9sZra1037FJRFF9kw6kjJ94GASfjUHndGlNKU564y9V8h6z1PUJZoVntBEryFS3cv4ceR9x6+LpxQyqUKMU3GWfivz4b6hJf6mb4xrbrHAlwqFjE7EoSRn06cjpQlUaCp8zll47rc4m1i+GoXcEFsrxQNt7wRO237vJx977x4HPFC0bWl4cZSlq/evf8tjhNT1AM4j07bO6iQnuXw3hXBPzPHXApgOhR0zPRe/zNIinaN2Cccke+qnPO6AKAKAKAKAKAQjigM9r/ZSy1cmZfsLoj+tQcN+8POrKR0LTiNW39XePYwep9mdW01nL2xli/vYvEMenUVopJn0NDiNvW2lh9mUx4bB4I8jQ9u+w4k0ifcdh6GmCrhF7oeW/uV43g+q0wUdGDOxqc469367aYK+jwHLe7v7ttlrC0rHyjTNMIrOnRp6zePiX2ndlNcvSGvJPY4/jgt8hVeZHPrcStaSxBczNbpPZqw0zDorzzj+1mO4j08hVW2zj3F/Wr6PRdkMAa1FI6RJiMvIwZgH6s2PP3YpoS/RpJN76fYW/TVJbe0kWGUyCNu8iSTb9pxtyQRx1+dFgUvAjOSz108hh7fXJbid/tYlkYGPbID3YB2EY+Knd58ip0NIytYxS3xvpv1/fQstJhu4bu7WYSmHcO7kkfJPXjGTx054qrPNXlTlCLjv1/P+loABnAAzUHmFoBaAKAKAKAKAKAKAKADQHJ60BCutI068/wC6sbeU+9oxn51OTanc1qfsSa+JXS9jdDkOfY9n7jsv86czPVHil1H9X0RyvYrQlOfZXPrK3505mS+K3f8At9ESoOzGiwY2abbkjzkXf/GnMzKd/dT3myzigjhQLDGkajyRQBQ8kpSk8yeRzpUEBQBQBQBQC0AmKAWgCgCgCgCgCgCgCgCgA0BzQCigFoAoBKAWgENAFAFAFAFALQBQBQBQBQBQBQH/2Q=="/>
          <p:cNvSpPr>
            <a:spLocks noChangeAspect="1" noChangeArrowheads="1"/>
          </p:cNvSpPr>
          <p:nvPr/>
        </p:nvSpPr>
        <p:spPr bwMode="auto">
          <a:xfrm>
            <a:off x="781756" y="388057"/>
            <a:ext cx="270933" cy="2709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a:ea typeface="ＭＳ Ｐゴシック" pitchFamily="34" charset="-128"/>
              </a:defRPr>
            </a:lvl1pPr>
            <a:lvl2pPr marL="742950" indent="-285750">
              <a:defRPr sz="2400">
                <a:solidFill>
                  <a:schemeClr val="tx1"/>
                </a:solidFill>
                <a:latin typeface="Times"/>
                <a:ea typeface="ＭＳ Ｐゴシック" pitchFamily="34" charset="-128"/>
              </a:defRPr>
            </a:lvl2pPr>
            <a:lvl3pPr marL="1143000" indent="-228600">
              <a:defRPr sz="2400">
                <a:solidFill>
                  <a:schemeClr val="tx1"/>
                </a:solidFill>
                <a:latin typeface="Times"/>
                <a:ea typeface="ＭＳ Ｐゴシック" pitchFamily="34" charset="-128"/>
              </a:defRPr>
            </a:lvl3pPr>
            <a:lvl4pPr marL="1600200" indent="-228600">
              <a:defRPr sz="2400">
                <a:solidFill>
                  <a:schemeClr val="tx1"/>
                </a:solidFill>
                <a:latin typeface="Times"/>
                <a:ea typeface="ＭＳ Ｐゴシック" pitchFamily="34" charset="-128"/>
              </a:defRPr>
            </a:lvl4pPr>
            <a:lvl5pPr marL="2057400" indent="-228600">
              <a:defRPr sz="2400">
                <a:solidFill>
                  <a:schemeClr val="tx1"/>
                </a:solidFill>
                <a:latin typeface="Times"/>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a:ea typeface="ＭＳ Ｐゴシック" pitchFamily="34" charset="-128"/>
              </a:defRPr>
            </a:lvl9pPr>
          </a:lstStyle>
          <a:p>
            <a:endParaRPr lang="en-US" altLang="en-US" sz="1600">
              <a:solidFill>
                <a:srgbClr val="000000"/>
              </a:solidFill>
              <a:latin typeface="Calibri"/>
            </a:endParaRPr>
          </a:p>
        </p:txBody>
      </p:sp>
      <p:sp>
        <p:nvSpPr>
          <p:cNvPr id="2" name="Rectangle 1"/>
          <p:cNvSpPr/>
          <p:nvPr/>
        </p:nvSpPr>
        <p:spPr>
          <a:xfrm>
            <a:off x="6146801" y="2546674"/>
            <a:ext cx="2560320" cy="913135"/>
          </a:xfrm>
          <a:prstGeom prst="rect">
            <a:avLst/>
          </a:prstGeom>
        </p:spPr>
        <p:txBody>
          <a:bodyPr wrap="square">
            <a:spAutoFit/>
          </a:bodyPr>
          <a:lstStyle/>
          <a:p>
            <a:pPr algn="ctr">
              <a:defRPr/>
            </a:pPr>
            <a:endParaRPr lang="en-US" sz="1778" b="1" u="sng" dirty="0">
              <a:solidFill>
                <a:srgbClr val="000000"/>
              </a:solidFill>
              <a:ea typeface="ＭＳ Ｐゴシック" pitchFamily="1" charset="-128"/>
            </a:endParaRPr>
          </a:p>
          <a:p>
            <a:pPr algn="ctr">
              <a:defRPr/>
            </a:pPr>
            <a:r>
              <a:rPr lang="en-US" sz="1778" b="1" u="sng" dirty="0">
                <a:solidFill>
                  <a:srgbClr val="000000"/>
                </a:solidFill>
                <a:ea typeface="ＭＳ Ｐゴシック" pitchFamily="1" charset="-128"/>
              </a:rPr>
              <a:t>Hard-to-reach populations; PWUD</a:t>
            </a:r>
            <a:endParaRPr lang="en-US" sz="1778" b="1" dirty="0">
              <a:solidFill>
                <a:srgbClr val="000000"/>
              </a:solidFill>
              <a:ea typeface="ＭＳ Ｐゴシック" pitchFamily="1" charset="-128"/>
            </a:endParaRPr>
          </a:p>
        </p:txBody>
      </p:sp>
      <p:pic>
        <p:nvPicPr>
          <p:cNvPr id="69634" name="Picture 2" descr="https://blog.drugs.com/wp-content/uploads/2016/04/181046-DescovyBottlewithTablet-1.jpg_low-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0959" y="3806177"/>
            <a:ext cx="1426634" cy="1364365"/>
          </a:xfrm>
          <a:prstGeom prst="rect">
            <a:avLst/>
          </a:prstGeom>
          <a:noFill/>
          <a:extLst>
            <a:ext uri="{909E8E84-426E-40dd-AFC4-6F175D3DCCD1}">
              <a14:hiddenFill xmlns="" xmlns:a14="http://schemas.microsoft.com/office/drawing/2010/main">
                <a:solidFill>
                  <a:srgbClr val="FFFFFF"/>
                </a:solidFill>
              </a14:hiddenFill>
            </a:ext>
          </a:extLst>
        </p:spPr>
      </p:pic>
      <p:sp>
        <p:nvSpPr>
          <p:cNvPr id="3" name="AutoShape 4" descr="Image result for smart phone"/>
          <p:cNvSpPr>
            <a:spLocks noChangeAspect="1" noChangeArrowheads="1"/>
          </p:cNvSpPr>
          <p:nvPr/>
        </p:nvSpPr>
        <p:spPr bwMode="auto">
          <a:xfrm>
            <a:off x="917222" y="523524"/>
            <a:ext cx="270933" cy="27093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81280" tIns="40640" rIns="81280" bIns="40640" numCol="1" anchor="t" anchorCtr="0" compatLnSpc="1">
            <a:prstTxWarp prst="textNoShape">
              <a:avLst/>
            </a:prstTxWarp>
          </a:bodyPr>
          <a:lstStyle/>
          <a:p>
            <a:endParaRPr lang="en-US" sz="1600">
              <a:solidFill>
                <a:srgbClr val="162731"/>
              </a:solidFill>
              <a:latin typeface="Times" panose="02020603050405020304" pitchFamily="18" charset="0"/>
              <a:ea typeface="ヒラギノ角ゴ Pro W3" pitchFamily="-104" charset="-128"/>
            </a:endParaRPr>
          </a:p>
        </p:txBody>
      </p:sp>
      <p:pic>
        <p:nvPicPr>
          <p:cNvPr id="69638" name="Picture 6" descr="Image result for smart phon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70136" y="1530672"/>
            <a:ext cx="1524000" cy="12921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284550738"/>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B76AC-10CC-491D-92C3-7DC0A8E49731}"/>
              </a:ext>
            </a:extLst>
          </p:cNvPr>
          <p:cNvSpPr>
            <a:spLocks noGrp="1"/>
          </p:cNvSpPr>
          <p:nvPr>
            <p:ph type="title"/>
          </p:nvPr>
        </p:nvSpPr>
        <p:spPr>
          <a:xfrm>
            <a:off x="628648" y="-180565"/>
            <a:ext cx="8318705" cy="1345687"/>
          </a:xfrm>
        </p:spPr>
        <p:txBody>
          <a:bodyPr/>
          <a:lstStyle/>
          <a:p>
            <a:r>
              <a:rPr lang="en-US" dirty="0">
                <a:solidFill>
                  <a:schemeClr val="accent1"/>
                </a:solidFill>
              </a:rPr>
              <a:t>Research Agenda for Gay, Bisexual, other MSM: at Network, Social, Structural Levels</a:t>
            </a:r>
          </a:p>
        </p:txBody>
      </p:sp>
      <p:sp>
        <p:nvSpPr>
          <p:cNvPr id="3" name="Content Placeholder 2">
            <a:extLst>
              <a:ext uri="{FF2B5EF4-FFF2-40B4-BE49-F238E27FC236}">
                <a16:creationId xmlns:a16="http://schemas.microsoft.com/office/drawing/2014/main" id="{5F73A4DD-84EE-4DA9-996A-A6531BCD61DC}"/>
              </a:ext>
            </a:extLst>
          </p:cNvPr>
          <p:cNvSpPr>
            <a:spLocks noGrp="1"/>
          </p:cNvSpPr>
          <p:nvPr>
            <p:ph idx="1"/>
          </p:nvPr>
        </p:nvSpPr>
        <p:spPr>
          <a:xfrm>
            <a:off x="314324" y="1165122"/>
            <a:ext cx="8947354" cy="5692878"/>
          </a:xfrm>
        </p:spPr>
        <p:txBody>
          <a:bodyPr>
            <a:normAutofit fontScale="85000" lnSpcReduction="20000"/>
          </a:bodyPr>
          <a:lstStyle/>
          <a:p>
            <a:r>
              <a:rPr lang="en-US" dirty="0"/>
              <a:t>Antivirals for prevention</a:t>
            </a:r>
          </a:p>
          <a:p>
            <a:pPr lvl="1"/>
            <a:r>
              <a:rPr lang="en-US" dirty="0"/>
              <a:t>Disparities  in access, uptake, adherence (Black, Latinx men, adolescents)</a:t>
            </a:r>
          </a:p>
          <a:p>
            <a:pPr lvl="1"/>
            <a:r>
              <a:rPr lang="en-US" dirty="0"/>
              <a:t>PrEP/</a:t>
            </a:r>
            <a:r>
              <a:rPr lang="en-US" dirty="0" err="1"/>
              <a:t>TasP</a:t>
            </a:r>
            <a:r>
              <a:rPr lang="en-US" dirty="0"/>
              <a:t> and transmission networks</a:t>
            </a:r>
          </a:p>
          <a:p>
            <a:pPr lvl="1"/>
            <a:r>
              <a:rPr lang="en-US" dirty="0"/>
              <a:t>PrEP, STI, HBV/HCV transmission dynamics, IS </a:t>
            </a:r>
          </a:p>
          <a:p>
            <a:endParaRPr lang="en-US" dirty="0"/>
          </a:p>
          <a:p>
            <a:r>
              <a:rPr lang="en-US" dirty="0"/>
              <a:t>Recruitment and Retention</a:t>
            </a:r>
          </a:p>
          <a:p>
            <a:pPr lvl="1"/>
            <a:r>
              <a:rPr lang="en-US" dirty="0"/>
              <a:t>Epidemiologic advances </a:t>
            </a:r>
          </a:p>
          <a:p>
            <a:pPr lvl="1"/>
            <a:r>
              <a:rPr lang="en-US" dirty="0"/>
              <a:t>Social media recruitment, platforms</a:t>
            </a:r>
          </a:p>
          <a:p>
            <a:pPr marL="342900" lvl="1" indent="0">
              <a:buNone/>
            </a:pPr>
            <a:endParaRPr lang="en-US" dirty="0"/>
          </a:p>
          <a:p>
            <a:r>
              <a:rPr lang="en-US" dirty="0"/>
              <a:t>Stigma Reduction Interventions</a:t>
            </a:r>
          </a:p>
          <a:p>
            <a:pPr lvl="1"/>
            <a:r>
              <a:rPr lang="en-US" dirty="0"/>
              <a:t>LGBT</a:t>
            </a:r>
          </a:p>
          <a:p>
            <a:pPr lvl="1"/>
            <a:r>
              <a:rPr lang="en-US" dirty="0"/>
              <a:t>HIV stigma and PrEP</a:t>
            </a:r>
          </a:p>
          <a:p>
            <a:pPr lvl="1"/>
            <a:r>
              <a:rPr lang="en-US" dirty="0"/>
              <a:t>Strategic litigation</a:t>
            </a:r>
          </a:p>
          <a:p>
            <a:endParaRPr lang="en-US" dirty="0"/>
          </a:p>
          <a:p>
            <a:r>
              <a:rPr lang="en-US" dirty="0"/>
              <a:t>Adolescent/young adult GB/MSM</a:t>
            </a:r>
          </a:p>
          <a:p>
            <a:pPr lvl="1"/>
            <a:r>
              <a:rPr lang="en-US" dirty="0"/>
              <a:t>Access </a:t>
            </a:r>
          </a:p>
          <a:p>
            <a:pPr lvl="1"/>
            <a:r>
              <a:rPr lang="en-US" dirty="0"/>
              <a:t>Research participation/assent and consent</a:t>
            </a:r>
          </a:p>
          <a:p>
            <a:pPr lvl="1"/>
            <a:r>
              <a:rPr lang="en-US" dirty="0"/>
              <a:t>School based interventions</a:t>
            </a:r>
          </a:p>
          <a:p>
            <a:pPr lvl="1"/>
            <a:r>
              <a:rPr lang="en-US" dirty="0"/>
              <a:t>Unstable housing</a:t>
            </a:r>
          </a:p>
          <a:p>
            <a:endParaRPr lang="en-US" dirty="0"/>
          </a:p>
          <a:p>
            <a:r>
              <a:rPr lang="en-US" dirty="0"/>
              <a:t>Novel interventions</a:t>
            </a:r>
          </a:p>
          <a:p>
            <a:pPr lvl="1"/>
            <a:r>
              <a:rPr lang="en-US" dirty="0"/>
              <a:t>Impact on disparities</a:t>
            </a:r>
          </a:p>
          <a:p>
            <a:pPr lvl="1"/>
            <a:r>
              <a:rPr lang="en-US" dirty="0"/>
              <a:t>Social and Structural Aspects</a:t>
            </a:r>
          </a:p>
          <a:p>
            <a:pPr lvl="1"/>
            <a:endParaRPr lang="en-US" dirty="0"/>
          </a:p>
        </p:txBody>
      </p:sp>
    </p:spTree>
    <p:extLst>
      <p:ext uri="{BB962C8B-B14F-4D97-AF65-F5344CB8AC3E}">
        <p14:creationId xmlns:p14="http://schemas.microsoft.com/office/powerpoint/2010/main" val="11579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4" end="14"/>
                                            </p:txEl>
                                          </p:spTgt>
                                        </p:tgtEl>
                                        <p:attrNameLst>
                                          <p:attrName>style.visibility</p:attrName>
                                        </p:attrNameLst>
                                      </p:cBhvr>
                                      <p:to>
                                        <p:strVal val="visible"/>
                                      </p:to>
                                    </p:set>
                                    <p:anim calcmode="lin" valueType="num">
                                      <p:cBhvr additive="base">
                                        <p:cTn id="7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5" end="15"/>
                                            </p:txEl>
                                          </p:spTgt>
                                        </p:tgtEl>
                                        <p:attrNameLst>
                                          <p:attrName>style.visibility</p:attrName>
                                        </p:attrNameLst>
                                      </p:cBhvr>
                                      <p:to>
                                        <p:strVal val="visible"/>
                                      </p:to>
                                    </p:set>
                                    <p:anim calcmode="lin" valueType="num">
                                      <p:cBhvr additive="base">
                                        <p:cTn id="7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6" end="16"/>
                                            </p:txEl>
                                          </p:spTgt>
                                        </p:tgtEl>
                                        <p:attrNameLst>
                                          <p:attrName>style.visibility</p:attrName>
                                        </p:attrNameLst>
                                      </p:cBhvr>
                                      <p:to>
                                        <p:strVal val="visible"/>
                                      </p:to>
                                    </p:set>
                                    <p:anim calcmode="lin" valueType="num">
                                      <p:cBhvr additive="base">
                                        <p:cTn id="85"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3">
                                            <p:txEl>
                                              <p:pRg st="17" end="17"/>
                                            </p:txEl>
                                          </p:spTgt>
                                        </p:tgtEl>
                                        <p:attrNameLst>
                                          <p:attrName>style.visibility</p:attrName>
                                        </p:attrNameLst>
                                      </p:cBhvr>
                                      <p:to>
                                        <p:strVal val="visible"/>
                                      </p:to>
                                    </p:set>
                                    <p:anim calcmode="lin" valueType="num">
                                      <p:cBhvr additive="base">
                                        <p:cTn id="91"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3">
                                            <p:txEl>
                                              <p:pRg st="18" end="18"/>
                                            </p:txEl>
                                          </p:spTgt>
                                        </p:tgtEl>
                                        <p:attrNameLst>
                                          <p:attrName>style.visibility</p:attrName>
                                        </p:attrNameLst>
                                      </p:cBhvr>
                                      <p:to>
                                        <p:strVal val="visible"/>
                                      </p:to>
                                    </p:set>
                                    <p:anim calcmode="lin" valueType="num">
                                      <p:cBhvr additive="base">
                                        <p:cTn id="97"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3">
                                            <p:txEl>
                                              <p:pRg st="20" end="20"/>
                                            </p:txEl>
                                          </p:spTgt>
                                        </p:tgtEl>
                                        <p:attrNameLst>
                                          <p:attrName>style.visibility</p:attrName>
                                        </p:attrNameLst>
                                      </p:cBhvr>
                                      <p:to>
                                        <p:strVal val="visible"/>
                                      </p:to>
                                    </p:set>
                                    <p:anim calcmode="lin" valueType="num">
                                      <p:cBhvr additive="base">
                                        <p:cTn id="103" dur="500" fill="hold"/>
                                        <p:tgtEl>
                                          <p:spTgt spid="3">
                                            <p:txEl>
                                              <p:pRg st="20" end="20"/>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3">
                                            <p:txEl>
                                              <p:pRg st="20" end="20"/>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3">
                                            <p:txEl>
                                              <p:pRg st="21" end="21"/>
                                            </p:txEl>
                                          </p:spTgt>
                                        </p:tgtEl>
                                        <p:attrNameLst>
                                          <p:attrName>style.visibility</p:attrName>
                                        </p:attrNameLst>
                                      </p:cBhvr>
                                      <p:to>
                                        <p:strVal val="visible"/>
                                      </p:to>
                                    </p:set>
                                    <p:anim calcmode="lin" valueType="num">
                                      <p:cBhvr additive="base">
                                        <p:cTn id="109" dur="500" fill="hold"/>
                                        <p:tgtEl>
                                          <p:spTgt spid="3">
                                            <p:txEl>
                                              <p:pRg st="21" end="21"/>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3">
                                            <p:txEl>
                                              <p:pRg st="21" end="21"/>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3">
                                            <p:txEl>
                                              <p:pRg st="22" end="22"/>
                                            </p:txEl>
                                          </p:spTgt>
                                        </p:tgtEl>
                                        <p:attrNameLst>
                                          <p:attrName>style.visibility</p:attrName>
                                        </p:attrNameLst>
                                      </p:cBhvr>
                                      <p:to>
                                        <p:strVal val="visible"/>
                                      </p:to>
                                    </p:set>
                                    <p:anim calcmode="lin" valueType="num">
                                      <p:cBhvr additive="base">
                                        <p:cTn id="115" dur="500" fill="hold"/>
                                        <p:tgtEl>
                                          <p:spTgt spid="3">
                                            <p:txEl>
                                              <p:pRg st="22" end="22"/>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3">
                                            <p:txEl>
                                              <p:pRg st="22" end="2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51012"/>
            <a:ext cx="9050737" cy="5755341"/>
          </a:xfrm>
          <a:prstGeom prst="rect">
            <a:avLst/>
          </a:prstGeom>
        </p:spPr>
      </p:pic>
    </p:spTree>
    <p:extLst>
      <p:ext uri="{BB962C8B-B14F-4D97-AF65-F5344CB8AC3E}">
        <p14:creationId xmlns:p14="http://schemas.microsoft.com/office/powerpoint/2010/main" val="1882336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3"/>
          <p:cNvSpPr>
            <a:spLocks noChangeArrowheads="1"/>
          </p:cNvSpPr>
          <p:nvPr/>
        </p:nvSpPr>
        <p:spPr bwMode="auto">
          <a:xfrm>
            <a:off x="533400" y="3041650"/>
            <a:ext cx="8458200"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800" b="1" dirty="0">
                <a:solidFill>
                  <a:srgbClr val="02141F"/>
                </a:solidFill>
                <a:latin typeface="Georgia" charset="0"/>
              </a:rPr>
              <a:t>Human Rights Undermined</a:t>
            </a:r>
            <a:endParaRPr lang="en-US" altLang="en-US" sz="2800" dirty="0">
              <a:solidFill>
                <a:srgbClr val="02141F"/>
              </a:solidFill>
              <a:latin typeface="Georgia" charset="0"/>
            </a:endParaRPr>
          </a:p>
          <a:p>
            <a:r>
              <a:rPr lang="ja-JP" altLang="en-US" sz="2800" dirty="0">
                <a:solidFill>
                  <a:srgbClr val="02141F"/>
                </a:solidFill>
                <a:latin typeface="Georgia" charset="0"/>
              </a:rPr>
              <a:t>“</a:t>
            </a:r>
            <a:r>
              <a:rPr lang="en-US" altLang="ja-JP" sz="2800" dirty="0">
                <a:solidFill>
                  <a:srgbClr val="02141F"/>
                </a:solidFill>
                <a:latin typeface="Georgia" charset="0"/>
              </a:rPr>
              <a:t>It’s not just liberal democracy in danger,</a:t>
            </a:r>
            <a:r>
              <a:rPr lang="ja-JP" altLang="en-US" sz="2800" dirty="0">
                <a:solidFill>
                  <a:srgbClr val="02141F"/>
                </a:solidFill>
                <a:latin typeface="Georgia" charset="0"/>
              </a:rPr>
              <a:t>”</a:t>
            </a:r>
            <a:endParaRPr lang="en-US" altLang="ja-JP" sz="2800" dirty="0">
              <a:solidFill>
                <a:srgbClr val="02141F"/>
              </a:solidFill>
              <a:latin typeface="Georgia" charset="0"/>
            </a:endParaRPr>
          </a:p>
          <a:p>
            <a:endParaRPr lang="en-US" altLang="en-US" sz="2800" dirty="0">
              <a:solidFill>
                <a:srgbClr val="02141F"/>
              </a:solidFill>
              <a:latin typeface="Georgia" charset="0"/>
            </a:endParaRPr>
          </a:p>
          <a:p>
            <a:r>
              <a:rPr lang="en-US" altLang="en-US" sz="2800" dirty="0">
                <a:solidFill>
                  <a:srgbClr val="02141F"/>
                </a:solidFill>
                <a:latin typeface="Georgia" charset="0"/>
              </a:rPr>
              <a:t> </a:t>
            </a:r>
            <a:r>
              <a:rPr lang="ja-JP" altLang="en-US" sz="2800" dirty="0">
                <a:solidFill>
                  <a:srgbClr val="02141F"/>
                </a:solidFill>
                <a:latin typeface="Georgia" charset="0"/>
              </a:rPr>
              <a:t>“</a:t>
            </a:r>
            <a:r>
              <a:rPr lang="en-US" altLang="ja-JP" sz="2800" dirty="0">
                <a:solidFill>
                  <a:srgbClr val="02141F"/>
                </a:solidFill>
                <a:latin typeface="Georgia" charset="0"/>
              </a:rPr>
              <a:t>It’s the rule of law internationally. It’s the international system itself. It’s the notion that human rights are universal and sacred. That’s what’s at stake with the Trump administration.</a:t>
            </a:r>
            <a:r>
              <a:rPr lang="ja-JP" altLang="en-US" sz="2800" dirty="0">
                <a:solidFill>
                  <a:srgbClr val="02141F"/>
                </a:solidFill>
                <a:latin typeface="Georgia" charset="0"/>
              </a:rPr>
              <a:t>”</a:t>
            </a:r>
            <a:r>
              <a:rPr lang="en-US" altLang="ja-JP" sz="2800" dirty="0">
                <a:solidFill>
                  <a:srgbClr val="02141F"/>
                </a:solidFill>
                <a:latin typeface="Georgia" charset="0"/>
              </a:rPr>
              <a:t>   </a:t>
            </a:r>
            <a:endParaRPr lang="en-US" altLang="ja-JP" sz="2800" dirty="0" smtClean="0">
              <a:solidFill>
                <a:srgbClr val="02141F"/>
              </a:solidFill>
              <a:latin typeface="Georgia" charset="0"/>
            </a:endParaRPr>
          </a:p>
          <a:p>
            <a:r>
              <a:rPr lang="en-US" altLang="ja-JP" sz="2800" dirty="0" smtClean="0">
                <a:solidFill>
                  <a:srgbClr val="02141F"/>
                </a:solidFill>
                <a:latin typeface="Georgia" charset="0"/>
              </a:rPr>
              <a:t> </a:t>
            </a:r>
            <a:r>
              <a:rPr lang="en-US" altLang="ja-JP" sz="2000" dirty="0">
                <a:solidFill>
                  <a:srgbClr val="02141F"/>
                </a:solidFill>
                <a:latin typeface="Georgia" charset="0"/>
              </a:rPr>
              <a:t>--Jessica Stern, </a:t>
            </a:r>
            <a:r>
              <a:rPr lang="en-US" altLang="ja-JP" sz="2000" dirty="0" err="1">
                <a:solidFill>
                  <a:srgbClr val="02141F"/>
                </a:solidFill>
                <a:latin typeface="Georgia" charset="0"/>
              </a:rPr>
              <a:t>OutRight</a:t>
            </a:r>
            <a:r>
              <a:rPr lang="en-US" altLang="ja-JP" sz="2000" dirty="0">
                <a:solidFill>
                  <a:srgbClr val="02141F"/>
                </a:solidFill>
                <a:latin typeface="Georgia" charset="0"/>
              </a:rPr>
              <a:t> </a:t>
            </a:r>
            <a:r>
              <a:rPr lang="en-US" altLang="ja-JP" sz="2000">
                <a:solidFill>
                  <a:srgbClr val="02141F"/>
                </a:solidFill>
                <a:latin typeface="Georgia" charset="0"/>
              </a:rPr>
              <a:t>Action </a:t>
            </a:r>
            <a:r>
              <a:rPr lang="en-US" altLang="ja-JP" sz="2000" smtClean="0">
                <a:solidFill>
                  <a:srgbClr val="02141F"/>
                </a:solidFill>
                <a:latin typeface="Georgia" charset="0"/>
              </a:rPr>
              <a:t>International</a:t>
            </a:r>
            <a:endParaRPr lang="en-US" altLang="ja-JP" sz="2000" dirty="0">
              <a:solidFill>
                <a:srgbClr val="02141F"/>
              </a:solidFill>
              <a:latin typeface="Georgia" charset="0"/>
            </a:endParaRPr>
          </a:p>
          <a:p>
            <a:endParaRPr lang="en-US" altLang="en-US" sz="1300" dirty="0">
              <a:solidFill>
                <a:srgbClr val="02141F"/>
              </a:solidFill>
              <a:latin typeface="Georgia" charset="0"/>
            </a:endParaRPr>
          </a:p>
          <a:p>
            <a:r>
              <a:rPr lang="en-US" altLang="en-US" sz="1300" dirty="0">
                <a:solidFill>
                  <a:srgbClr val="02141F"/>
                </a:solidFill>
                <a:latin typeface="Georgia" charset="0"/>
              </a:rPr>
              <a:t>.</a:t>
            </a:r>
          </a:p>
        </p:txBody>
      </p:sp>
      <p:pic>
        <p:nvPicPr>
          <p:cNvPr id="78850" name="Picture 2" descr="http://img.thedailybeast.com/image/upload/c_crop,d_placeholder_euli9k,h_1440,w_2559,x_0,y_0/c_limit,w_1480/fl_lossy,q_auto/v1495161163/170518-michaelson-lgbt-tease_g9zi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1303338"/>
            <a:ext cx="263842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Rectangle 4"/>
          <p:cNvSpPr>
            <a:spLocks noChangeArrowheads="1"/>
          </p:cNvSpPr>
          <p:nvPr/>
        </p:nvSpPr>
        <p:spPr bwMode="auto">
          <a:xfrm>
            <a:off x="2640013" y="157163"/>
            <a:ext cx="6403975"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a:solidFill>
                  <a:schemeClr val="tx2"/>
                </a:solidFill>
              </a:rPr>
              <a:t>AMERICA LAST</a:t>
            </a:r>
          </a:p>
          <a:p>
            <a:r>
              <a:rPr lang="en-US" altLang="en-US" sz="2000"/>
              <a:t>How the </a:t>
            </a:r>
            <a:r>
              <a:rPr lang="ja-JP" altLang="en-US" sz="2000"/>
              <a:t>‘</a:t>
            </a:r>
            <a:r>
              <a:rPr lang="en-US" altLang="ja-JP" sz="2000"/>
              <a:t>Trump Effect</a:t>
            </a:r>
            <a:r>
              <a:rPr lang="ja-JP" altLang="en-US" sz="2000"/>
              <a:t>’</a:t>
            </a:r>
            <a:r>
              <a:rPr lang="en-US" altLang="ja-JP" sz="2000"/>
              <a:t> Is Endangering LGBT People Worldwide International activists say the effects of the Trump administration</a:t>
            </a:r>
            <a:r>
              <a:rPr lang="ja-JP" altLang="en-US" sz="2000"/>
              <a:t>’</a:t>
            </a:r>
            <a:r>
              <a:rPr lang="en-US" altLang="ja-JP" sz="2000"/>
              <a:t>s actions (and inactions) are already being felt.</a:t>
            </a:r>
          </a:p>
          <a:p>
            <a:endParaRPr lang="en-US" altLang="en-US" sz="1300"/>
          </a:p>
          <a:p>
            <a:r>
              <a:rPr lang="en-US" altLang="en-US" sz="1300"/>
              <a:t>The Daily Beast</a:t>
            </a:r>
          </a:p>
          <a:p>
            <a:r>
              <a:rPr lang="en-US" altLang="en-US" sz="1300"/>
              <a:t>Jay Michaelson</a:t>
            </a:r>
          </a:p>
          <a:p>
            <a:r>
              <a:rPr lang="en-US" altLang="en-US" sz="1300"/>
              <a:t>05.19.17 1:00 AM ET</a:t>
            </a:r>
          </a:p>
        </p:txBody>
      </p:sp>
    </p:spTree>
    <p:extLst>
      <p:ext uri="{BB962C8B-B14F-4D97-AF65-F5344CB8AC3E}">
        <p14:creationId xmlns:p14="http://schemas.microsoft.com/office/powerpoint/2010/main" val="3658305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1101-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81000"/>
            <a:ext cx="9141677" cy="6096000"/>
          </a:xfrm>
          <a:prstGeom prst="rect">
            <a:avLst/>
          </a:prstGeom>
        </p:spPr>
      </p:pic>
    </p:spTree>
    <p:extLst>
      <p:ext uri="{BB962C8B-B14F-4D97-AF65-F5344CB8AC3E}">
        <p14:creationId xmlns:p14="http://schemas.microsoft.com/office/powerpoint/2010/main" val="558606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5" name="Title 11"/>
          <p:cNvSpPr>
            <a:spLocks noGrp="1"/>
          </p:cNvSpPr>
          <p:nvPr>
            <p:ph type="title"/>
          </p:nvPr>
        </p:nvSpPr>
        <p:spPr>
          <a:xfrm>
            <a:off x="228600" y="363326"/>
            <a:ext cx="8229600" cy="487362"/>
          </a:xfrm>
        </p:spPr>
        <p:txBody>
          <a:bodyPr>
            <a:noAutofit/>
          </a:bodyPr>
          <a:lstStyle/>
          <a:p>
            <a:pPr algn="l"/>
            <a:r>
              <a:rPr lang="en-US" sz="4000" dirty="0">
                <a:solidFill>
                  <a:schemeClr val="tx2"/>
                </a:solidFill>
                <a:latin typeface="Arial" charset="0"/>
                <a:ea typeface="Arial" charset="0"/>
                <a:cs typeface="Arial" charset="0"/>
              </a:rPr>
              <a:t>Acknowledgements</a:t>
            </a:r>
            <a:r>
              <a:rPr lang="en-US" sz="4000" dirty="0">
                <a:latin typeface="Arial" charset="0"/>
                <a:ea typeface="Arial" charset="0"/>
                <a:cs typeface="Arial" charset="0"/>
              </a:rPr>
              <a:t> </a:t>
            </a:r>
          </a:p>
        </p:txBody>
      </p:sp>
      <p:sp>
        <p:nvSpPr>
          <p:cNvPr id="20486" name="Content Placeholder 12"/>
          <p:cNvSpPr>
            <a:spLocks noGrp="1"/>
          </p:cNvSpPr>
          <p:nvPr>
            <p:ph sz="half" idx="1"/>
          </p:nvPr>
        </p:nvSpPr>
        <p:spPr>
          <a:xfrm>
            <a:off x="528842" y="1177055"/>
            <a:ext cx="4419600" cy="4876800"/>
          </a:xfrm>
        </p:spPr>
        <p:txBody>
          <a:bodyPr>
            <a:normAutofit/>
          </a:bodyPr>
          <a:lstStyle/>
          <a:p>
            <a:pPr marL="0" indent="0">
              <a:buNone/>
            </a:pPr>
            <a:r>
              <a:rPr lang="en-US" sz="3200" b="1" dirty="0">
                <a:latin typeface="Arial" pitchFamily="34" charset="0"/>
                <a:cs typeface="Arial" pitchFamily="34" charset="0"/>
              </a:rPr>
              <a:t>Johns Hopkins </a:t>
            </a:r>
          </a:p>
          <a:p>
            <a:pPr marL="0" indent="0">
              <a:buNone/>
            </a:pPr>
            <a:r>
              <a:rPr lang="en-US" sz="3200" dirty="0">
                <a:latin typeface="Arial" pitchFamily="34" charset="0"/>
                <a:cs typeface="Arial" pitchFamily="34" charset="0"/>
              </a:rPr>
              <a:t>Dick Chaisson, Stef Baral, Michele Decker, Carl Latkin, Tonia Poteat, Brian Weir, Andrea Wirtz</a:t>
            </a:r>
          </a:p>
          <a:p>
            <a:pPr marL="0" indent="0">
              <a:buNone/>
            </a:pPr>
            <a:endParaRPr lang="en-US" sz="2000" dirty="0"/>
          </a:p>
          <a:p>
            <a:pPr>
              <a:buNone/>
            </a:pPr>
            <a:endParaRPr lang="en-US" sz="2800" dirty="0">
              <a:latin typeface="Arial" pitchFamily="34" charset="0"/>
              <a:cs typeface="Arial" pitchFamily="34" charset="0"/>
            </a:endParaRPr>
          </a:p>
          <a:p>
            <a:pPr marL="0" indent="0">
              <a:buNone/>
            </a:pPr>
            <a:endParaRPr lang="en-US" sz="2800" dirty="0">
              <a:latin typeface="Arial" pitchFamily="34" charset="0"/>
              <a:cs typeface="Arial" pitchFamily="34" charset="0"/>
            </a:endParaRPr>
          </a:p>
        </p:txBody>
      </p:sp>
      <p:sp>
        <p:nvSpPr>
          <p:cNvPr id="2" name="Content Placeholder 1"/>
          <p:cNvSpPr>
            <a:spLocks noGrp="1"/>
          </p:cNvSpPr>
          <p:nvPr>
            <p:ph sz="half" idx="2"/>
          </p:nvPr>
        </p:nvSpPr>
        <p:spPr>
          <a:xfrm>
            <a:off x="4767959" y="1177055"/>
            <a:ext cx="4038600" cy="4525963"/>
          </a:xfrm>
        </p:spPr>
        <p:txBody>
          <a:bodyPr>
            <a:normAutofit/>
          </a:bodyPr>
          <a:lstStyle/>
          <a:p>
            <a:pPr marL="0" indent="0">
              <a:buNone/>
            </a:pPr>
            <a:r>
              <a:rPr lang="en-US" sz="3200" b="1" dirty="0"/>
              <a:t>IAS</a:t>
            </a:r>
          </a:p>
          <a:p>
            <a:pPr marL="0" indent="0">
              <a:buNone/>
            </a:pPr>
            <a:r>
              <a:rPr lang="en-US" sz="3200" dirty="0"/>
              <a:t>Linda-Gail Bekker, Ken Mayer, Adeeba Kamarulzaman</a:t>
            </a:r>
          </a:p>
        </p:txBody>
      </p:sp>
      <p:sp>
        <p:nvSpPr>
          <p:cNvPr id="3" name="TextBox 2"/>
          <p:cNvSpPr txBox="1"/>
          <p:nvPr/>
        </p:nvSpPr>
        <p:spPr>
          <a:xfrm>
            <a:off x="71642" y="5282863"/>
            <a:ext cx="9038491" cy="954107"/>
          </a:xfrm>
          <a:prstGeom prst="rect">
            <a:avLst/>
          </a:prstGeom>
          <a:noFill/>
        </p:spPr>
        <p:txBody>
          <a:bodyPr wrap="square" rtlCol="0">
            <a:spAutoFit/>
          </a:bodyPr>
          <a:lstStyle/>
          <a:p>
            <a:endParaRPr lang="en-US" sz="1400" dirty="0">
              <a:latin typeface="Arial" pitchFamily="34" charset="0"/>
              <a:cs typeface="Arial" pitchFamily="34" charset="0"/>
            </a:endParaRPr>
          </a:p>
          <a:p>
            <a:pPr algn="ctr">
              <a:buNone/>
            </a:pPr>
            <a:r>
              <a:rPr lang="en-US" sz="1400" i="1" dirty="0">
                <a:latin typeface="Arial" pitchFamily="34" charset="0"/>
                <a:cs typeface="Arial" pitchFamily="34" charset="0"/>
              </a:rPr>
              <a:t>Supported by grants to the Center for Public Health and Human Rights at John Hopkins from </a:t>
            </a:r>
          </a:p>
          <a:p>
            <a:pPr algn="ctr">
              <a:buNone/>
            </a:pPr>
            <a:r>
              <a:rPr lang="en-US" sz="1400" i="1" dirty="0">
                <a:latin typeface="Arial" pitchFamily="34" charset="0"/>
                <a:cs typeface="Arial" pitchFamily="34" charset="0"/>
              </a:rPr>
              <a:t>The John Hopkins Center for AIDS Research (NIAID, 1P30AI094189-01A1)</a:t>
            </a:r>
          </a:p>
          <a:p>
            <a:pPr algn="ctr">
              <a:buNone/>
            </a:pPr>
            <a:r>
              <a:rPr lang="en-US" sz="1400" i="1" dirty="0">
                <a:latin typeface="Arial" pitchFamily="34" charset="0"/>
                <a:cs typeface="Arial" pitchFamily="34" charset="0"/>
              </a:rPr>
              <a:t>Desmond M. Tutu Professorship</a:t>
            </a:r>
          </a:p>
        </p:txBody>
      </p:sp>
      <p:pic>
        <p:nvPicPr>
          <p:cNvPr id="5122" name="Picture 2" descr="C:\Users\cbeyrer\AppData\Local\Microsoft\Windows\Temporary Internet Files\Content.Outlook\JTUDNLSF\Hopkins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 y="586763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1299" y="5981896"/>
            <a:ext cx="1356502" cy="80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5202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escription: \\fi--san01\homes\tbh03\profiles\desktop\ART_circ_PrEP_combination_prevention.jpg"/>
          <p:cNvPicPr/>
          <p:nvPr/>
        </p:nvPicPr>
        <p:blipFill rotWithShape="1">
          <a:blip r:embed="rId2">
            <a:extLst>
              <a:ext uri="{28A0092B-C50C-407E-A947-70E740481C1C}">
                <a14:useLocalDpi xmlns:a14="http://schemas.microsoft.com/office/drawing/2010/main" val="0"/>
              </a:ext>
            </a:extLst>
          </a:blip>
          <a:srcRect r="24086"/>
          <a:stretch/>
        </p:blipFill>
        <p:spPr bwMode="auto">
          <a:xfrm>
            <a:off x="746329" y="1196752"/>
            <a:ext cx="5222207" cy="4331006"/>
          </a:xfrm>
          <a:prstGeom prst="rect">
            <a:avLst/>
          </a:prstGeom>
          <a:noFill/>
          <a:ln>
            <a:noFill/>
          </a:ln>
        </p:spPr>
      </p:pic>
      <p:sp>
        <p:nvSpPr>
          <p:cNvPr id="4" name="TextBox 3"/>
          <p:cNvSpPr txBox="1"/>
          <p:nvPr/>
        </p:nvSpPr>
        <p:spPr>
          <a:xfrm>
            <a:off x="3104934" y="6402357"/>
            <a:ext cx="2963243" cy="307777"/>
          </a:xfrm>
          <a:prstGeom prst="rect">
            <a:avLst/>
          </a:prstGeom>
          <a:noFill/>
        </p:spPr>
        <p:txBody>
          <a:bodyPr wrap="square" rtlCol="0">
            <a:spAutoFit/>
          </a:bodyPr>
          <a:lstStyle/>
          <a:p>
            <a:pPr defTabSz="457200"/>
            <a:r>
              <a:rPr lang="en-ZA" sz="1400" i="1" dirty="0">
                <a:solidFill>
                  <a:srgbClr val="000000"/>
                </a:solidFill>
              </a:rPr>
              <a:t>Source: </a:t>
            </a:r>
            <a:r>
              <a:rPr lang="en-ZA" sz="1400" i="1" dirty="0" err="1">
                <a:solidFill>
                  <a:srgbClr val="000000"/>
                </a:solidFill>
              </a:rPr>
              <a:t>Cremin</a:t>
            </a:r>
            <a:r>
              <a:rPr lang="en-ZA" sz="1400" i="1" dirty="0">
                <a:solidFill>
                  <a:srgbClr val="000000"/>
                </a:solidFill>
              </a:rPr>
              <a:t> I. et al.  AIDS 2013</a:t>
            </a:r>
          </a:p>
        </p:txBody>
      </p:sp>
      <p:sp>
        <p:nvSpPr>
          <p:cNvPr id="6" name="TextBox 5"/>
          <p:cNvSpPr txBox="1"/>
          <p:nvPr/>
        </p:nvSpPr>
        <p:spPr>
          <a:xfrm>
            <a:off x="6247084" y="2433265"/>
            <a:ext cx="2804999" cy="2400657"/>
          </a:xfrm>
          <a:prstGeom prst="rect">
            <a:avLst/>
          </a:prstGeom>
          <a:solidFill>
            <a:schemeClr val="bg1"/>
          </a:solidFill>
        </p:spPr>
        <p:txBody>
          <a:bodyPr wrap="none" rtlCol="0">
            <a:spAutoFit/>
          </a:bodyPr>
          <a:lstStyle/>
          <a:p>
            <a:pPr defTabSz="457200"/>
            <a:r>
              <a:rPr lang="en-ZA" b="1" dirty="0">
                <a:solidFill>
                  <a:prstClr val="black"/>
                </a:solidFill>
                <a:latin typeface="Arial" panose="020B0604020202020204" pitchFamily="34" charset="0"/>
                <a:cs typeface="Arial" panose="020B0604020202020204" pitchFamily="34" charset="0"/>
              </a:rPr>
              <a:t>Status quo</a:t>
            </a:r>
          </a:p>
          <a:p>
            <a:pPr defTabSz="457200"/>
            <a:endParaRPr lang="en-ZA" sz="600" b="1" dirty="0">
              <a:solidFill>
                <a:prstClr val="black"/>
              </a:solidFill>
              <a:latin typeface="Arial" panose="020B0604020202020204" pitchFamily="34" charset="0"/>
              <a:cs typeface="Arial" panose="020B0604020202020204" pitchFamily="34" charset="0"/>
            </a:endParaRPr>
          </a:p>
          <a:p>
            <a:pPr defTabSz="457200"/>
            <a:r>
              <a:rPr lang="en-ZA" b="1" dirty="0">
                <a:solidFill>
                  <a:prstClr val="black"/>
                </a:solidFill>
                <a:latin typeface="Arial" panose="020B0604020202020204" pitchFamily="34" charset="0"/>
                <a:cs typeface="Arial" panose="020B0604020202020204" pitchFamily="34" charset="0"/>
              </a:rPr>
              <a:t>+ 100% ART at CD4 200</a:t>
            </a:r>
          </a:p>
          <a:p>
            <a:pPr defTabSz="457200"/>
            <a:endParaRPr lang="en-ZA" sz="1400" b="1" dirty="0">
              <a:solidFill>
                <a:prstClr val="black"/>
              </a:solidFill>
              <a:latin typeface="Arial" panose="020B0604020202020204" pitchFamily="34" charset="0"/>
              <a:cs typeface="Arial" panose="020B0604020202020204" pitchFamily="34" charset="0"/>
            </a:endParaRPr>
          </a:p>
          <a:p>
            <a:pPr defTabSz="457200"/>
            <a:r>
              <a:rPr lang="en-ZA" b="1" dirty="0">
                <a:solidFill>
                  <a:prstClr val="black"/>
                </a:solidFill>
                <a:latin typeface="Arial" panose="020B0604020202020204" pitchFamily="34" charset="0"/>
                <a:cs typeface="Arial" panose="020B0604020202020204" pitchFamily="34" charset="0"/>
              </a:rPr>
              <a:t>+ Circumcision</a:t>
            </a:r>
          </a:p>
          <a:p>
            <a:pPr defTabSz="457200"/>
            <a:endParaRPr lang="en-ZA" sz="3200" b="1" dirty="0">
              <a:solidFill>
                <a:prstClr val="black"/>
              </a:solidFill>
              <a:latin typeface="Arial" panose="020B0604020202020204" pitchFamily="34" charset="0"/>
              <a:cs typeface="Arial" panose="020B0604020202020204" pitchFamily="34" charset="0"/>
            </a:endParaRPr>
          </a:p>
          <a:p>
            <a:pPr defTabSz="457200"/>
            <a:r>
              <a:rPr lang="en-ZA" b="1" dirty="0">
                <a:solidFill>
                  <a:prstClr val="black"/>
                </a:solidFill>
                <a:latin typeface="Arial" panose="020B0604020202020204" pitchFamily="34" charset="0"/>
                <a:cs typeface="Arial" panose="020B0604020202020204" pitchFamily="34" charset="0"/>
              </a:rPr>
              <a:t>+ Early ART + structural</a:t>
            </a:r>
          </a:p>
          <a:p>
            <a:pPr defTabSz="457200"/>
            <a:endParaRPr lang="en-ZA" sz="800" b="1" dirty="0">
              <a:solidFill>
                <a:prstClr val="black"/>
              </a:solidFill>
              <a:latin typeface="Arial" panose="020B0604020202020204" pitchFamily="34" charset="0"/>
              <a:cs typeface="Arial" panose="020B0604020202020204" pitchFamily="34" charset="0"/>
            </a:endParaRPr>
          </a:p>
          <a:p>
            <a:pPr defTabSz="457200"/>
            <a:r>
              <a:rPr lang="en-ZA" b="1" dirty="0">
                <a:solidFill>
                  <a:prstClr val="black"/>
                </a:solidFill>
                <a:latin typeface="Arial" panose="020B0604020202020204" pitchFamily="34" charset="0"/>
                <a:cs typeface="Arial" panose="020B0604020202020204" pitchFamily="34" charset="0"/>
              </a:rPr>
              <a:t>+ </a:t>
            </a:r>
            <a:r>
              <a:rPr lang="en-ZA" b="1" dirty="0" err="1">
                <a:solidFill>
                  <a:prstClr val="black"/>
                </a:solidFill>
                <a:latin typeface="Arial" panose="020B0604020202020204" pitchFamily="34" charset="0"/>
                <a:cs typeface="Arial" panose="020B0604020202020204" pitchFamily="34" charset="0"/>
              </a:rPr>
              <a:t>PrEP</a:t>
            </a:r>
            <a:r>
              <a:rPr lang="en-ZA" b="1" dirty="0">
                <a:solidFill>
                  <a:prstClr val="black"/>
                </a:solidFill>
                <a:latin typeface="Arial" panose="020B0604020202020204" pitchFamily="34" charset="0"/>
                <a:cs typeface="Arial" panose="020B0604020202020204" pitchFamily="34" charset="0"/>
              </a:rPr>
              <a:t> + </a:t>
            </a:r>
            <a:r>
              <a:rPr lang="en-ZA" b="1" dirty="0" err="1">
                <a:solidFill>
                  <a:prstClr val="black"/>
                </a:solidFill>
                <a:latin typeface="Arial" panose="020B0604020202020204" pitchFamily="34" charset="0"/>
                <a:cs typeface="Arial" panose="020B0604020202020204" pitchFamily="34" charset="0"/>
              </a:rPr>
              <a:t>behavioral</a:t>
            </a:r>
            <a:endParaRPr lang="en-ZA" b="1" dirty="0">
              <a:solidFill>
                <a:prstClr val="black"/>
              </a:solidFill>
              <a:latin typeface="Arial" panose="020B0604020202020204" pitchFamily="34" charset="0"/>
              <a:cs typeface="Arial" panose="020B0604020202020204" pitchFamily="34" charset="0"/>
            </a:endParaRPr>
          </a:p>
        </p:txBody>
      </p:sp>
      <p:cxnSp>
        <p:nvCxnSpPr>
          <p:cNvPr id="8" name="Straight Connector 7"/>
          <p:cNvCxnSpPr/>
          <p:nvPr/>
        </p:nvCxnSpPr>
        <p:spPr>
          <a:xfrm>
            <a:off x="5897603" y="2630092"/>
            <a:ext cx="253323" cy="0"/>
          </a:xfrm>
          <a:prstGeom prst="line">
            <a:avLst/>
          </a:prstGeom>
          <a:ln w="38100">
            <a:solidFill>
              <a:srgbClr val="A9F8F7"/>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914228" y="2959912"/>
            <a:ext cx="253323" cy="0"/>
          </a:xfrm>
          <a:prstGeom prst="line">
            <a:avLst/>
          </a:prstGeom>
          <a:ln w="38100">
            <a:solidFill>
              <a:srgbClr val="9E99E5"/>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930853" y="3491472"/>
            <a:ext cx="253323" cy="0"/>
          </a:xfrm>
          <a:prstGeom prst="line">
            <a:avLst/>
          </a:prstGeom>
          <a:ln w="38100">
            <a:solidFill>
              <a:srgbClr val="6E94D9"/>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964103" y="4267453"/>
            <a:ext cx="253323" cy="0"/>
          </a:xfrm>
          <a:prstGeom prst="line">
            <a:avLst/>
          </a:prstGeom>
          <a:ln w="38100">
            <a:solidFill>
              <a:srgbClr val="2172B6"/>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964103" y="4604967"/>
            <a:ext cx="253323" cy="0"/>
          </a:xfrm>
          <a:prstGeom prst="line">
            <a:avLst/>
          </a:prstGeom>
          <a:ln w="38100">
            <a:solidFill>
              <a:srgbClr val="00006D"/>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0" y="169482"/>
            <a:ext cx="9144000" cy="1143000"/>
          </a:xfrm>
        </p:spPr>
        <p:txBody>
          <a:bodyPr>
            <a:noAutofit/>
          </a:bodyPr>
          <a:lstStyle/>
          <a:p>
            <a:r>
              <a:rPr lang="en-ZA" sz="3600" b="1" dirty="0">
                <a:solidFill>
                  <a:schemeClr val="tx2"/>
                </a:solidFill>
                <a:effectLst/>
              </a:rPr>
              <a:t>Is HIV epidemic control achievable?</a:t>
            </a:r>
            <a:r>
              <a:rPr lang="en-ZA" sz="3600" b="1" dirty="0">
                <a:solidFill>
                  <a:srgbClr val="C00000"/>
                </a:solidFill>
                <a:effectLst/>
              </a:rPr>
              <a:t/>
            </a:r>
            <a:br>
              <a:rPr lang="en-ZA" sz="3600" b="1" dirty="0">
                <a:solidFill>
                  <a:srgbClr val="C00000"/>
                </a:solidFill>
                <a:effectLst/>
              </a:rPr>
            </a:br>
            <a:r>
              <a:rPr lang="en-ZA" sz="800" dirty="0"/>
              <a:t> </a:t>
            </a:r>
            <a:r>
              <a:rPr lang="en-ZA" sz="3600" b="1" dirty="0">
                <a:solidFill>
                  <a:srgbClr val="C00000"/>
                </a:solidFill>
                <a:effectLst/>
              </a:rPr>
              <a:t/>
            </a:r>
            <a:br>
              <a:rPr lang="en-ZA" sz="3600" b="1" dirty="0">
                <a:solidFill>
                  <a:srgbClr val="C00000"/>
                </a:solidFill>
                <a:effectLst/>
              </a:rPr>
            </a:br>
            <a:r>
              <a:rPr lang="en-ZA" sz="2800" dirty="0"/>
              <a:t>Is ending AIDS as a public health threat achievable</a:t>
            </a:r>
            <a:r>
              <a:rPr lang="en-ZA" sz="2800" b="1" dirty="0">
                <a:effectLst/>
              </a:rPr>
              <a:t>?</a:t>
            </a:r>
          </a:p>
        </p:txBody>
      </p:sp>
      <p:sp>
        <p:nvSpPr>
          <p:cNvPr id="14" name="Title 1"/>
          <p:cNvSpPr txBox="1">
            <a:spLocks/>
          </p:cNvSpPr>
          <p:nvPr/>
        </p:nvSpPr>
        <p:spPr>
          <a:xfrm>
            <a:off x="179512" y="5527758"/>
            <a:ext cx="8705148" cy="808845"/>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a:spcBef>
                <a:spcPts val="400"/>
              </a:spcBef>
            </a:pPr>
            <a:r>
              <a:rPr lang="en-ZA" sz="2200" b="1" dirty="0">
                <a:solidFill>
                  <a:prstClr val="black"/>
                </a:solidFill>
              </a:rPr>
              <a:t>Yes, HIV epidemic control is achievable!</a:t>
            </a:r>
          </a:p>
          <a:p>
            <a:pPr>
              <a:spcBef>
                <a:spcPts val="400"/>
              </a:spcBef>
            </a:pPr>
            <a:r>
              <a:rPr lang="en-ZA" sz="2200" b="1" dirty="0">
                <a:solidFill>
                  <a:prstClr val="black"/>
                </a:solidFill>
              </a:rPr>
              <a:t>But, a vaccine and / or cure is essential to totally eradicate HIV</a:t>
            </a:r>
          </a:p>
        </p:txBody>
      </p:sp>
    </p:spTree>
    <p:extLst>
      <p:ext uri="{BB962C8B-B14F-4D97-AF65-F5344CB8AC3E}">
        <p14:creationId xmlns:p14="http://schemas.microsoft.com/office/powerpoint/2010/main" val="1027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
            </a:r>
            <a:br>
              <a:rPr lang="en-US" b="1" dirty="0"/>
            </a:br>
            <a:r>
              <a:rPr lang="en-US" b="1" dirty="0">
                <a:solidFill>
                  <a:schemeClr val="tx2"/>
                </a:solidFill>
              </a:rPr>
              <a:t>The Beginning of the End of AIDS?</a:t>
            </a:r>
            <a:r>
              <a:rPr lang="en-US" b="1" dirty="0"/>
              <a:t/>
            </a:r>
            <a:br>
              <a:rPr lang="en-US" b="1" dirty="0"/>
            </a:br>
            <a:r>
              <a:rPr lang="en-US" sz="2000" dirty="0"/>
              <a:t>Diane </a:t>
            </a:r>
            <a:r>
              <a:rPr lang="en-US" sz="2000" dirty="0" err="1"/>
              <a:t>Havlir</a:t>
            </a:r>
            <a:r>
              <a:rPr lang="en-US" sz="2000" dirty="0"/>
              <a:t>, M.D., and Chris Beyrer, M.D., M.P.H.  N </a:t>
            </a:r>
            <a:r>
              <a:rPr lang="en-US" sz="2000" dirty="0" err="1"/>
              <a:t>Engl</a:t>
            </a:r>
            <a:r>
              <a:rPr lang="en-US" sz="2000" dirty="0"/>
              <a:t> J Med 2012</a:t>
            </a:r>
            <a:endParaRPr lang="en-US" dirty="0"/>
          </a:p>
        </p:txBody>
      </p:sp>
      <p:sp>
        <p:nvSpPr>
          <p:cNvPr id="3" name="Content Placeholder 2"/>
          <p:cNvSpPr>
            <a:spLocks noGrp="1"/>
          </p:cNvSpPr>
          <p:nvPr>
            <p:ph idx="1"/>
          </p:nvPr>
        </p:nvSpPr>
        <p:spPr>
          <a:xfrm>
            <a:off x="457200" y="1907849"/>
            <a:ext cx="8447518" cy="4792054"/>
          </a:xfrm>
        </p:spPr>
        <p:txBody>
          <a:bodyPr>
            <a:normAutofit lnSpcReduction="10000"/>
          </a:bodyPr>
          <a:lstStyle/>
          <a:p>
            <a:pPr marL="0" indent="0">
              <a:buNone/>
            </a:pPr>
            <a:r>
              <a:rPr lang="en-US" dirty="0"/>
              <a:t>A series of scientific breakthroughs... </a:t>
            </a:r>
          </a:p>
          <a:p>
            <a:pPr marL="0" indent="0">
              <a:buNone/>
            </a:pPr>
            <a:endParaRPr lang="en-US" dirty="0"/>
          </a:p>
          <a:p>
            <a:pPr marL="0" indent="0">
              <a:buNone/>
            </a:pPr>
            <a:r>
              <a:rPr lang="en-US" dirty="0"/>
              <a:t>	Efficacy of oral and topical chemoprophylaxis</a:t>
            </a:r>
          </a:p>
          <a:p>
            <a:pPr marL="0" indent="0">
              <a:buNone/>
            </a:pPr>
            <a:endParaRPr lang="en-US" dirty="0"/>
          </a:p>
          <a:p>
            <a:pPr marL="0" indent="0">
              <a:buNone/>
            </a:pPr>
            <a:r>
              <a:rPr lang="en-US" dirty="0"/>
              <a:t>	The first evidence of efficacy for an HIV vaccine candidate</a:t>
            </a:r>
          </a:p>
          <a:p>
            <a:pPr marL="0" indent="0">
              <a:buNone/>
            </a:pPr>
            <a:endParaRPr lang="en-US" dirty="0"/>
          </a:p>
          <a:p>
            <a:pPr marL="0" indent="0">
              <a:buNone/>
            </a:pPr>
            <a:r>
              <a:rPr lang="en-US" dirty="0"/>
              <a:t>	The first cure of an HIV-infected person </a:t>
            </a:r>
          </a:p>
          <a:p>
            <a:pPr marL="0" indent="0">
              <a:buNone/>
            </a:pPr>
            <a:endParaRPr lang="en-US" dirty="0"/>
          </a:p>
          <a:p>
            <a:pPr marL="0" indent="0">
              <a:buNone/>
            </a:pPr>
            <a:r>
              <a:rPr lang="en-US" dirty="0"/>
              <a:t>	Early initiation of antiretroviral therapy can both improve 	individual patient outcomes and reduce the risk of HIV 	transmission to sexual 	partners by </a:t>
            </a:r>
            <a:r>
              <a:rPr lang="en-US" b="1" dirty="0"/>
              <a:t>96% </a:t>
            </a:r>
          </a:p>
          <a:p>
            <a:pPr marL="0" indent="0">
              <a:buNone/>
            </a:pPr>
            <a:endParaRPr lang="en-US" b="1" dirty="0"/>
          </a:p>
          <a:p>
            <a:pPr marL="0" indent="0">
              <a:buNone/>
            </a:pPr>
            <a:r>
              <a:rPr lang="en-US" dirty="0"/>
              <a:t>	…has led many to assert what had so long seemed impossible: 	</a:t>
            </a:r>
            <a:r>
              <a:rPr lang="en-US" b="1" dirty="0"/>
              <a:t>that control of the HIV pandemic may be achievable.</a:t>
            </a:r>
          </a:p>
          <a:p>
            <a:pPr marL="0" indent="0">
              <a:buNone/>
            </a:pP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688" y="185737"/>
            <a:ext cx="5762625"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3251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4632" y="235702"/>
            <a:ext cx="8391851" cy="1615104"/>
          </a:xfrm>
          <a:noFill/>
        </p:spPr>
        <p:txBody>
          <a:bodyPr>
            <a:noAutofit/>
          </a:bodyPr>
          <a:lstStyle/>
          <a:p>
            <a:r>
              <a:rPr lang="en-ZA" sz="3600" b="1" dirty="0">
                <a:solidFill>
                  <a:schemeClr val="tx2"/>
                </a:solidFill>
                <a:latin typeface="Arial" charset="0"/>
                <a:ea typeface="Arial" charset="0"/>
                <a:cs typeface="Arial" charset="0"/>
              </a:rPr>
              <a:t>Where are we?</a:t>
            </a:r>
            <a:br>
              <a:rPr lang="en-ZA" sz="3600" b="1" dirty="0">
                <a:solidFill>
                  <a:schemeClr val="tx2"/>
                </a:solidFill>
                <a:latin typeface="Arial" charset="0"/>
                <a:ea typeface="Arial" charset="0"/>
                <a:cs typeface="Arial" charset="0"/>
              </a:rPr>
            </a:br>
            <a:endParaRPr lang="en-ZA" sz="3600" b="1" dirty="0">
              <a:solidFill>
                <a:schemeClr val="tx2"/>
              </a:solidFill>
              <a:latin typeface="Arial" charset="0"/>
              <a:ea typeface="Arial" charset="0"/>
              <a:cs typeface="Arial" charset="0"/>
            </a:endParaRPr>
          </a:p>
        </p:txBody>
      </p:sp>
      <p:sp>
        <p:nvSpPr>
          <p:cNvPr id="6" name="TextBox 5"/>
          <p:cNvSpPr txBox="1"/>
          <p:nvPr/>
        </p:nvSpPr>
        <p:spPr>
          <a:xfrm>
            <a:off x="3463882" y="6573305"/>
            <a:ext cx="3102131" cy="276999"/>
          </a:xfrm>
          <a:prstGeom prst="rect">
            <a:avLst/>
          </a:prstGeom>
          <a:noFill/>
        </p:spPr>
        <p:txBody>
          <a:bodyPr wrap="none" rtlCol="0">
            <a:spAutoFit/>
          </a:bodyPr>
          <a:lstStyle/>
          <a:p>
            <a:r>
              <a:rPr lang="en-ZA" sz="1200" i="1" dirty="0">
                <a:solidFill>
                  <a:srgbClr val="000000"/>
                </a:solidFill>
                <a:latin typeface="Arial" panose="020B0604020202020204" pitchFamily="34" charset="0"/>
                <a:cs typeface="Arial" panose="020B0604020202020204" pitchFamily="34" charset="0"/>
              </a:rPr>
              <a:t>Adapted from UNAIDS Global Report 2017</a:t>
            </a:r>
          </a:p>
        </p:txBody>
      </p:sp>
      <p:sp>
        <p:nvSpPr>
          <p:cNvPr id="3" name="Content Placeholder 2"/>
          <p:cNvSpPr>
            <a:spLocks noGrp="1"/>
          </p:cNvSpPr>
          <p:nvPr>
            <p:ph idx="1"/>
          </p:nvPr>
        </p:nvSpPr>
        <p:spPr>
          <a:xfrm>
            <a:off x="314632" y="1876759"/>
            <a:ext cx="8829368" cy="4745539"/>
          </a:xfrm>
        </p:spPr>
        <p:txBody>
          <a:bodyPr>
            <a:normAutofit fontScale="62500" lnSpcReduction="20000"/>
          </a:bodyPr>
          <a:lstStyle/>
          <a:p>
            <a:pPr marL="0" indent="0">
              <a:buNone/>
            </a:pPr>
            <a:r>
              <a:rPr lang="en-US" sz="5800" b="1" dirty="0"/>
              <a:t>39 (28.9-41.5) million deaths</a:t>
            </a:r>
          </a:p>
          <a:p>
            <a:pPr marL="0" indent="0">
              <a:buNone/>
            </a:pPr>
            <a:endParaRPr lang="en-US" sz="4000" b="1" dirty="0"/>
          </a:p>
          <a:p>
            <a:pPr marL="0" indent="0">
              <a:buNone/>
            </a:pPr>
            <a:r>
              <a:rPr lang="en-US" sz="4000" b="1" dirty="0"/>
              <a:t>         36.7 (30.8-42.9) million living with HIV  </a:t>
            </a:r>
          </a:p>
          <a:p>
            <a:pPr marL="0" indent="0">
              <a:buNone/>
            </a:pPr>
            <a:endParaRPr lang="en-US" sz="4000" dirty="0">
              <a:solidFill>
                <a:srgbClr val="000000"/>
              </a:solidFill>
            </a:endParaRPr>
          </a:p>
          <a:p>
            <a:pPr marL="0" indent="0">
              <a:buNone/>
            </a:pPr>
            <a:r>
              <a:rPr lang="en-US" sz="4000" b="1" dirty="0">
                <a:solidFill>
                  <a:srgbClr val="000000"/>
                </a:solidFill>
              </a:rPr>
              <a:t>			</a:t>
            </a:r>
            <a:r>
              <a:rPr lang="en-US" sz="4000" b="1" dirty="0">
                <a:solidFill>
                  <a:srgbClr val="FF0000"/>
                </a:solidFill>
              </a:rPr>
              <a:t>1.8 (1.6-2.1) million new infections (2016)</a:t>
            </a:r>
          </a:p>
          <a:p>
            <a:pPr marL="0" indent="0">
              <a:buNone/>
            </a:pPr>
            <a:endParaRPr lang="en-US" sz="4000" b="1" dirty="0">
              <a:solidFill>
                <a:srgbClr val="FF0000"/>
              </a:solidFill>
            </a:endParaRPr>
          </a:p>
          <a:p>
            <a:pPr marL="0" indent="0">
              <a:buNone/>
            </a:pPr>
            <a:r>
              <a:rPr lang="en-US" sz="4000" b="1" dirty="0">
                <a:solidFill>
                  <a:srgbClr val="FF0000"/>
                </a:solidFill>
              </a:rPr>
              <a:t>				20.9 million on TX &gt; Half of PLWHA </a:t>
            </a:r>
          </a:p>
          <a:p>
            <a:pPr marL="0" indent="0">
              <a:buNone/>
            </a:pPr>
            <a:r>
              <a:rPr lang="en-US" sz="4000" b="1" dirty="0">
                <a:solidFill>
                  <a:srgbClr val="FF0000"/>
                </a:solidFill>
              </a:rPr>
              <a:t>					</a:t>
            </a:r>
            <a:r>
              <a:rPr lang="en-US" sz="4000" b="1" dirty="0">
                <a:solidFill>
                  <a:schemeClr val="accent1"/>
                </a:solidFill>
              </a:rPr>
              <a:t>&gt;40 Countries implementing PrEP</a:t>
            </a:r>
          </a:p>
          <a:p>
            <a:pPr marL="0" indent="0">
              <a:buNone/>
            </a:pPr>
            <a:r>
              <a:rPr lang="en-US" sz="4000" b="1" dirty="0">
                <a:solidFill>
                  <a:schemeClr val="accent1"/>
                </a:solidFill>
              </a:rPr>
              <a:t>							</a:t>
            </a:r>
            <a:r>
              <a:rPr lang="en-US" b="1" dirty="0">
                <a:solidFill>
                  <a:schemeClr val="accent1"/>
                </a:solidFill>
              </a:rPr>
              <a:t>US, France, RSA, Kenya, Peru, Canada, Israel, 									Australia, EU</a:t>
            </a:r>
          </a:p>
          <a:p>
            <a:pPr marL="0" indent="0">
              <a:buNone/>
            </a:pPr>
            <a:endParaRPr lang="en-US" sz="3600" b="1" dirty="0">
              <a:solidFill>
                <a:schemeClr val="accent4"/>
              </a:solidFill>
            </a:endParaRPr>
          </a:p>
        </p:txBody>
      </p:sp>
    </p:spTree>
    <p:extLst>
      <p:ext uri="{BB962C8B-B14F-4D97-AF65-F5344CB8AC3E}">
        <p14:creationId xmlns:p14="http://schemas.microsoft.com/office/powerpoint/2010/main" val="144858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301" y="192947"/>
            <a:ext cx="9211111" cy="1346251"/>
          </a:xfrm>
        </p:spPr>
        <p:txBody>
          <a:bodyPr>
            <a:normAutofit/>
          </a:bodyPr>
          <a:lstStyle/>
          <a:p>
            <a:r>
              <a:rPr lang="en-US" dirty="0">
                <a:solidFill>
                  <a:schemeClr val="tx2"/>
                </a:solidFill>
              </a:rPr>
              <a:t>New HIV infections among people </a:t>
            </a:r>
            <a:br>
              <a:rPr lang="en-US" dirty="0">
                <a:solidFill>
                  <a:schemeClr val="tx2"/>
                </a:solidFill>
              </a:rPr>
            </a:br>
            <a:r>
              <a:rPr lang="en-US" dirty="0">
                <a:solidFill>
                  <a:schemeClr val="tx2"/>
                </a:solidFill>
              </a:rPr>
              <a:t>aged 15 years and over, 2010–2015</a:t>
            </a:r>
          </a:p>
        </p:txBody>
      </p:sp>
      <p:grpSp>
        <p:nvGrpSpPr>
          <p:cNvPr id="8" name="Group 7"/>
          <p:cNvGrpSpPr/>
          <p:nvPr/>
        </p:nvGrpSpPr>
        <p:grpSpPr>
          <a:xfrm>
            <a:off x="332308" y="1888148"/>
            <a:ext cx="8048066" cy="4485016"/>
            <a:chOff x="360000" y="1759743"/>
            <a:chExt cx="8718738" cy="4858768"/>
          </a:xfrm>
        </p:grpSpPr>
        <p:sp>
          <p:nvSpPr>
            <p:cNvPr id="4" name="Rectangle 3"/>
            <p:cNvSpPr/>
            <p:nvPr/>
          </p:nvSpPr>
          <p:spPr>
            <a:xfrm>
              <a:off x="360000" y="6480000"/>
              <a:ext cx="4953000" cy="138511"/>
            </a:xfrm>
            <a:prstGeom prst="rect">
              <a:avLst/>
            </a:prstGeom>
          </p:spPr>
          <p:txBody>
            <a:bodyPr lIns="0" tIns="0" rIns="0" bIns="0">
              <a:spAutoFit/>
            </a:bodyPr>
            <a:lstStyle/>
            <a:p>
              <a:r>
                <a:rPr lang="fr-FR" sz="831" dirty="0">
                  <a:latin typeface="+mj-lt"/>
                </a:rPr>
                <a:t>Source: UNAIDS 2016 </a:t>
              </a:r>
              <a:r>
                <a:rPr lang="fr-FR" sz="831" dirty="0" err="1">
                  <a:latin typeface="+mj-lt"/>
                </a:rPr>
                <a:t>estimates</a:t>
              </a:r>
              <a:r>
                <a:rPr lang="fr-FR" sz="831" dirty="0">
                  <a:latin typeface="+mj-lt"/>
                </a:rPr>
                <a:t>.</a:t>
              </a:r>
              <a:endParaRPr lang="en-US" sz="831" dirty="0">
                <a:latin typeface="+mj-lt"/>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528" y="1759743"/>
              <a:ext cx="7920000" cy="4189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149" y="5332615"/>
              <a:ext cx="2497143" cy="582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1595" y="5341972"/>
              <a:ext cx="3817143" cy="7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968920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2266"/>
            <a:ext cx="9144000" cy="6096000"/>
          </a:xfrm>
          <a:prstGeom prst="rect">
            <a:avLst/>
          </a:prstGeom>
        </p:spPr>
      </p:pic>
    </p:spTree>
    <p:extLst>
      <p:ext uri="{BB962C8B-B14F-4D97-AF65-F5344CB8AC3E}">
        <p14:creationId xmlns:p14="http://schemas.microsoft.com/office/powerpoint/2010/main" val="1077562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512" y="0"/>
            <a:ext cx="9078975" cy="6858000"/>
          </a:xfrm>
          <a:prstGeom prst="rect">
            <a:avLst/>
          </a:prstGeom>
        </p:spPr>
      </p:pic>
    </p:spTree>
    <p:extLst>
      <p:ext uri="{BB962C8B-B14F-4D97-AF65-F5344CB8AC3E}">
        <p14:creationId xmlns:p14="http://schemas.microsoft.com/office/powerpoint/2010/main" val="1299709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6EA8D-1902-405A-ACD2-E9B88D6C3E66}"/>
              </a:ext>
            </a:extLst>
          </p:cNvPr>
          <p:cNvSpPr>
            <a:spLocks noGrp="1"/>
          </p:cNvSpPr>
          <p:nvPr>
            <p:ph type="title"/>
          </p:nvPr>
        </p:nvSpPr>
        <p:spPr>
          <a:xfrm>
            <a:off x="530369" y="3614286"/>
            <a:ext cx="7886700" cy="2852737"/>
          </a:xfrm>
        </p:spPr>
        <p:txBody>
          <a:bodyPr>
            <a:normAutofit/>
          </a:bodyPr>
          <a:lstStyle/>
          <a:p>
            <a:r>
              <a:rPr lang="en-US" sz="3500" b="1" dirty="0">
                <a:solidFill>
                  <a:schemeClr val="tx2"/>
                </a:solidFill>
                <a:latin typeface="Arial" charset="0"/>
                <a:ea typeface="Arial" charset="0"/>
                <a:cs typeface="Arial" charset="0"/>
              </a:rPr>
              <a:t>Key populations</a:t>
            </a:r>
            <a:br>
              <a:rPr lang="en-US" sz="3500" b="1" dirty="0">
                <a:solidFill>
                  <a:schemeClr val="tx2"/>
                </a:solidFill>
                <a:latin typeface="Arial" charset="0"/>
                <a:ea typeface="Arial" charset="0"/>
                <a:cs typeface="Arial" charset="0"/>
              </a:rPr>
            </a:br>
            <a:r>
              <a:rPr lang="en-US" sz="3500" dirty="0" smtClean="0">
                <a:solidFill>
                  <a:schemeClr val="tx2"/>
                </a:solidFill>
                <a:latin typeface="Arial" charset="0"/>
                <a:ea typeface="Arial" charset="0"/>
                <a:cs typeface="Arial" charset="0"/>
              </a:rPr>
              <a:t>People Who Inject Drugs </a:t>
            </a:r>
            <a:br>
              <a:rPr lang="en-US" sz="3500" dirty="0" smtClean="0">
                <a:solidFill>
                  <a:schemeClr val="tx2"/>
                </a:solidFill>
                <a:latin typeface="Arial" charset="0"/>
                <a:ea typeface="Arial" charset="0"/>
                <a:cs typeface="Arial" charset="0"/>
              </a:rPr>
            </a:br>
            <a:r>
              <a:rPr lang="en-US" sz="3500" dirty="0" smtClean="0">
                <a:solidFill>
                  <a:schemeClr val="tx2"/>
                </a:solidFill>
                <a:latin typeface="Arial" charset="0"/>
                <a:ea typeface="Arial" charset="0"/>
                <a:cs typeface="Arial" charset="0"/>
              </a:rPr>
              <a:t>Gay men and other men who have sex </a:t>
            </a:r>
            <a:r>
              <a:rPr lang="en-US" sz="3500" smtClean="0">
                <a:solidFill>
                  <a:schemeClr val="tx2"/>
                </a:solidFill>
                <a:latin typeface="Arial" charset="0"/>
                <a:ea typeface="Arial" charset="0"/>
                <a:cs typeface="Arial" charset="0"/>
              </a:rPr>
              <a:t>with men </a:t>
            </a:r>
            <a:endParaRPr lang="en-US" sz="3500" dirty="0">
              <a:solidFill>
                <a:schemeClr val="tx2"/>
              </a:solidFill>
              <a:latin typeface="Arial" charset="0"/>
              <a:ea typeface="Arial" charset="0"/>
              <a:cs typeface="Arial" charset="0"/>
            </a:endParaRPr>
          </a:p>
        </p:txBody>
      </p:sp>
      <p:pic>
        <p:nvPicPr>
          <p:cNvPr id="4" name="Picture 5">
            <a:extLst>
              <a:ext uri="{FF2B5EF4-FFF2-40B4-BE49-F238E27FC236}">
                <a16:creationId xmlns:a16="http://schemas.microsoft.com/office/drawing/2014/main" id="{C924C7F8-8B6A-4B90-9573-50C5738061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9371" y="946971"/>
            <a:ext cx="3087329" cy="3210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descr="\\sph.ad.jhsph.edu\jhsph-data\docstorage01\mdecker\My Documents\Lancet SW HIV series\Images for issue\workwiseMarchGraphic.jpg">
            <a:extLst>
              <a:ext uri="{FF2B5EF4-FFF2-40B4-BE49-F238E27FC236}">
                <a16:creationId xmlns:a16="http://schemas.microsoft.com/office/drawing/2014/main" id="{BC80C59A-E7C7-445F-82DA-10B7BC8716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369" y="946971"/>
            <a:ext cx="4159045" cy="3192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7202593"/>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345B9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A145F7D1E0524D97A27BF7B928F430" ma:contentTypeVersion="1" ma:contentTypeDescription="Create a new document." ma:contentTypeScope="" ma:versionID="f59f95e2d69ce2553d88ea176380fd80">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3AED43-5EC7-448B-BD78-F067CC2C75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9A3168-DCB1-4765-AC08-D819210CD964}">
  <ds:schemaRefs>
    <ds:schemaRef ds:uri="http://schemas.microsoft.com/sharepoint/v3"/>
    <ds:schemaRef ds:uri="http://purl.org/dc/dcmitype/"/>
    <ds:schemaRef ds:uri="http://purl.org/dc/terms/"/>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BD76F155-0234-4221-8861-1C4E4166B4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12319</TotalTime>
  <Words>1463</Words>
  <Application>Microsoft Office PowerPoint</Application>
  <PresentationFormat>On-screen Show (4:3)</PresentationFormat>
  <Paragraphs>275</Paragraphs>
  <Slides>29</Slides>
  <Notes>11</Notes>
  <HiddenSlides>1</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45" baseType="lpstr">
      <vt:lpstr>ＭＳ Ｐゴシック</vt:lpstr>
      <vt:lpstr>Arial</vt:lpstr>
      <vt:lpstr>Arial Black</vt:lpstr>
      <vt:lpstr>Arial Unicode MS</vt:lpstr>
      <vt:lpstr>Browallia New</vt:lpstr>
      <vt:lpstr>Calibri</vt:lpstr>
      <vt:lpstr>Calibri Light</vt:lpstr>
      <vt:lpstr>Century Gothic</vt:lpstr>
      <vt:lpstr>Georgia</vt:lpstr>
      <vt:lpstr>Times</vt:lpstr>
      <vt:lpstr>Times New Roman</vt:lpstr>
      <vt:lpstr>Tw Cen MT</vt:lpstr>
      <vt:lpstr>Wingdings</vt:lpstr>
      <vt:lpstr>ヒラギノ角ゴ Pro W3</vt:lpstr>
      <vt:lpstr>Office Theme</vt:lpstr>
      <vt:lpstr>Chart</vt:lpstr>
      <vt:lpstr>PowerPoint Presentation</vt:lpstr>
      <vt:lpstr>Outline</vt:lpstr>
      <vt:lpstr>Is HIV epidemic control achievable?   Is ending AIDS as a public health threat achievable?</vt:lpstr>
      <vt:lpstr> The Beginning of the End of AIDS? Diane Havlir, M.D., and Chris Beyrer, M.D., M.P.H.  N Engl J Med 2012</vt:lpstr>
      <vt:lpstr>Where are we? </vt:lpstr>
      <vt:lpstr>New HIV infections among people  aged 15 years and over, 2010–2015</vt:lpstr>
      <vt:lpstr>PowerPoint Presentation</vt:lpstr>
      <vt:lpstr>PowerPoint Presentation</vt:lpstr>
      <vt:lpstr>Key populations People Who Inject Drugs  Gay men and other men who have sex with men </vt:lpstr>
      <vt:lpstr>Key Populations and HIV  </vt:lpstr>
      <vt:lpstr>People who  inject drugs</vt:lpstr>
      <vt:lpstr>PowerPoint Presentation</vt:lpstr>
      <vt:lpstr>TJ Liang, JW Ward. N Engl J Med 2018;378:1169-1171.</vt:lpstr>
      <vt:lpstr>Epidemiology into Policy:  Scott County, Indiana </vt:lpstr>
      <vt:lpstr>PowerPoint Presentation</vt:lpstr>
      <vt:lpstr>Research Agenda for HIV and Substance Use: Network, Social, Structural Levels</vt:lpstr>
      <vt:lpstr>Return to Maximum Sentencing</vt:lpstr>
      <vt:lpstr>Gay, Bisexual and other MSM</vt:lpstr>
      <vt:lpstr>Diagnoses of HIV Infection among Male Adults and Adolescents, by Transmission Category, 2010–2015—United States and 6 Dependent Areas</vt:lpstr>
      <vt:lpstr>Tools to Reach Hidden Populations: HIV among Moscow MSM</vt:lpstr>
      <vt:lpstr>Moscow MSM:  Recruitment</vt:lpstr>
      <vt:lpstr>HIV Care Continuum for MSM in Moscow</vt:lpstr>
      <vt:lpstr>Social-Ecological Model for HIV Risk in MSM</vt:lpstr>
      <vt:lpstr>PowerPoint Presentation</vt:lpstr>
      <vt:lpstr>Research Agenda for Gay, Bisexual, other MSM: at Network, Social, Structural Levels</vt:lpstr>
      <vt:lpstr>PowerPoint Presentation</vt:lpstr>
      <vt:lpstr>PowerPoint Presentation</vt:lpstr>
      <vt:lpstr>PowerPoint Presentation</vt:lpstr>
      <vt:lpstr>Acknowledgements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Konrad Crispino</dc:creator>
  <cp:lastModifiedBy>Chu, Isabelle J.</cp:lastModifiedBy>
  <cp:revision>218</cp:revision>
  <dcterms:created xsi:type="dcterms:W3CDTF">2013-12-10T16:45:53Z</dcterms:created>
  <dcterms:modified xsi:type="dcterms:W3CDTF">2018-06-06T22:08:59Z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0x01010074A145F7D1E0524D97A27BF7B928F430</vt:lpwstr>
  </property>
</Properties>
</file>