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71" r:id="rId23"/>
    <p:sldId id="272" r:id="rId24"/>
    <p:sldId id="273" r:id="rId25"/>
    <p:sldId id="274" r:id="rId26"/>
    <p:sldId id="275" r:id="rId27"/>
    <p:sldId id="276" r:id="rId28"/>
    <p:sldId id="279" r:id="rId29"/>
    <p:sldId id="278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8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7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7152BD-F151-4EF9-AFC0-738CCE061B0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D55BF8-DDB1-4A8E-BC64-3EBD0492DC8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thanymyers@library.ucl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yncbi/" TargetMode="External"/><Relationship Id="rId2" Type="http://schemas.openxmlformats.org/officeDocument/2006/relationships/hyperlink" Target="https://public.era.nih.gov/commons/public/login.do?TARGET=https://public.era.nih.gov/comm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hms.nih.g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thanymyers@library.ucla.edu" TargetMode="External"/><Relationship Id="rId2" Type="http://schemas.openxmlformats.org/officeDocument/2006/relationships/hyperlink" Target="https://www.nihms.nih.gov/db/sub.cgi?page=stepbyste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cbi.nlm.nih.gov/myncbi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bethanymyers@library.ucla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scholarship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osc.universityofcalifornia.edu/open-access-at-uc/open-access-policy/publisher-communication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bethanymyers@library.ucla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ccess.nih.gov/submit_process_journals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ccess.nih.gov/select_deposit_publishers.htm#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NIH Public Access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Bethany Myers</a:t>
            </a:r>
          </a:p>
          <a:p>
            <a:r>
              <a:rPr lang="en-US" dirty="0" smtClean="0"/>
              <a:t>Research </a:t>
            </a:r>
            <a:r>
              <a:rPr lang="en-US" dirty="0" err="1" smtClean="0"/>
              <a:t>Informationist</a:t>
            </a:r>
            <a:r>
              <a:rPr lang="en-US" dirty="0" smtClean="0"/>
              <a:t>, Biomedical Library</a:t>
            </a:r>
          </a:p>
          <a:p>
            <a:r>
              <a:rPr lang="en-US" dirty="0" smtClean="0">
                <a:hlinkClick r:id="rId2"/>
              </a:rPr>
              <a:t>bethanymyers@library.ucla.edu</a:t>
            </a:r>
            <a:endParaRPr lang="en-US" dirty="0" smtClean="0"/>
          </a:p>
          <a:p>
            <a:r>
              <a:rPr lang="en-US" dirty="0" smtClean="0"/>
              <a:t>x42030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4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 smtClean="0"/>
              <a:t>C</a:t>
            </a:r>
            <a:r>
              <a:rPr lang="en-US" dirty="0" smtClean="0"/>
              <a:t>: A</a:t>
            </a:r>
            <a:r>
              <a:rPr lang="en-US" dirty="0" smtClean="0"/>
              <a:t>uthor </a:t>
            </a:r>
            <a:r>
              <a:rPr lang="en-US" dirty="0" smtClean="0"/>
              <a:t>does 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did not pay an open access fee/article processing charge to publish your article, chances are this is you</a:t>
            </a:r>
          </a:p>
          <a:p>
            <a:r>
              <a:rPr lang="en-US" dirty="0" smtClean="0"/>
              <a:t>Gather some things:</a:t>
            </a:r>
          </a:p>
          <a:p>
            <a:pPr lvl="1"/>
            <a:r>
              <a:rPr lang="en-US" dirty="0" smtClean="0"/>
              <a:t>Your </a:t>
            </a:r>
            <a:r>
              <a:rPr lang="en-US" dirty="0" smtClean="0">
                <a:hlinkClick r:id="rId2"/>
              </a:rPr>
              <a:t>eRA Commons</a:t>
            </a:r>
            <a:r>
              <a:rPr lang="en-US" dirty="0" smtClean="0"/>
              <a:t> username and password (they make you change passwords often so you may have to reset) OR your </a:t>
            </a:r>
            <a:r>
              <a:rPr lang="en-US" dirty="0" smtClean="0">
                <a:hlinkClick r:id="rId3"/>
              </a:rPr>
              <a:t>NCBI</a:t>
            </a:r>
            <a:r>
              <a:rPr lang="en-US" dirty="0" smtClean="0"/>
              <a:t> username and password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final author version of your manuscript</a:t>
            </a:r>
          </a:p>
          <a:p>
            <a:pPr lvl="2"/>
            <a:r>
              <a:rPr lang="en-US" dirty="0" smtClean="0"/>
              <a:t>NOT the published PDF</a:t>
            </a:r>
            <a:endParaRPr lang="en-US" dirty="0"/>
          </a:p>
          <a:p>
            <a:pPr lvl="2"/>
            <a:r>
              <a:rPr lang="en-US" dirty="0" smtClean="0"/>
              <a:t>This is probably your last Word file before you sent it off to journal for the final time</a:t>
            </a:r>
          </a:p>
          <a:p>
            <a:pPr lvl="1"/>
            <a:r>
              <a:rPr lang="en-US" dirty="0" smtClean="0"/>
              <a:t>Don’t forget any supplemental files/tables/figures/etc.</a:t>
            </a:r>
          </a:p>
          <a:p>
            <a:r>
              <a:rPr lang="en-US" dirty="0" smtClean="0"/>
              <a:t>Go to the </a:t>
            </a:r>
            <a:r>
              <a:rPr lang="en-US" dirty="0"/>
              <a:t>NIH Manuscript Submission System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www.nihms.nih.gov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8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97" y="1398617"/>
            <a:ext cx="6714608" cy="40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9" y="957144"/>
            <a:ext cx="7601501" cy="4597129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3756803" y="2200204"/>
            <a:ext cx="1762545" cy="1228796"/>
          </a:xfrm>
          <a:prstGeom prst="lef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here if you have an eRA Commons login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701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96" y="1095555"/>
            <a:ext cx="7850207" cy="4137445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>
          <a:xfrm>
            <a:off x="1391009" y="4752076"/>
            <a:ext cx="2283843" cy="1157017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Scroll down and click here if you don’t have an eRA Commons login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53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logged into NIHMS, now </a:t>
            </a:r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steps the upload your manuscript file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 smtClean="0">
                <a:hlinkClick r:id="rId2"/>
              </a:rPr>
              <a:t>helpful tutorials </a:t>
            </a:r>
            <a:r>
              <a:rPr lang="en-US" dirty="0" smtClean="0"/>
              <a:t>on the site</a:t>
            </a:r>
          </a:p>
          <a:p>
            <a:pPr lvl="1"/>
            <a:r>
              <a:rPr lang="en-US" dirty="0" smtClean="0"/>
              <a:t>Or call/email me if you need help</a:t>
            </a:r>
          </a:p>
          <a:p>
            <a:pPr lvl="2"/>
            <a:r>
              <a:rPr lang="en-US" dirty="0" smtClean="0">
                <a:hlinkClick r:id="rId3"/>
              </a:rPr>
              <a:t>bethanymyers@library.ucla.edu</a:t>
            </a:r>
            <a:endParaRPr lang="en-US" dirty="0" smtClean="0"/>
          </a:p>
          <a:p>
            <a:pPr lvl="2"/>
            <a:r>
              <a:rPr lang="en-US" dirty="0" smtClean="0"/>
              <a:t>x42030</a:t>
            </a:r>
          </a:p>
        </p:txBody>
      </p:sp>
    </p:spTree>
    <p:extLst>
      <p:ext uri="{BB962C8B-B14F-4D97-AF65-F5344CB8AC3E}">
        <p14:creationId xmlns:p14="http://schemas.microsoft.com/office/powerpoint/2010/main" val="244837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to NIHMS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3" y="2262224"/>
            <a:ext cx="8669893" cy="24995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21570" y="3588589"/>
            <a:ext cx="2475782" cy="7677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to NIHMS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52" y="1830602"/>
            <a:ext cx="8062031" cy="44149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3078" y="5201730"/>
            <a:ext cx="2553420" cy="3968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to NIHMS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38" y="2639941"/>
            <a:ext cx="8554644" cy="27340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6814" y="4528869"/>
            <a:ext cx="491707" cy="4226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to NIHMS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57" y="2081442"/>
            <a:ext cx="8640381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to NIHMS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6" y="2035128"/>
            <a:ext cx="8621328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NIH </a:t>
            </a:r>
            <a:r>
              <a:rPr lang="en-US" dirty="0"/>
              <a:t>Public Access </a:t>
            </a:r>
            <a:r>
              <a:rPr lang="en-US" dirty="0" smtClean="0"/>
              <a:t>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NIH Public Access Policy ensures the public has access to the published results of NIH funded research to help advance science and human health. The Policy has three aims:</a:t>
            </a:r>
          </a:p>
          <a:p>
            <a:pPr lvl="1"/>
            <a:r>
              <a:rPr lang="en-US" b="1" dirty="0"/>
              <a:t>ARCHIVE</a:t>
            </a:r>
            <a:r>
              <a:rPr lang="en-US" dirty="0"/>
              <a:t>. A central collection of NIH-funded research publications preserves vital published research findings for years to come.</a:t>
            </a:r>
          </a:p>
          <a:p>
            <a:pPr lvl="1"/>
            <a:r>
              <a:rPr lang="en-US" b="1" dirty="0"/>
              <a:t>ADVANCE</a:t>
            </a:r>
            <a:r>
              <a:rPr lang="en-US" dirty="0"/>
              <a:t>. The archive is an information resource for scientists to research publications and for NIH to manage better its entire research investment.</a:t>
            </a:r>
          </a:p>
          <a:p>
            <a:pPr lvl="1"/>
            <a:r>
              <a:rPr lang="en-US" b="1" dirty="0"/>
              <a:t>ACCESS</a:t>
            </a:r>
            <a:r>
              <a:rPr lang="en-US" dirty="0"/>
              <a:t>. The archive makes available to the public research publications resulting from NIH-funded research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5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to NIHMS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4" y="2142945"/>
            <a:ext cx="8507012" cy="2572109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2107001" y="3225201"/>
            <a:ext cx="2283843" cy="1157017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have to click here and make sure the PDF is accurate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79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to NIHMS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8" y="2014677"/>
            <a:ext cx="8602275" cy="3505689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902539" y="4640665"/>
            <a:ext cx="2283843" cy="1157017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 your journal’s policy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7677508" y="4727276"/>
            <a:ext cx="1325025" cy="9143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0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submitted my manuscript, 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will take NCBI a period of time to work on your manuscript and convert it to PMC format</a:t>
            </a:r>
          </a:p>
          <a:p>
            <a:r>
              <a:rPr lang="en-US" dirty="0" smtClean="0"/>
              <a:t>During this period of time, your submitted manuscript has an interim ID number: the NIHMSID</a:t>
            </a:r>
          </a:p>
          <a:p>
            <a:r>
              <a:rPr lang="en-US" dirty="0" smtClean="0"/>
              <a:t>Then you will get an email notifying you that they need your final approval</a:t>
            </a:r>
          </a:p>
          <a:p>
            <a:pPr lvl="1"/>
            <a:r>
              <a:rPr lang="en-US" dirty="0" smtClean="0"/>
              <a:t>Click the link in the email </a:t>
            </a:r>
          </a:p>
          <a:p>
            <a:pPr lvl="1"/>
            <a:r>
              <a:rPr lang="en-US" dirty="0" smtClean="0"/>
              <a:t>If you lose the email, just log back into NIHMS and you’ll see the manuscript that needs your attention on your dashboard</a:t>
            </a:r>
          </a:p>
          <a:p>
            <a:pPr lvl="1"/>
            <a:r>
              <a:rPr lang="en-US" dirty="0" smtClean="0"/>
              <a:t>Double check the converted manuscript to make sure it’s correct</a:t>
            </a:r>
          </a:p>
          <a:p>
            <a:r>
              <a:rPr lang="en-US" dirty="0" smtClean="0"/>
              <a:t>You only get a PMCID after you do final approval</a:t>
            </a:r>
          </a:p>
        </p:txBody>
      </p:sp>
    </p:spTree>
    <p:extLst>
      <p:ext uri="{BB962C8B-B14F-4D97-AF65-F5344CB8AC3E}">
        <p14:creationId xmlns:p14="http://schemas.microsoft.com/office/powerpoint/2010/main" val="3637630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85" y="583517"/>
            <a:ext cx="4926629" cy="53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2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get other messages from NCBI</a:t>
            </a:r>
          </a:p>
          <a:p>
            <a:pPr lvl="1"/>
            <a:r>
              <a:rPr lang="en-US" dirty="0" smtClean="0"/>
              <a:t>If you are missing tables/figures,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If so, log into NIHMS to make any corrections or updates</a:t>
            </a:r>
          </a:p>
        </p:txBody>
      </p:sp>
    </p:spTree>
    <p:extLst>
      <p:ext uri="{BB962C8B-B14F-4D97-AF65-F5344CB8AC3E}">
        <p14:creationId xmlns:p14="http://schemas.microsoft.com/office/powerpoint/2010/main" val="99212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</a:t>
            </a:r>
            <a:r>
              <a:rPr lang="en-US" dirty="0" smtClean="0"/>
              <a:t>D: Opt-in </a:t>
            </a:r>
            <a:r>
              <a:rPr lang="en-US" dirty="0" smtClean="0"/>
              <a:t>for file submission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81769"/>
            <a:ext cx="6343650" cy="1330774"/>
          </a:xfrm>
        </p:spPr>
        <p:txBody>
          <a:bodyPr>
            <a:noAutofit/>
          </a:bodyPr>
          <a:lstStyle/>
          <a:p>
            <a:r>
              <a:rPr lang="en-US" sz="1800" dirty="0" smtClean="0"/>
              <a:t>Some publishers let you skip the first step of uploading your final author manuscript into NIHMS</a:t>
            </a:r>
          </a:p>
          <a:p>
            <a:r>
              <a:rPr lang="en-US" sz="1800" dirty="0" smtClean="0"/>
              <a:t>This is usually an option at the time you’re submitting your manuscript </a:t>
            </a:r>
          </a:p>
          <a:p>
            <a:r>
              <a:rPr lang="en-US" sz="1800" dirty="0" smtClean="0"/>
              <a:t>You still have to log into NIHMS to approve the files that the publisher uploads</a:t>
            </a:r>
            <a:endParaRPr lang="en-US" sz="1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5" y="4169793"/>
            <a:ext cx="7654865" cy="16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1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I know if I have noncompliant 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MyNBCI</a:t>
            </a:r>
            <a:r>
              <a:rPr lang="en-US" dirty="0" smtClean="0"/>
              <a:t> and click on My </a:t>
            </a:r>
            <a:r>
              <a:rPr lang="en-US" dirty="0" smtClean="0"/>
              <a:t>Bibliography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7" y="2477634"/>
            <a:ext cx="5715488" cy="37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0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</a:t>
            </a:r>
            <a:r>
              <a:rPr lang="en-US" dirty="0" smtClean="0"/>
              <a:t>I </a:t>
            </a:r>
            <a:r>
              <a:rPr lang="en-US" dirty="0"/>
              <a:t>know if </a:t>
            </a:r>
            <a:r>
              <a:rPr lang="en-US" dirty="0" smtClean="0"/>
              <a:t>I </a:t>
            </a:r>
            <a:r>
              <a:rPr lang="en-US" dirty="0"/>
              <a:t>have noncompliant articles?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44" y="2096977"/>
            <a:ext cx="7459116" cy="7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18" y="3009860"/>
            <a:ext cx="3677163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</a:t>
            </a:r>
            <a:r>
              <a:rPr lang="en-US" dirty="0" smtClean="0"/>
              <a:t>I </a:t>
            </a:r>
            <a:r>
              <a:rPr lang="en-US" dirty="0"/>
              <a:t>know if </a:t>
            </a:r>
            <a:r>
              <a:rPr lang="en-US" dirty="0" smtClean="0"/>
              <a:t>I </a:t>
            </a:r>
            <a:r>
              <a:rPr lang="en-US" dirty="0"/>
              <a:t>have noncompliant articles?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44" y="2096977"/>
            <a:ext cx="7459116" cy="7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18" y="3009860"/>
            <a:ext cx="3677163" cy="3324689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2808653" y="3009860"/>
            <a:ext cx="3572413" cy="1868845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Clicking Edit Status lets you begin the compliance process in NIHMS or mark the record as exempt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425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Bethany Myers</a:t>
            </a:r>
          </a:p>
          <a:p>
            <a:r>
              <a:rPr lang="en-US" dirty="0"/>
              <a:t>Research </a:t>
            </a:r>
            <a:r>
              <a:rPr lang="en-US" dirty="0" err="1"/>
              <a:t>Informationist</a:t>
            </a:r>
            <a:r>
              <a:rPr lang="en-US" dirty="0"/>
              <a:t>, Biomedical Library</a:t>
            </a:r>
          </a:p>
          <a:p>
            <a:r>
              <a:rPr lang="en-US" dirty="0">
                <a:hlinkClick r:id="rId2"/>
              </a:rPr>
              <a:t>bethanymyers@library.ucla.edu</a:t>
            </a:r>
            <a:endParaRPr lang="en-US" dirty="0"/>
          </a:p>
          <a:p>
            <a:r>
              <a:rPr lang="en-US" dirty="0"/>
              <a:t>x42030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8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NIH </a:t>
            </a:r>
            <a:r>
              <a:rPr lang="en-US" dirty="0"/>
              <a:t>Public Access </a:t>
            </a:r>
            <a:r>
              <a:rPr lang="en-US" dirty="0" smtClean="0"/>
              <a:t>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Requires </a:t>
            </a:r>
            <a:r>
              <a:rPr lang="en-US" dirty="0"/>
              <a:t>scientists to submit final peer-reviewed journal manuscripts that arise from NIH funds to </a:t>
            </a:r>
            <a:r>
              <a:rPr lang="en-US" dirty="0" smtClean="0"/>
              <a:t>PubMed Central (PMC)</a:t>
            </a:r>
          </a:p>
          <a:p>
            <a:pPr lvl="0"/>
            <a:r>
              <a:rPr lang="en-US" dirty="0" smtClean="0"/>
              <a:t>Maximum 12-month embargo</a:t>
            </a:r>
          </a:p>
          <a:p>
            <a:r>
              <a:rPr lang="en-US" dirty="0" smtClean="0"/>
              <a:t>Enforcement:</a:t>
            </a:r>
          </a:p>
          <a:p>
            <a:pPr lvl="1"/>
            <a:r>
              <a:rPr lang="en-US" dirty="0"/>
              <a:t>Anyone submitting an application, proposal or report to the NIH must include the PMC reference number (</a:t>
            </a:r>
            <a:r>
              <a:rPr lang="en-US" dirty="0">
                <a:solidFill>
                  <a:srgbClr val="FF0000"/>
                </a:solidFill>
              </a:rPr>
              <a:t>PMCID</a:t>
            </a:r>
            <a:r>
              <a:rPr lang="en-US" dirty="0"/>
              <a:t>) when citing applicable papers that they author or that arise from their NIH-funded research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NIH will delay processing of non-competing continuation grant awards if publications arising from that award are not in compliance with the NIH public access policy.  </a:t>
            </a:r>
            <a:r>
              <a:rPr lang="en-US" dirty="0">
                <a:solidFill>
                  <a:srgbClr val="FF0000"/>
                </a:solidFill>
              </a:rPr>
              <a:t>The award will not be processed until recipients have demonstrated compliance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64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UC Open Access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Academic Senate Faculty:</a:t>
            </a:r>
          </a:p>
          <a:p>
            <a:pPr lvl="1"/>
            <a:r>
              <a:rPr lang="en-US" dirty="0" smtClean="0"/>
              <a:t>Your papers accepted for publication after July 23, 2013 need to be made open access</a:t>
            </a:r>
          </a:p>
          <a:p>
            <a:r>
              <a:rPr lang="en-US" dirty="0" smtClean="0"/>
              <a:t>For everyone else:</a:t>
            </a:r>
          </a:p>
          <a:p>
            <a:pPr lvl="1"/>
            <a:r>
              <a:rPr lang="en-US" dirty="0" smtClean="0"/>
              <a:t>Your papers accepted for publication after October 19, 2015 need to be made open access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do not have to pay fees to make your papers open access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But you can if you want to)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4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eScholarship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https://escholarship.org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The University of California’s open access repository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7" r="6793"/>
          <a:stretch/>
        </p:blipFill>
        <p:spPr>
          <a:xfrm>
            <a:off x="2104845" y="3710162"/>
            <a:ext cx="4744528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66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this email-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5" y="1984347"/>
            <a:ext cx="7014614" cy="41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and share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81" y="1990449"/>
            <a:ext cx="5937755" cy="41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6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and share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70" y="2192468"/>
            <a:ext cx="7192379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0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78" y="181154"/>
            <a:ext cx="7439243" cy="64956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19313" y="2829464"/>
            <a:ext cx="1371600" cy="500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3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378" y="181154"/>
            <a:ext cx="7439243" cy="6495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4" y="2176287"/>
            <a:ext cx="4563112" cy="2505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531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my publisher doesn’t want me to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 contacted publishers years ago informing them of this policy</a:t>
            </a:r>
          </a:p>
          <a:p>
            <a:r>
              <a:rPr lang="en-US" dirty="0" smtClean="0"/>
              <a:t>Only </a:t>
            </a:r>
            <a:r>
              <a:rPr lang="en-US" dirty="0" smtClean="0">
                <a:hlinkClick r:id="rId2"/>
              </a:rPr>
              <a:t>a few publishers</a:t>
            </a:r>
            <a:r>
              <a:rPr lang="en-US" dirty="0" smtClean="0"/>
              <a:t> are asking authors for waivers to opt out</a:t>
            </a:r>
          </a:p>
          <a:p>
            <a:pPr lvl="1"/>
            <a:r>
              <a:rPr lang="en-US" dirty="0" smtClean="0"/>
              <a:t>Mostly Nature</a:t>
            </a:r>
          </a:p>
          <a:p>
            <a:r>
              <a:rPr lang="en-US" dirty="0" smtClean="0"/>
              <a:t>If the publisher doesn’t explicitly request that you opt out, you retain the right to upload your manuscript to </a:t>
            </a:r>
            <a:r>
              <a:rPr lang="en-US" dirty="0" err="1" smtClean="0"/>
              <a:t>eScholarship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51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Bethany Myers</a:t>
            </a:r>
          </a:p>
          <a:p>
            <a:r>
              <a:rPr lang="en-US" dirty="0"/>
              <a:t>Research </a:t>
            </a:r>
            <a:r>
              <a:rPr lang="en-US" dirty="0" err="1"/>
              <a:t>Informationist</a:t>
            </a:r>
            <a:r>
              <a:rPr lang="en-US" dirty="0"/>
              <a:t>, Biomedical Library</a:t>
            </a:r>
          </a:p>
          <a:p>
            <a:r>
              <a:rPr lang="en-US" dirty="0">
                <a:hlinkClick r:id="rId2"/>
              </a:rPr>
              <a:t>bethanymyers@library.ucla.edu</a:t>
            </a:r>
            <a:endParaRPr lang="en-US" dirty="0"/>
          </a:p>
          <a:p>
            <a:r>
              <a:rPr lang="en-US" dirty="0"/>
              <a:t>x42030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PubMed Central?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hlinkClick r:id="rId2"/>
              </a:rPr>
              <a:t>http://www.ncbi.nlm.nih.gov/pmc/</a:t>
            </a:r>
            <a:endParaRPr lang="en-US" dirty="0"/>
          </a:p>
          <a:p>
            <a:r>
              <a:rPr lang="en-US" dirty="0" smtClean="0"/>
              <a:t>Full text repository of 3.9 million articles</a:t>
            </a:r>
          </a:p>
          <a:p>
            <a:r>
              <a:rPr lang="en-US" dirty="0" smtClean="0"/>
              <a:t>Not the same as PubMed</a:t>
            </a:r>
          </a:p>
          <a:p>
            <a:r>
              <a:rPr lang="en-US" dirty="0" smtClean="0"/>
              <a:t>PMCIDs are the not the same as PMIDs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37" y="548083"/>
            <a:ext cx="5399742" cy="5335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04920" y="1670386"/>
            <a:ext cx="1089177" cy="3999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1456449" y="3663535"/>
            <a:ext cx="3768629" cy="3477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676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93" y="321474"/>
            <a:ext cx="5638025" cy="56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760323" cy="1450757"/>
          </a:xfrm>
        </p:spPr>
        <p:txBody>
          <a:bodyPr/>
          <a:lstStyle/>
          <a:p>
            <a:r>
              <a:rPr lang="en-US" dirty="0" smtClean="0"/>
              <a:t>How do </a:t>
            </a:r>
            <a:r>
              <a:rPr lang="en-US" dirty="0" smtClean="0"/>
              <a:t>I get </a:t>
            </a:r>
            <a:r>
              <a:rPr lang="en-US" dirty="0" smtClean="0"/>
              <a:t>my </a:t>
            </a:r>
            <a:r>
              <a:rPr lang="en-US" dirty="0" smtClean="0"/>
              <a:t>paper in </a:t>
            </a:r>
            <a:r>
              <a:rPr lang="en-US" dirty="0" smtClean="0"/>
              <a:t>PMC?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ways that a paper can be added to PubMed Central and become compliant. </a:t>
            </a:r>
          </a:p>
          <a:p>
            <a:pPr lvl="1"/>
            <a:r>
              <a:rPr lang="en-US" dirty="0" smtClean="0"/>
              <a:t>Helpfully called Methods A, B, C, and D</a:t>
            </a:r>
          </a:p>
          <a:p>
            <a:r>
              <a:rPr lang="en-US" dirty="0" smtClean="0"/>
              <a:t>Methods A and B – publisher does all the work</a:t>
            </a:r>
          </a:p>
          <a:p>
            <a:r>
              <a:rPr lang="en-US" dirty="0" smtClean="0"/>
              <a:t>Methods C and D – author does most/all of the work</a:t>
            </a:r>
          </a:p>
          <a:p>
            <a:pPr lvl="1"/>
            <a:r>
              <a:rPr lang="en-US" dirty="0" smtClean="0"/>
              <a:t>Methods C and D involve the use of a system called NIHMS: the NIH Manuscript Submission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8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</a:t>
            </a:r>
            <a:r>
              <a:rPr lang="en-US" dirty="0" smtClean="0"/>
              <a:t>A: Open </a:t>
            </a:r>
            <a:r>
              <a:rPr lang="en-US" dirty="0" smtClean="0"/>
              <a:t>access </a:t>
            </a:r>
            <a:r>
              <a:rPr lang="en-US" dirty="0" smtClean="0"/>
              <a:t>journals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 smtClean="0"/>
              <a:t>have a deal with PMC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A journals take care of the compliance process for their authors</a:t>
            </a:r>
          </a:p>
          <a:p>
            <a:r>
              <a:rPr lang="en-US" dirty="0" smtClean="0"/>
              <a:t>The whole journal is open access and they put all their articles in PMC automatically</a:t>
            </a:r>
          </a:p>
          <a:p>
            <a:r>
              <a:rPr lang="en-US" dirty="0" smtClean="0"/>
              <a:t>It is a limited </a:t>
            </a:r>
            <a:r>
              <a:rPr lang="en-US" dirty="0" smtClean="0">
                <a:hlinkClick r:id="rId2"/>
              </a:rPr>
              <a:t>list of journals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21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</a:t>
            </a:r>
            <a:r>
              <a:rPr lang="en-US" dirty="0" smtClean="0"/>
              <a:t>B: Open access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B publishers take care of the compliance process for their authors, </a:t>
            </a:r>
            <a:r>
              <a:rPr lang="en-US" dirty="0" smtClean="0">
                <a:solidFill>
                  <a:srgbClr val="FF0000"/>
                </a:solidFill>
              </a:rPr>
              <a:t>IF the authors opted in</a:t>
            </a:r>
            <a:r>
              <a:rPr lang="en-US" dirty="0" smtClean="0"/>
              <a:t> at the time of publication, usually paying an open access fee</a:t>
            </a:r>
          </a:p>
          <a:p>
            <a:r>
              <a:rPr lang="en-US" dirty="0" smtClean="0"/>
              <a:t>Sometimes the whole journal may be open access, sometimes only certain articles may be open access</a:t>
            </a:r>
          </a:p>
          <a:p>
            <a:r>
              <a:rPr lang="en-US" dirty="0" smtClean="0"/>
              <a:t>It is a </a:t>
            </a:r>
            <a:r>
              <a:rPr lang="en-US" dirty="0" smtClean="0">
                <a:hlinkClick r:id="rId2"/>
              </a:rPr>
              <a:t>limited list of journals/publishers </a:t>
            </a:r>
            <a:r>
              <a:rPr lang="en-US" dirty="0" smtClean="0"/>
              <a:t>that participate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080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1023</Words>
  <Application>Microsoft Office PowerPoint</Application>
  <PresentationFormat>On-screen Show (4:3)</PresentationFormat>
  <Paragraphs>111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Calibri</vt:lpstr>
      <vt:lpstr>Calibri Light</vt:lpstr>
      <vt:lpstr>Retrospect</vt:lpstr>
      <vt:lpstr>NIH Public Access Policy</vt:lpstr>
      <vt:lpstr>What is the NIH Public Access Policy?</vt:lpstr>
      <vt:lpstr>What is the NIH Public Access Policy?</vt:lpstr>
      <vt:lpstr>What is PubMed Central?</vt:lpstr>
      <vt:lpstr>PowerPoint Presentation</vt:lpstr>
      <vt:lpstr>PowerPoint Presentation</vt:lpstr>
      <vt:lpstr>How do I get my paper in PMC?</vt:lpstr>
      <vt:lpstr>Method A: Open access journals  who have a deal with PMC</vt:lpstr>
      <vt:lpstr>Method B: Open access articles</vt:lpstr>
      <vt:lpstr>Method C: Author does it all</vt:lpstr>
      <vt:lpstr>PowerPoint Presentation</vt:lpstr>
      <vt:lpstr>PowerPoint Presentation</vt:lpstr>
      <vt:lpstr>PowerPoint Presentation</vt:lpstr>
      <vt:lpstr>I’m logged into NIHMS, now what?</vt:lpstr>
      <vt:lpstr>Uploading to NIHMS</vt:lpstr>
      <vt:lpstr>Uploading to NIHMS</vt:lpstr>
      <vt:lpstr>Uploading to NIHMS</vt:lpstr>
      <vt:lpstr>Uploading to NIHMS</vt:lpstr>
      <vt:lpstr>Uploading to NIHMS</vt:lpstr>
      <vt:lpstr>Uploading to NIHMS</vt:lpstr>
      <vt:lpstr>Uploading to NIHMS</vt:lpstr>
      <vt:lpstr>I submitted my manuscript, now what</vt:lpstr>
      <vt:lpstr>PowerPoint Presentation</vt:lpstr>
      <vt:lpstr>What could go wrong?</vt:lpstr>
      <vt:lpstr>Method D: Opt-in for file submission only</vt:lpstr>
      <vt:lpstr>How do I know if I have noncompliant articles?</vt:lpstr>
      <vt:lpstr>How do I know if I have noncompliant articles?</vt:lpstr>
      <vt:lpstr>How do I know if I have noncompliant articles?</vt:lpstr>
      <vt:lpstr>Questions?</vt:lpstr>
      <vt:lpstr>What is the UC Open Access Policy?</vt:lpstr>
      <vt:lpstr>What is eScholarship?</vt:lpstr>
      <vt:lpstr>I got this email-</vt:lpstr>
      <vt:lpstr>Claim and share</vt:lpstr>
      <vt:lpstr>Claim and share</vt:lpstr>
      <vt:lpstr>PowerPoint Presentation</vt:lpstr>
      <vt:lpstr>PowerPoint Presentation</vt:lpstr>
      <vt:lpstr>What if my publisher doesn’t want me to do this?</vt:lpstr>
      <vt:lpstr>Questions?</vt:lpstr>
    </vt:vector>
  </TitlesOfParts>
  <Company>UCLA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Public Access Policy</dc:title>
  <dc:creator>Bethany Myers</dc:creator>
  <cp:lastModifiedBy>Bethany Myers</cp:lastModifiedBy>
  <cp:revision>5</cp:revision>
  <dcterms:created xsi:type="dcterms:W3CDTF">2019-05-21T22:54:29Z</dcterms:created>
  <dcterms:modified xsi:type="dcterms:W3CDTF">2019-05-21T23:51:12Z</dcterms:modified>
</cp:coreProperties>
</file>