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72" r:id="rId2"/>
    <p:sldId id="256" r:id="rId3"/>
    <p:sldId id="263" r:id="rId4"/>
    <p:sldId id="364" r:id="rId5"/>
    <p:sldId id="360" r:id="rId6"/>
    <p:sldId id="358" r:id="rId7"/>
    <p:sldId id="359" r:id="rId8"/>
    <p:sldId id="361" r:id="rId9"/>
    <p:sldId id="366" r:id="rId10"/>
    <p:sldId id="365" r:id="rId11"/>
    <p:sldId id="367" r:id="rId12"/>
    <p:sldId id="368" r:id="rId13"/>
    <p:sldId id="373" r:id="rId14"/>
    <p:sldId id="376" r:id="rId15"/>
    <p:sldId id="369" r:id="rId16"/>
    <p:sldId id="370" r:id="rId17"/>
    <p:sldId id="374" r:id="rId18"/>
    <p:sldId id="371" r:id="rId19"/>
    <p:sldId id="355" r:id="rId20"/>
    <p:sldId id="377" r:id="rId21"/>
    <p:sldId id="378" r:id="rId22"/>
    <p:sldId id="379" r:id="rId23"/>
    <p:sldId id="380" r:id="rId24"/>
    <p:sldId id="381" r:id="rId25"/>
    <p:sldId id="382" r:id="rId26"/>
    <p:sldId id="356" r:id="rId27"/>
    <p:sldId id="343" r:id="rId28"/>
  </p:sldIdLst>
  <p:sldSz cx="9783763" cy="7497763"/>
  <p:notesSz cx="7010400" cy="9296400"/>
  <p:defaultTextStyle>
    <a:defPPr>
      <a:defRPr lang="en-US"/>
    </a:defPPr>
    <a:lvl1pPr marL="0" algn="l" defTabSz="9872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616" algn="l" defTabSz="9872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231" algn="l" defTabSz="9872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0848" algn="l" defTabSz="9872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4464" algn="l" defTabSz="9872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080" algn="l" defTabSz="9872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1695" algn="l" defTabSz="9872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5311" algn="l" defTabSz="9872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8927" algn="l" defTabSz="9872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84"/>
      </p:cViewPr>
      <p:guideLst>
        <p:guide orient="horz" pos="2362"/>
        <p:guide pos="30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581E61-81DE-4663-B5F0-D47EBB6ECFF7}" type="datetimeFigureOut">
              <a:rPr lang="en-US" smtClean="0"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0313" y="696913"/>
            <a:ext cx="45497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11CB57-8DCE-4F20-870D-985CB4535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7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2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3616" algn="l" defTabSz="9872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7231" algn="l" defTabSz="9872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0848" algn="l" defTabSz="9872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4464" algn="l" defTabSz="9872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8080" algn="l" defTabSz="9872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1695" algn="l" defTabSz="9872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5311" algn="l" defTabSz="9872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8927" algn="l" defTabSz="9872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500">
                <a:solidFill>
                  <a:srgbClr val="FFFF00"/>
                </a:solidFill>
                <a:latin typeface="Arial" charset="0"/>
              </a:defRPr>
            </a:lvl1pPr>
            <a:lvl2pPr marL="757066" indent="-291179" eaLnBrk="0" hangingPunct="0">
              <a:defRPr sz="4500">
                <a:solidFill>
                  <a:srgbClr val="FFFF00"/>
                </a:solidFill>
                <a:latin typeface="Arial" charset="0"/>
              </a:defRPr>
            </a:lvl2pPr>
            <a:lvl3pPr marL="1164717" indent="-232943" eaLnBrk="0" hangingPunct="0">
              <a:defRPr sz="4500">
                <a:solidFill>
                  <a:srgbClr val="FFFF00"/>
                </a:solidFill>
                <a:latin typeface="Arial" charset="0"/>
              </a:defRPr>
            </a:lvl3pPr>
            <a:lvl4pPr marL="1630604" indent="-232943" eaLnBrk="0" hangingPunct="0">
              <a:defRPr sz="4500">
                <a:solidFill>
                  <a:srgbClr val="FFFF00"/>
                </a:solidFill>
                <a:latin typeface="Arial" charset="0"/>
              </a:defRPr>
            </a:lvl4pPr>
            <a:lvl5pPr marL="2096491" indent="-232943" eaLnBrk="0" hangingPunct="0">
              <a:defRPr sz="4500">
                <a:solidFill>
                  <a:srgbClr val="FFFF00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FFFF00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FFFF00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FFFF00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C2383AF5-9CC6-4A91-9634-CF670FBE1B99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1119" y="706914"/>
            <a:ext cx="4628162" cy="345225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94200"/>
            <a:ext cx="5140960" cy="4237038"/>
          </a:xfrm>
          <a:noFill/>
        </p:spPr>
        <p:txBody>
          <a:bodyPr lIns="95637" tIns="47819" rIns="95637" bIns="47819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96913"/>
            <a:ext cx="45497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1CB57-8DCE-4F20-870D-985CB4535F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8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CG Times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CG Times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CG Times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CG Times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CG 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G 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G 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G 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G Times" pitchFamily="18" charset="0"/>
              </a:defRPr>
            </a:lvl9pPr>
          </a:lstStyle>
          <a:p>
            <a:fld id="{73A5C79D-58DB-42BE-A4CB-7B1FC9B5291B}" type="slidenum">
              <a:rPr lang="en-US" altLang="en-US" sz="1000" b="0" smtClean="0">
                <a:solidFill>
                  <a:schemeClr val="tx1"/>
                </a:solidFill>
                <a:latin typeface="Times New Roman" pitchFamily="18" charset="0"/>
              </a:rPr>
              <a:pPr/>
              <a:t>9</a:t>
            </a:fld>
            <a:endParaRPr lang="en-US" altLang="en-US" sz="10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3488" y="696913"/>
            <a:ext cx="4545012" cy="34829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6237"/>
          </a:xfrm>
          <a:noFill/>
        </p:spPr>
        <p:txBody>
          <a:bodyPr lIns="94896" tIns="47449" rIns="94896" bIns="47449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783" y="2329168"/>
            <a:ext cx="8316199" cy="1607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565" y="4248733"/>
            <a:ext cx="6848634" cy="19160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5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8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2489-5DBE-47B9-9881-6EDA4AED56AA}" type="datetime1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E3E6-4BA2-4C13-AECB-DB7EF1CF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1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6353-EECE-4FFF-9771-3C4E162FA58C}" type="datetime1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E3E6-4BA2-4C13-AECB-DB7EF1CF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3229" y="300260"/>
            <a:ext cx="2201347" cy="63973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189" y="300260"/>
            <a:ext cx="6440977" cy="63973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C055-513B-497B-A9EA-265C63728763}" type="datetime1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E3E6-4BA2-4C13-AECB-DB7EF1CF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0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E6A5-24F1-4B90-A87A-A718D75D88DC}" type="datetime1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E3E6-4BA2-4C13-AECB-DB7EF1CF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50" y="4818008"/>
            <a:ext cx="8316199" cy="148913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850" y="3177872"/>
            <a:ext cx="8316199" cy="164013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36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2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08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4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68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61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553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489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B2EF-2372-40E6-AC81-79DB33500503}" type="datetime1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E3E6-4BA2-4C13-AECB-DB7EF1CF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1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188" y="1749480"/>
            <a:ext cx="4321162" cy="494817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3413" y="1749480"/>
            <a:ext cx="4321162" cy="494817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D680-295E-4FA2-B9A2-AD187B7E9D44}" type="datetime1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E3E6-4BA2-4C13-AECB-DB7EF1CF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8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90" y="1678320"/>
            <a:ext cx="4322861" cy="69944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616" indent="0">
              <a:buNone/>
              <a:defRPr sz="2100" b="1"/>
            </a:lvl2pPr>
            <a:lvl3pPr marL="987231" indent="0">
              <a:buNone/>
              <a:defRPr sz="1900" b="1"/>
            </a:lvl3pPr>
            <a:lvl4pPr marL="1480848" indent="0">
              <a:buNone/>
              <a:defRPr sz="1700" b="1"/>
            </a:lvl4pPr>
            <a:lvl5pPr marL="1974464" indent="0">
              <a:buNone/>
              <a:defRPr sz="1700" b="1"/>
            </a:lvl5pPr>
            <a:lvl6pPr marL="2468080" indent="0">
              <a:buNone/>
              <a:defRPr sz="1700" b="1"/>
            </a:lvl6pPr>
            <a:lvl7pPr marL="2961695" indent="0">
              <a:buNone/>
              <a:defRPr sz="1700" b="1"/>
            </a:lvl7pPr>
            <a:lvl8pPr marL="3455311" indent="0">
              <a:buNone/>
              <a:defRPr sz="1700" b="1"/>
            </a:lvl8pPr>
            <a:lvl9pPr marL="394892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90" y="2377763"/>
            <a:ext cx="4322861" cy="431989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0017" y="1678320"/>
            <a:ext cx="4324560" cy="69944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616" indent="0">
              <a:buNone/>
              <a:defRPr sz="2100" b="1"/>
            </a:lvl2pPr>
            <a:lvl3pPr marL="987231" indent="0">
              <a:buNone/>
              <a:defRPr sz="1900" b="1"/>
            </a:lvl3pPr>
            <a:lvl4pPr marL="1480848" indent="0">
              <a:buNone/>
              <a:defRPr sz="1700" b="1"/>
            </a:lvl4pPr>
            <a:lvl5pPr marL="1974464" indent="0">
              <a:buNone/>
              <a:defRPr sz="1700" b="1"/>
            </a:lvl5pPr>
            <a:lvl6pPr marL="2468080" indent="0">
              <a:buNone/>
              <a:defRPr sz="1700" b="1"/>
            </a:lvl6pPr>
            <a:lvl7pPr marL="2961695" indent="0">
              <a:buNone/>
              <a:defRPr sz="1700" b="1"/>
            </a:lvl7pPr>
            <a:lvl8pPr marL="3455311" indent="0">
              <a:buNone/>
              <a:defRPr sz="1700" b="1"/>
            </a:lvl8pPr>
            <a:lvl9pPr marL="394892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0017" y="2377763"/>
            <a:ext cx="4324560" cy="431989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3107-7EC2-478A-9811-626902EB7D7C}" type="datetime1">
              <a:rPr lang="en-US" smtClean="0"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E3E6-4BA2-4C13-AECB-DB7EF1CF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5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4D07-E670-4BD7-B92A-293A25349FFA}" type="datetime1">
              <a:rPr lang="en-US" smtClean="0"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E3E6-4BA2-4C13-AECB-DB7EF1CF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7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49A-4E66-47A9-9BCA-34F9CA775705}" type="datetime1">
              <a:rPr lang="en-US" smtClean="0"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E3E6-4BA2-4C13-AECB-DB7EF1CF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6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89" y="298523"/>
            <a:ext cx="3218790" cy="127045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181" y="298523"/>
            <a:ext cx="5469395" cy="639913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189" y="1568977"/>
            <a:ext cx="3218790" cy="5128679"/>
          </a:xfrm>
        </p:spPr>
        <p:txBody>
          <a:bodyPr/>
          <a:lstStyle>
            <a:lvl1pPr marL="0" indent="0">
              <a:buNone/>
              <a:defRPr sz="1600"/>
            </a:lvl1pPr>
            <a:lvl2pPr marL="493616" indent="0">
              <a:buNone/>
              <a:defRPr sz="1300"/>
            </a:lvl2pPr>
            <a:lvl3pPr marL="987231" indent="0">
              <a:buNone/>
              <a:defRPr sz="1100"/>
            </a:lvl3pPr>
            <a:lvl4pPr marL="1480848" indent="0">
              <a:buNone/>
              <a:defRPr sz="1000"/>
            </a:lvl4pPr>
            <a:lvl5pPr marL="1974464" indent="0">
              <a:buNone/>
              <a:defRPr sz="1000"/>
            </a:lvl5pPr>
            <a:lvl6pPr marL="2468080" indent="0">
              <a:buNone/>
              <a:defRPr sz="1000"/>
            </a:lvl6pPr>
            <a:lvl7pPr marL="2961695" indent="0">
              <a:buNone/>
              <a:defRPr sz="1000"/>
            </a:lvl7pPr>
            <a:lvl8pPr marL="3455311" indent="0">
              <a:buNone/>
              <a:defRPr sz="1000"/>
            </a:lvl8pPr>
            <a:lvl9pPr marL="39489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2878-7E52-42AB-8BA4-CCFDD87C9301}" type="datetime1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E3E6-4BA2-4C13-AECB-DB7EF1CF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6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686" y="5248435"/>
            <a:ext cx="5870258" cy="61960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7686" y="669939"/>
            <a:ext cx="5870258" cy="4498658"/>
          </a:xfrm>
        </p:spPr>
        <p:txBody>
          <a:bodyPr/>
          <a:lstStyle>
            <a:lvl1pPr marL="0" indent="0">
              <a:buNone/>
              <a:defRPr sz="3500"/>
            </a:lvl1pPr>
            <a:lvl2pPr marL="493616" indent="0">
              <a:buNone/>
              <a:defRPr sz="3000"/>
            </a:lvl2pPr>
            <a:lvl3pPr marL="987231" indent="0">
              <a:buNone/>
              <a:defRPr sz="2600"/>
            </a:lvl3pPr>
            <a:lvl4pPr marL="1480848" indent="0">
              <a:buNone/>
              <a:defRPr sz="2100"/>
            </a:lvl4pPr>
            <a:lvl5pPr marL="1974464" indent="0">
              <a:buNone/>
              <a:defRPr sz="2100"/>
            </a:lvl5pPr>
            <a:lvl6pPr marL="2468080" indent="0">
              <a:buNone/>
              <a:defRPr sz="2100"/>
            </a:lvl6pPr>
            <a:lvl7pPr marL="2961695" indent="0">
              <a:buNone/>
              <a:defRPr sz="2100"/>
            </a:lvl7pPr>
            <a:lvl8pPr marL="3455311" indent="0">
              <a:buNone/>
              <a:defRPr sz="2100"/>
            </a:lvl8pPr>
            <a:lvl9pPr marL="3948927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7686" y="5868043"/>
            <a:ext cx="5870258" cy="879945"/>
          </a:xfrm>
        </p:spPr>
        <p:txBody>
          <a:bodyPr/>
          <a:lstStyle>
            <a:lvl1pPr marL="0" indent="0">
              <a:buNone/>
              <a:defRPr sz="1600"/>
            </a:lvl1pPr>
            <a:lvl2pPr marL="493616" indent="0">
              <a:buNone/>
              <a:defRPr sz="1300"/>
            </a:lvl2pPr>
            <a:lvl3pPr marL="987231" indent="0">
              <a:buNone/>
              <a:defRPr sz="1100"/>
            </a:lvl3pPr>
            <a:lvl4pPr marL="1480848" indent="0">
              <a:buNone/>
              <a:defRPr sz="1000"/>
            </a:lvl4pPr>
            <a:lvl5pPr marL="1974464" indent="0">
              <a:buNone/>
              <a:defRPr sz="1000"/>
            </a:lvl5pPr>
            <a:lvl6pPr marL="2468080" indent="0">
              <a:buNone/>
              <a:defRPr sz="1000"/>
            </a:lvl6pPr>
            <a:lvl7pPr marL="2961695" indent="0">
              <a:buNone/>
              <a:defRPr sz="1000"/>
            </a:lvl7pPr>
            <a:lvl8pPr marL="3455311" indent="0">
              <a:buNone/>
              <a:defRPr sz="1000"/>
            </a:lvl8pPr>
            <a:lvl9pPr marL="39489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438E-83AF-4906-B64C-1D564522024A}" type="datetime1">
              <a:rPr lang="en-US" smtClean="0"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E3E6-4BA2-4C13-AECB-DB7EF1CF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8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189" y="300259"/>
            <a:ext cx="8805387" cy="1249627"/>
          </a:xfrm>
          <a:prstGeom prst="rect">
            <a:avLst/>
          </a:prstGeom>
        </p:spPr>
        <p:txBody>
          <a:bodyPr vert="horz" lIns="98723" tIns="49361" rIns="98723" bIns="493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189" y="1749480"/>
            <a:ext cx="8805387" cy="4948177"/>
          </a:xfrm>
          <a:prstGeom prst="rect">
            <a:avLst/>
          </a:prstGeom>
        </p:spPr>
        <p:txBody>
          <a:bodyPr vert="horz" lIns="98723" tIns="49361" rIns="98723" bIns="493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9188" y="6949316"/>
            <a:ext cx="2282878" cy="399186"/>
          </a:xfrm>
          <a:prstGeom prst="rect">
            <a:avLst/>
          </a:prstGeom>
        </p:spPr>
        <p:txBody>
          <a:bodyPr vert="horz" lIns="98723" tIns="49361" rIns="98723" bIns="4936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A54D-F215-4EEB-A478-C5BEB32E56DC}" type="datetime1">
              <a:rPr lang="en-US" smtClean="0"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2786" y="6949316"/>
            <a:ext cx="3098192" cy="399186"/>
          </a:xfrm>
          <a:prstGeom prst="rect">
            <a:avLst/>
          </a:prstGeom>
        </p:spPr>
        <p:txBody>
          <a:bodyPr vert="horz" lIns="98723" tIns="49361" rIns="98723" bIns="4936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1697" y="6949316"/>
            <a:ext cx="2282878" cy="399186"/>
          </a:xfrm>
          <a:prstGeom prst="rect">
            <a:avLst/>
          </a:prstGeom>
        </p:spPr>
        <p:txBody>
          <a:bodyPr vert="horz" lIns="98723" tIns="49361" rIns="98723" bIns="4936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E3E6-4BA2-4C13-AECB-DB7EF1CF3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87231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212" indent="-370212" algn="l" defTabSz="98723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125" indent="-308511" algn="l" defTabSz="98723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040" indent="-246808" algn="l" defTabSz="98723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656" indent="-246808" algn="l" defTabSz="987231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271" indent="-246808" algn="l" defTabSz="987231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4887" indent="-246808" algn="l" defTabSz="98723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8504" indent="-246808" algn="l" defTabSz="98723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02120" indent="-246808" algn="l" defTabSz="98723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5736" indent="-246808" algn="l" defTabSz="98723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2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616" algn="l" defTabSz="9872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231" algn="l" defTabSz="9872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0848" algn="l" defTabSz="9872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464" algn="l" defTabSz="9872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080" algn="l" defTabSz="9872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695" algn="l" defTabSz="9872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311" algn="l" defTabSz="9872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8927" algn="l" defTabSz="9872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shoptaw@mednet.ucla.edu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unaidsorg/unaids_resources/aidsat30/aids-at-30pdf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amhsa.gov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amhsa.gov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480" y="5100627"/>
            <a:ext cx="6558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Treatment of Substance Use Disorders as HIV Prevention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917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 fontScale="92500" lnSpcReduction="10000"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latin typeface="Arial" charset="0"/>
              </a:rPr>
              <a:t>Meth Use and HIV Transmission in MSM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600200"/>
            <a:ext cx="4495800" cy="5029200"/>
          </a:xfrm>
          <a:prstGeom prst="rect">
            <a:avLst/>
          </a:prstGeom>
        </p:spPr>
        <p:txBody>
          <a:bodyPr vert="horz" lIns="98723" tIns="49361" rIns="98723" bIns="49361" rtlCol="0">
            <a:normAutofit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</a:rPr>
              <a:t>Meth use correlates with 2-4 fold increases in risk for HIV transmission in:</a:t>
            </a:r>
          </a:p>
          <a:p>
            <a:pPr lvl="1"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</a:rPr>
              <a:t>Cohort Studies (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charset="0"/>
              </a:rPr>
              <a:t>Plankey</a:t>
            </a:r>
            <a:r>
              <a:rPr lang="en-US" altLang="en-US" sz="2400" dirty="0" smtClean="0">
                <a:solidFill>
                  <a:schemeClr val="tx1"/>
                </a:solidFill>
                <a:latin typeface="Arial" charset="0"/>
              </a:rPr>
              <a:t> et al., 2007)</a:t>
            </a:r>
          </a:p>
          <a:p>
            <a:pPr lvl="1"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</a:rPr>
              <a:t>New Infections (Drumright et al., 2007; 2009)</a:t>
            </a:r>
          </a:p>
          <a:p>
            <a:pPr lvl="1"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</a:rPr>
              <a:t>STI settings (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charset="0"/>
              </a:rPr>
              <a:t>Buchacz</a:t>
            </a:r>
            <a:r>
              <a:rPr lang="en-US" altLang="en-US" sz="2400" dirty="0" smtClean="0">
                <a:solidFill>
                  <a:schemeClr val="tx1"/>
                </a:solidFill>
                <a:latin typeface="Arial" charset="0"/>
              </a:rPr>
              <a:t> et al., 2005; 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charset="0"/>
              </a:rPr>
              <a:t>Buchbinder</a:t>
            </a:r>
            <a:r>
              <a:rPr lang="en-US" altLang="en-US" sz="2400" dirty="0" smtClean="0">
                <a:solidFill>
                  <a:schemeClr val="tx1"/>
                </a:solidFill>
                <a:latin typeface="Arial" charset="0"/>
              </a:rPr>
              <a:t> et al., 2005)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36093"/>
              </p:ext>
            </p:extLst>
          </p:nvPr>
        </p:nvGraphicFramePr>
        <p:xfrm>
          <a:off x="4725988" y="1600200"/>
          <a:ext cx="4418012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6" imgW="4410075" imgH="4524375" progId="MSGraph.Chart.8">
                  <p:embed followColorScheme="full"/>
                </p:oleObj>
              </mc:Choice>
              <mc:Fallback>
                <p:oleObj name="Chart" r:id="rId6" imgW="4410075" imgH="45243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988" y="1600200"/>
                        <a:ext cx="4418012" cy="45323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67200" y="617220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/>
              <a:t>Carey et al., </a:t>
            </a:r>
            <a:r>
              <a:rPr lang="en-US" altLang="en-US" sz="1800" i="1"/>
              <a:t>AIDS &amp; Beh, </a:t>
            </a:r>
            <a:r>
              <a:rPr lang="en-US" altLang="en-US" sz="180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6640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ln>
            <a:noFill/>
          </a:ln>
        </p:spPr>
        <p:txBody>
          <a:bodyPr vert="horz" lIns="98723" tIns="49361" rIns="98723" bIns="49361" rtlCol="0" anchor="ctr">
            <a:normAutofit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latin typeface="Arial" charset="0"/>
              </a:rPr>
              <a:t>HIV Transmission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lIns="98723" tIns="49361" rIns="98723" bIns="49361" rtlCol="0">
            <a:normAutofit lnSpcReduction="10000"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Arial" charset="0"/>
              </a:rPr>
              <a:t>A Probabilistic Event Determined by:</a:t>
            </a:r>
          </a:p>
          <a:p>
            <a:pPr lvl="1" algn="l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charset="0"/>
              </a:rPr>
              <a:t>Characteristics of the behavior</a:t>
            </a:r>
          </a:p>
          <a:p>
            <a:pPr lvl="2" algn="l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Unprotected anal (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 receptive; 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insertive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)</a:t>
            </a:r>
            <a:endParaRPr lang="en-US" altLang="en-US" sz="2000" dirty="0" smtClean="0">
              <a:solidFill>
                <a:schemeClr val="tx1"/>
              </a:solidFill>
              <a:latin typeface="Arial" charset="0"/>
            </a:endParaRPr>
          </a:p>
          <a:p>
            <a:pPr lvl="2" algn="l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Unprotected vaginal (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 receptive; 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insertive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)</a:t>
            </a:r>
            <a:endParaRPr lang="en-US" altLang="en-US" sz="2000" dirty="0" smtClean="0">
              <a:solidFill>
                <a:schemeClr val="tx1"/>
              </a:solidFill>
              <a:latin typeface="Arial" charset="0"/>
            </a:endParaRPr>
          </a:p>
          <a:p>
            <a:pPr lvl="2" algn="l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Oral behaviors </a:t>
            </a:r>
          </a:p>
          <a:p>
            <a:pPr lvl="1" algn="l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charset="0"/>
              </a:rPr>
              <a:t>Characteristics of the individual</a:t>
            </a:r>
          </a:p>
          <a:p>
            <a:pPr lvl="2" algn="l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Other STIs</a:t>
            </a:r>
          </a:p>
          <a:p>
            <a:pPr lvl="2" algn="l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Bruised/bleeding mucosa</a:t>
            </a:r>
          </a:p>
          <a:p>
            <a:pPr lvl="2" algn="l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Viral load</a:t>
            </a:r>
          </a:p>
          <a:p>
            <a:pPr lvl="2" algn="l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Concurrency</a:t>
            </a:r>
          </a:p>
          <a:p>
            <a:pPr lvl="1" algn="l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  <a:latin typeface="Arial" charset="0"/>
              </a:rPr>
              <a:t>Characteristics of the event</a:t>
            </a:r>
          </a:p>
          <a:p>
            <a:pPr lvl="2" algn="l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tx1"/>
                </a:solidFill>
                <a:latin typeface="Arial" charset="0"/>
              </a:rPr>
              <a:t>Single; multiple sources of virus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8001000" y="204788"/>
            <a:ext cx="1143000" cy="665321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0000"/>
                </a:solidFill>
              </a:rPr>
              <a:t>Methamphetamine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5829300" y="2667000"/>
            <a:ext cx="22098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5807075" y="4083050"/>
            <a:ext cx="22098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5910263" y="5830888"/>
            <a:ext cx="22098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609600"/>
            <a:ext cx="8305800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latin typeface="Arial" charset="0"/>
                <a:cs typeface="Arial" charset="0"/>
              </a:rPr>
              <a:t>Attributable Risk for HIV Transmission from Stimulant Use in MSM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59247"/>
              </p:ext>
            </p:extLst>
          </p:nvPr>
        </p:nvGraphicFramePr>
        <p:xfrm>
          <a:off x="849569" y="1752600"/>
          <a:ext cx="78740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7" imgW="7876715" imgH="4212701" progId="Excel.Chart.8">
                  <p:embed/>
                </p:oleObj>
              </mc:Choice>
              <mc:Fallback>
                <p:oleObj r:id="rId7" imgW="7876715" imgH="421270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569" y="1752600"/>
                        <a:ext cx="7874000" cy="4216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" y="5926725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600" baseline="30000" dirty="0">
                <a:solidFill>
                  <a:schemeClr val="tx1"/>
                </a:solidFill>
              </a:rPr>
              <a:t>1 </a:t>
            </a:r>
            <a:r>
              <a:rPr lang="en-US" altLang="en-US" sz="1600" dirty="0" err="1">
                <a:solidFill>
                  <a:schemeClr val="tx1"/>
                </a:solidFill>
              </a:rPr>
              <a:t>Koblin</a:t>
            </a:r>
            <a:r>
              <a:rPr lang="en-US" altLang="en-US" sz="1600" dirty="0">
                <a:solidFill>
                  <a:schemeClr val="tx1"/>
                </a:solidFill>
              </a:rPr>
              <a:t> et al., 2006, AIDS, 20, 731-739</a:t>
            </a:r>
          </a:p>
          <a:p>
            <a:pPr algn="l"/>
            <a:r>
              <a:rPr lang="en-US" altLang="en-US" sz="1600" baseline="30000" dirty="0">
                <a:solidFill>
                  <a:schemeClr val="tx1"/>
                </a:solidFill>
              </a:rPr>
              <a:t>2 </a:t>
            </a:r>
            <a:r>
              <a:rPr lang="en-US" altLang="en-US" sz="1600" dirty="0">
                <a:solidFill>
                  <a:schemeClr val="tx1"/>
                </a:solidFill>
              </a:rPr>
              <a:t>Ostrow et al., 2009, Journal of Acquired Immune Deficiency Syndrome, 51(3), 349-355</a:t>
            </a:r>
          </a:p>
        </p:txBody>
      </p:sp>
    </p:spTree>
    <p:extLst>
      <p:ext uri="{BB962C8B-B14F-4D97-AF65-F5344CB8AC3E}">
        <p14:creationId xmlns:p14="http://schemas.microsoft.com/office/powerpoint/2010/main" val="25897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331" y="-36378"/>
            <a:ext cx="9144000" cy="1524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Policy Model for Methamphetamine Use, HIV Prevalence and Interventions</a:t>
            </a:r>
            <a:endParaRPr lang="en-US" alt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464331" y="6119947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Shoptaw &amp; Reback, </a:t>
            </a:r>
            <a:r>
              <a:rPr lang="en-US" alt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J Urban Health,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2006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706" y="1716222"/>
            <a:ext cx="7715250" cy="4114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8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480" y="5100627"/>
            <a:ext cx="6558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charset="0"/>
              </a:rPr>
              <a:t>Treatment of Substance Use Disorders as HIV Prevention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28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609600"/>
            <a:ext cx="8305800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 fontScale="92500" lnSpcReduction="10000"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latin typeface="Arial" charset="0"/>
                <a:cs typeface="Arial" charset="0"/>
              </a:rPr>
              <a:t>Behavioral Drug Abuse Treatment as HIV Risk Reduction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981200"/>
            <a:ext cx="8153400" cy="4191000"/>
          </a:xfrm>
          <a:prstGeom prst="rect">
            <a:avLst/>
          </a:prstGeom>
        </p:spPr>
        <p:txBody>
          <a:bodyPr vert="horz" lIns="98723" tIns="49361" rIns="98723" bIns="49361" rtlCol="0">
            <a:normAutofit lnSpcReduction="10000"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Behavioral Therapies</a:t>
            </a:r>
          </a:p>
          <a:p>
            <a:pPr lvl="1"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Friends Getting Off (Reback &amp; 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Shoptaw</a:t>
            </a:r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2011)</a:t>
            </a:r>
          </a:p>
          <a:p>
            <a:pPr lvl="1"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Contingency Management (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Shoptaw</a:t>
            </a:r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et al., 2005)</a:t>
            </a:r>
          </a:p>
          <a:p>
            <a:pPr lvl="2" algn="l"/>
            <a:r>
              <a:rPr lang="en-US" alt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Limits to treatment settings (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Menza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et al., 2010)</a:t>
            </a:r>
          </a:p>
          <a:p>
            <a:pPr lvl="2" algn="l"/>
            <a:r>
              <a:rPr lang="en-US" alt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Heterosexual meth users show parallel reductions in injection and sex risk 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behaivors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en-US" altLang="en-US" sz="20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Corsi</a:t>
            </a:r>
            <a:r>
              <a:rPr lang="en-US" alt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et al., 2012)</a:t>
            </a:r>
          </a:p>
          <a:p>
            <a:pPr algn="l"/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Medication Therapies</a:t>
            </a:r>
          </a:p>
          <a:p>
            <a:pPr lvl="1"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Mirtazapine (30 mg/d) for meth-dependent MSM (Colfax et al., 2011) showed reductions in meth use and concomitant HIV sexual transmission behaviors</a:t>
            </a:r>
          </a:p>
        </p:txBody>
      </p:sp>
    </p:spTree>
    <p:extLst>
      <p:ext uri="{BB962C8B-B14F-4D97-AF65-F5344CB8AC3E}">
        <p14:creationId xmlns:p14="http://schemas.microsoft.com/office/powerpoint/2010/main" val="25897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2" y="0"/>
            <a:ext cx="9793955" cy="649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7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2" y="0"/>
            <a:ext cx="9793955" cy="649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8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480" y="5100627"/>
            <a:ext cx="6558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HIV Prevention Strategies for Non-Treatment Seeking Substance Users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897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 fontScale="92500" lnSpcReduction="10000"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latin typeface="Arial" charset="0"/>
                <a:cs typeface="Arial" charset="0"/>
              </a:rPr>
              <a:t>Behavioral Prevention for HIV+ Substance Users</a:t>
            </a:r>
            <a:endParaRPr lang="en-US" altLang="en-US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horz" lIns="98723" tIns="49361" rIns="98723" bIns="49361" rtlCol="0">
            <a:normAutofit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After 30+ years,  behavioral prevention reliably reduces risk behaviors, but no demonstration of infections averted</a:t>
            </a:r>
          </a:p>
          <a:p>
            <a:pPr lvl="1" algn="l"/>
            <a:r>
              <a:rPr lang="en-US" altLang="en-US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Need for inclusion of HIV biomarkers in designs</a:t>
            </a:r>
          </a:p>
          <a:p>
            <a:pPr algn="l"/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CDC Compendium and SAMHSA NREPP programs catalog interventions with efficacy in reducing risk behaviors</a:t>
            </a:r>
          </a:p>
          <a:p>
            <a:pPr lvl="1"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Project EDGE (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Mausbach</a:t>
            </a:r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et al., 2007) safer sex program for MSM HIV+ meth users.</a:t>
            </a:r>
            <a:endParaRPr lang="en-US" alt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162" y="634623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sz="4400" kern="0" smtClean="0">
                <a:ea typeface="+mj-ea"/>
                <a:cs typeface="+mj-cs"/>
              </a:rPr>
              <a:t>Psychoactive Drugs and HIV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2836" y="2758281"/>
            <a:ext cx="48895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Steven Shoptaw, PhD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UCLA Center for Behavioral and Addiction Medicine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Department of Family Medicine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hlinkClick r:id="rId5"/>
              </a:rPr>
              <a:t>sshoptaw@mednet.ucla.edu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August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26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2013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15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04800" y="304800"/>
            <a:ext cx="8080375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 lnSpcReduction="10000"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>
                <a:latin typeface="Arial" charset="0"/>
                <a:cs typeface="Arial" charset="0"/>
              </a:rPr>
              <a:t>Strategy for HIV Combination Prevention in HIV- Substance Users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76200" y="1676400"/>
            <a:ext cx="9067800" cy="4876800"/>
          </a:xfrm>
          <a:prstGeom prst="rect">
            <a:avLst/>
          </a:prstGeom>
        </p:spPr>
        <p:txBody>
          <a:bodyPr vert="horz" lIns="98723" tIns="49361" rIns="98723" bIns="49361" rtlCol="0">
            <a:normAutofit lnSpcReduction="10000"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Lower susceptibility: Reduce infection in HIV-negative groups</a:t>
            </a:r>
          </a:p>
          <a:p>
            <a:pPr lvl="1" algn="l"/>
            <a:r>
              <a:rPr lang="en-US" alt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Biobehavioral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approaches – </a:t>
            </a:r>
            <a:r>
              <a:rPr lang="en-US" alt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PrEP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PEP for substance using MSM; other groups at high risk</a:t>
            </a:r>
          </a:p>
          <a:p>
            <a:pPr lvl="1" algn="l"/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Behavioral programs – condom distribution, EBIs can address structural determinants of risk related to substance use; no evidence of infections averted</a:t>
            </a:r>
          </a:p>
          <a:p>
            <a:pPr lvl="1" algn="l"/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Surveillance of emerging epidemics linked to drug use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730057" y="6145738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1800" dirty="0" err="1">
                <a:solidFill>
                  <a:schemeClr val="tx1"/>
                </a:solidFill>
              </a:rPr>
              <a:t>Kurth</a:t>
            </a:r>
            <a:r>
              <a:rPr lang="en-US" altLang="en-US" sz="1800" dirty="0">
                <a:solidFill>
                  <a:schemeClr val="tx1"/>
                </a:solidFill>
              </a:rPr>
              <a:t> et al., 2011, </a:t>
            </a:r>
            <a:r>
              <a:rPr lang="en-US" altLang="en-US" sz="1800" i="1" dirty="0">
                <a:solidFill>
                  <a:schemeClr val="tx1"/>
                </a:solidFill>
              </a:rPr>
              <a:t>Current HIV/AIDS Reports,</a:t>
            </a:r>
            <a:r>
              <a:rPr lang="en-US" altLang="en-US" sz="1800" dirty="0">
                <a:solidFill>
                  <a:schemeClr val="tx1"/>
                </a:solidFill>
              </a:rPr>
              <a:t>1-11</a:t>
            </a:r>
          </a:p>
        </p:txBody>
      </p:sp>
    </p:spTree>
    <p:extLst>
      <p:ext uri="{BB962C8B-B14F-4D97-AF65-F5344CB8AC3E}">
        <p14:creationId xmlns:p14="http://schemas.microsoft.com/office/powerpoint/2010/main" val="29121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295400"/>
            <a:ext cx="76581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>
                <a:latin typeface="Arial" charset="0"/>
                <a:cs typeface="Arial" charset="0"/>
              </a:rPr>
              <a:t>iPrEX Results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6700" y="6178550"/>
            <a:ext cx="861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 RM et al N Engl J Med. 2010 363:2587-99. </a:t>
            </a:r>
          </a:p>
        </p:txBody>
      </p:sp>
    </p:spTree>
    <p:extLst>
      <p:ext uri="{BB962C8B-B14F-4D97-AF65-F5344CB8AC3E}">
        <p14:creationId xmlns:p14="http://schemas.microsoft.com/office/powerpoint/2010/main" val="18027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381000"/>
            <a:ext cx="7772400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smtClean="0">
                <a:latin typeface="Arial" charset="0"/>
                <a:cs typeface="Arial" charset="0"/>
              </a:rPr>
              <a:t>iPrEX Findings</a:t>
            </a:r>
            <a:endParaRPr lang="en-US" alt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24000"/>
            <a:ext cx="8305800" cy="5181600"/>
          </a:xfrm>
          <a:prstGeom prst="rect">
            <a:avLst/>
          </a:prstGeom>
        </p:spPr>
        <p:txBody>
          <a:bodyPr vert="horz" lIns="98723" tIns="49361" rIns="98723" bIns="49361" rtlCol="0">
            <a:normAutofit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Of 100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seroconversions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36 in 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Truvada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group, a reduction of 44% over placebo  (p=0.005)</a:t>
            </a:r>
          </a:p>
          <a:p>
            <a:pPr algn="l"/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Efficacy was higher in men who reported UAI (58%) than those who did not</a:t>
            </a:r>
          </a:p>
          <a:p>
            <a:pPr algn="l"/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Adherent men (90%+) showed 73% efficacy</a:t>
            </a:r>
          </a:p>
          <a:p>
            <a:pPr algn="l"/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Efficacy of all subjects was 47% (p=0.001)</a:t>
            </a:r>
          </a:p>
          <a:p>
            <a:pPr algn="l"/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Questions remain about adverse effects, feasibility/acceptability/ethics</a:t>
            </a:r>
          </a:p>
          <a:p>
            <a:pPr algn="l"/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 indication about substance users as they were excluded from trials</a:t>
            </a:r>
          </a:p>
        </p:txBody>
      </p:sp>
    </p:spTree>
    <p:extLst>
      <p:ext uri="{BB962C8B-B14F-4D97-AF65-F5344CB8AC3E}">
        <p14:creationId xmlns:p14="http://schemas.microsoft.com/office/powerpoint/2010/main" val="12377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381000"/>
            <a:ext cx="7772400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smtClean="0">
                <a:latin typeface="Arial" charset="0"/>
                <a:cs typeface="Arial" charset="0"/>
              </a:rPr>
              <a:t>PEP in MSM</a:t>
            </a:r>
            <a:endParaRPr lang="en-US" alt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447800"/>
            <a:ext cx="8229600" cy="4573588"/>
          </a:xfrm>
          <a:prstGeom prst="rect">
            <a:avLst/>
          </a:prstGeom>
        </p:spPr>
        <p:txBody>
          <a:bodyPr vert="horz" lIns="98723" tIns="49361" rIns="98723" bIns="49361" rtlCol="0">
            <a:normAutofit lnSpcReduction="10000"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 Project EXPLORE, MSM who reported any non-injection drug use increased odds for PEP by 50% (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aOR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1.5, 95% CI:1.1, 1.9)</a:t>
            </a:r>
          </a:p>
          <a:p>
            <a:pPr lvl="1"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Smoked cocaine, poppers, crack cocaine, amphetamines and hallucinogens increased odds</a:t>
            </a:r>
          </a:p>
          <a:p>
            <a:pPr lvl="1"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IDUs significantly higher odds of PEP use (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aOR</a:t>
            </a:r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2.44, 95%CI: 1.69, 3.51). </a:t>
            </a:r>
          </a:p>
          <a:p>
            <a:pPr lvl="1"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Marijuana or cocaine that was snorted or sniffed or alcohol drinking did not associate with increased odds for PEP</a:t>
            </a:r>
          </a:p>
          <a:p>
            <a:pPr lvl="1"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 evidence of risk compensation</a:t>
            </a:r>
            <a:endParaRPr lang="en-US" altLang="en-US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77913" y="6045005"/>
            <a:ext cx="731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 dirty="0">
                <a:solidFill>
                  <a:schemeClr val="tx1"/>
                </a:solidFill>
              </a:rPr>
              <a:t>Donnell et al., 2010, </a:t>
            </a:r>
            <a:r>
              <a:rPr lang="en-US" altLang="en-US" sz="2400" i="1" dirty="0">
                <a:solidFill>
                  <a:schemeClr val="tx1"/>
                </a:solidFill>
              </a:rPr>
              <a:t>AIDS </a:t>
            </a:r>
            <a:r>
              <a:rPr lang="en-US" altLang="en-US" sz="2400" i="1" dirty="0" err="1">
                <a:solidFill>
                  <a:schemeClr val="tx1"/>
                </a:solidFill>
              </a:rPr>
              <a:t>Behav</a:t>
            </a:r>
            <a:r>
              <a:rPr lang="en-US" altLang="en-US" sz="2400" i="1" dirty="0">
                <a:solidFill>
                  <a:schemeClr val="tx1"/>
                </a:solidFill>
              </a:rPr>
              <a:t> 14</a:t>
            </a:r>
            <a:r>
              <a:rPr lang="en-US" altLang="en-US" sz="2400" dirty="0">
                <a:solidFill>
                  <a:schemeClr val="tx1"/>
                </a:solidFill>
              </a:rPr>
              <a:t>:1182–1189</a:t>
            </a:r>
          </a:p>
        </p:txBody>
      </p:sp>
    </p:spTree>
    <p:extLst>
      <p:ext uri="{BB962C8B-B14F-4D97-AF65-F5344CB8AC3E}">
        <p14:creationId xmlns:p14="http://schemas.microsoft.com/office/powerpoint/2010/main" val="5402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 fontScale="92500" lnSpcReduction="10000"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latin typeface="Arial" charset="0"/>
              </a:rPr>
              <a:t>PEP in Methamphetamine </a:t>
            </a:r>
            <a:br>
              <a:rPr lang="en-US" altLang="en-US" sz="4000" b="1" smtClean="0">
                <a:latin typeface="Arial" charset="0"/>
              </a:rPr>
            </a:br>
            <a:r>
              <a:rPr lang="en-US" altLang="en-US" sz="4000" b="1" smtClean="0">
                <a:latin typeface="Arial" charset="0"/>
              </a:rPr>
              <a:t>Using MSM</a:t>
            </a:r>
            <a:endParaRPr lang="en-US" altLang="en-US" sz="4000" b="1" dirty="0" smtClean="0">
              <a:latin typeface="Arial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04800" y="1827213"/>
            <a:ext cx="8458200" cy="4572000"/>
          </a:xfrm>
          <a:prstGeom prst="rect">
            <a:avLst/>
          </a:prstGeom>
        </p:spPr>
        <p:txBody>
          <a:bodyPr vert="horz" lIns="98723" tIns="49361" rIns="98723" bIns="49361" rtlCol="0">
            <a:normAutofit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When integrated with CM, PEP use among meth-using MSM appears to be safe and feasible</a:t>
            </a:r>
          </a:p>
          <a:p>
            <a:pPr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Time to PEP initiation (37 h) and reported adherence rates (96%) are comparable to non-meth-using PEP findings</a:t>
            </a:r>
          </a:p>
          <a:p>
            <a:pPr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CM increased PEP adherence 2% for each MA-negative urine sample; CM increased PEP completion by 17%</a:t>
            </a:r>
          </a:p>
          <a:p>
            <a:pPr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Meth-using MSM had high rates of risk behavior:  high prevalent STI rates</a:t>
            </a:r>
          </a:p>
          <a:p>
            <a:pPr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Small sample size (n=53), 1 incident 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seroconversion</a:t>
            </a:r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non-adherent to meds and multiple exposures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22603" y="5910531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 dirty="0">
                <a:solidFill>
                  <a:schemeClr val="tx1"/>
                </a:solidFill>
              </a:rPr>
              <a:t>Landovitz et al. 2012 </a:t>
            </a:r>
            <a:r>
              <a:rPr lang="en-US" altLang="en-US" sz="2400" i="1" dirty="0">
                <a:solidFill>
                  <a:schemeClr val="tx1"/>
                </a:solidFill>
              </a:rPr>
              <a:t>AIDS </a:t>
            </a:r>
            <a:r>
              <a:rPr lang="en-US" altLang="en-US" sz="2400" i="1" dirty="0" err="1">
                <a:solidFill>
                  <a:schemeClr val="tx1"/>
                </a:solidFill>
              </a:rPr>
              <a:t>Pt</a:t>
            </a:r>
            <a:r>
              <a:rPr lang="en-US" altLang="en-US" sz="2400" i="1" dirty="0">
                <a:solidFill>
                  <a:schemeClr val="tx1"/>
                </a:solidFill>
              </a:rPr>
              <a:t> Care STDS,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26:</a:t>
            </a:r>
            <a:r>
              <a:rPr lang="en-US" altLang="en-US" sz="2400" dirty="0">
                <a:solidFill>
                  <a:schemeClr val="tx1"/>
                </a:solidFill>
              </a:rPr>
              <a:t>320-328</a:t>
            </a:r>
          </a:p>
        </p:txBody>
      </p:sp>
    </p:spTree>
    <p:extLst>
      <p:ext uri="{BB962C8B-B14F-4D97-AF65-F5344CB8AC3E}">
        <p14:creationId xmlns:p14="http://schemas.microsoft.com/office/powerpoint/2010/main" val="38757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42913" y="11113"/>
            <a:ext cx="8382000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smtClean="0">
                <a:latin typeface="Arial" charset="0"/>
                <a:cs typeface="Arial" charset="0"/>
              </a:rPr>
              <a:t>Where Will All the Drug Come From?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09600" y="993775"/>
            <a:ext cx="8305800" cy="4721225"/>
          </a:xfrm>
          <a:prstGeom prst="rect">
            <a:avLst/>
          </a:prstGeom>
        </p:spPr>
        <p:txBody>
          <a:bodyPr vert="horz" lIns="98723" tIns="49361" rIns="98723" bIns="49361" rtlCol="0">
            <a:normAutofit lnSpcReduction="10000"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At the end of 2010, 6.6 million on ART (UNAIDS)</a:t>
            </a:r>
          </a:p>
          <a:p>
            <a:pPr lvl="1" algn="l"/>
            <a:r>
              <a:rPr lang="en-US" altLang="en-US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42% of those in need (CD4 ≤ 350 cells/mm)</a:t>
            </a:r>
          </a:p>
          <a:p>
            <a:pPr algn="l"/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9 million eligible and in need of treatment now; 28 million HIV-infected globally</a:t>
            </a:r>
          </a:p>
          <a:p>
            <a:pPr lvl="1" algn="l"/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Attrition cascade at all points from testing to ART initiation to chronic care</a:t>
            </a:r>
          </a:p>
          <a:p>
            <a:pPr algn="l"/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New infections: 2.6 million in 2010</a:t>
            </a:r>
            <a:r>
              <a:rPr lang="en-US" altLang="en-US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</a:p>
          <a:p>
            <a:pPr algn="l"/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Advancements in </a:t>
            </a:r>
            <a:r>
              <a:rPr lang="en-US" alt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TasP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PEP and </a:t>
            </a:r>
            <a:r>
              <a:rPr lang="en-US" altLang="en-US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PrEP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create even more demand for ART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14313" y="6019800"/>
            <a:ext cx="883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en-US" sz="2000" baseline="30000">
                <a:solidFill>
                  <a:schemeClr val="tx1"/>
                </a:solidFill>
                <a:hlinkClick r:id="rId5"/>
              </a:rPr>
              <a:t>1</a:t>
            </a:r>
            <a:r>
              <a:rPr lang="en-US" altLang="en-US" sz="2000">
                <a:solidFill>
                  <a:schemeClr val="tx1"/>
                </a:solidFill>
                <a:hlinkClick r:id="rId5"/>
              </a:rPr>
              <a:t>http://wwwunaidsorg/unaids_resources/aidsat30/aids-at-30pdf</a:t>
            </a:r>
            <a:endParaRPr lang="en-US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 fontScale="92500" lnSpcReduction="10000"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smtClean="0">
                <a:latin typeface="Arial" charset="0"/>
                <a:cs typeface="Arial" charset="0"/>
              </a:rPr>
              <a:t>Behavioral Prevention for HIV-Negative Substance Users</a:t>
            </a:r>
            <a:endParaRPr lang="en-US" altLang="en-US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horz" lIns="98723" tIns="49361" rIns="98723" bIns="49361" rtlCol="0">
            <a:normAutofit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Woman focused HIV risk reduction program for African American crack smokers (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Wechsberg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et al., 2004)</a:t>
            </a:r>
          </a:p>
          <a:p>
            <a:pPr algn="l"/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Fast Lane, HIV-risk reduction program for HIV-negative heterosexual meth users (</a:t>
            </a:r>
            <a:r>
              <a:rPr lang="en-US" alt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Mausbach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et al., 2007)</a:t>
            </a:r>
          </a:p>
          <a:p>
            <a:pPr algn="l"/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681" y="5120481"/>
            <a:ext cx="46041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Arial" charset="0"/>
              </a:rPr>
              <a:t>Final Thoughts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954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3" descr="C:\Users\sshoptaw\AppData\Local\Microsoft\Windows\Temporary Internet Files\Content.IE5\YBSFWBQ4\MC90043982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850" y="2119745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6739" y="396081"/>
            <a:ext cx="5919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What You Need to Know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5293" y="1386681"/>
            <a:ext cx="631982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Most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users of substances don’t inject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	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Proposed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mechanisms linking substance use and HIV transmission for people who do not inject</a:t>
            </a:r>
          </a:p>
          <a:p>
            <a:pPr marL="836516" lvl="1" indent="-342900" defTabSz="9144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kern="0" baseline="0" dirty="0" smtClean="0"/>
              <a:t>Indirect links between drug abuse treatment as HIV prevention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Two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evidence-based case examples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kern="0" dirty="0" smtClean="0"/>
              <a:t>Discussion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40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Substances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Sedative/barbs – </a:t>
            </a:r>
            <a:r>
              <a:rPr lang="en-US" sz="3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ALCOHOL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benzodiazepines, GHB</a:t>
            </a:r>
          </a:p>
          <a:p>
            <a:pPr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Stimulants –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cocaine, speed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4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NICOTINE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Ecstasy (MDMA)</a:t>
            </a:r>
          </a:p>
          <a:p>
            <a:pPr eaLnBrk="1" hangingPunct="1">
              <a:defRPr/>
            </a:pPr>
            <a:r>
              <a:rPr lang="en-US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Opiates – heroin, </a:t>
            </a:r>
            <a:r>
              <a:rPr lang="en-US" sz="3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percodan</a:t>
            </a:r>
            <a:r>
              <a:rPr lang="en-US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dilaudid</a:t>
            </a:r>
            <a:r>
              <a:rPr lang="en-US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vicodin</a:t>
            </a:r>
            <a:endParaRPr lang="en-US" sz="30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Hallucinogens – </a:t>
            </a:r>
            <a:r>
              <a:rPr lang="en-US" sz="1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LSD, mescaline, peyote</a:t>
            </a:r>
          </a:p>
          <a:p>
            <a:pPr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Tranquilizers/anesthetics – </a:t>
            </a:r>
            <a:r>
              <a:rPr lang="en-US" sz="1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ketamine, PCP</a:t>
            </a:r>
          </a:p>
          <a:p>
            <a:pPr eaLnBrk="1" hangingPunct="1">
              <a:defRPr/>
            </a:pPr>
            <a:r>
              <a:rPr lang="en-US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Cannabinoids – </a:t>
            </a:r>
            <a:r>
              <a:rPr lang="en-US" sz="39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</a:t>
            </a:r>
            <a:r>
              <a:rPr lang="en-US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hash</a:t>
            </a:r>
          </a:p>
          <a:p>
            <a:pPr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Inhalants – poppers, solvents</a:t>
            </a:r>
          </a:p>
        </p:txBody>
      </p:sp>
      <p:pic>
        <p:nvPicPr>
          <p:cNvPr id="4" name="Picture 6" descr="CBAM_rgb_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667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6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752600"/>
            <a:ext cx="8686800" cy="4010025"/>
          </a:xfrm>
          <a:prstGeom prst="rect">
            <a:avLst/>
          </a:prstGeom>
        </p:spPr>
        <p:txBody>
          <a:bodyPr vert="horz" lIns="98723" tIns="49361" rIns="98723" bIns="49361" rtlCol="0">
            <a:normAutofit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/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75118" y="314738"/>
            <a:ext cx="8229600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Substance Use Prevalence, 2011</a:t>
            </a:r>
          </a:p>
        </p:txBody>
      </p:sp>
      <p:graphicFrame>
        <p:nvGraphicFramePr>
          <p:cNvPr id="11" name="Group 1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963103"/>
              </p:ext>
            </p:extLst>
          </p:nvPr>
        </p:nvGraphicFramePr>
        <p:xfrm>
          <a:off x="900369" y="1457738"/>
          <a:ext cx="7772400" cy="4114802"/>
        </p:xfrm>
        <a:graphic>
          <a:graphicData uri="http://schemas.openxmlformats.org/drawingml/2006/table">
            <a:tbl>
              <a:tblPr/>
              <a:tblGrid>
                <a:gridCol w="6814256"/>
                <a:gridCol w="958144"/>
              </a:tblGrid>
              <a:tr h="7000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Substance                                                      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Δ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from 2010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Current Cigarette Smokers                                          --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22.1%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Alcohol Use (any in past month)                                  --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51.8%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Heavy Alcohol Drink (5+ drinks, 5+ days past month) ↓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6.2%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Marijuana Use (past month)                          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/>
                        </a:rPr>
                        <a:t>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5.8% in 07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7.0%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Prescription Drug Misuse (past month)                        ↓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2.4%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Heroin Use (past month)                                              --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Cocaine Use (past month)                                           --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Methamphetamine Use (past month)                           ↓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0.2%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929481" y="5848350"/>
            <a:ext cx="7696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hlinkClick r:id="rId5"/>
              </a:rPr>
              <a:t>www.samhsa.gov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National Survey on Drug Use and Health, 2012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3338" y="152400"/>
            <a:ext cx="9144001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latin typeface="Arial" charset="0"/>
                <a:cs typeface="Arial" charset="0"/>
              </a:rPr>
              <a:t>Drug Use is Normative in U.S.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752600"/>
            <a:ext cx="8686800" cy="4010025"/>
          </a:xfrm>
          <a:prstGeom prst="rect">
            <a:avLst/>
          </a:prstGeom>
        </p:spPr>
        <p:txBody>
          <a:bodyPr vert="horz" lIns="98723" tIns="49361" rIns="98723" bIns="49361" rtlCol="0">
            <a:normAutofit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/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36538" y="1600200"/>
            <a:ext cx="8737600" cy="5029200"/>
          </a:xfrm>
          <a:prstGeom prst="rect">
            <a:avLst/>
          </a:prstGeom>
        </p:spPr>
        <p:txBody>
          <a:bodyPr vert="horz" lIns="98723" tIns="49361" rIns="98723" bIns="49361" rtlCol="0">
            <a:normAutofit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In 2011, 20.6 million (8.0% of adults aged 12 and over) met criteria for substance abuse or dependence not including tobacco dependence (National Survey on Drug Use and Health, 2012).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Alcohol abuse and dependence represents the majority (14.1 million or 68.4% of those with abuse or dependence) </a:t>
            </a:r>
          </a:p>
          <a:p>
            <a:pPr lvl="1" algn="l"/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remainder splits between drug disorders only and comorbid illicit drug use and alcohol use disorders. 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133599" y="5715000"/>
            <a:ext cx="6415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hlinkClick r:id="rId5"/>
              </a:rPr>
              <a:t>www.samhsa.gov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National Survey on Drug Use and Health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430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752600"/>
            <a:ext cx="8686800" cy="4010025"/>
          </a:xfrm>
          <a:prstGeom prst="rect">
            <a:avLst/>
          </a:prstGeom>
        </p:spPr>
        <p:txBody>
          <a:bodyPr vert="horz" lIns="98723" tIns="49361" rIns="98723" bIns="49361" rtlCol="0">
            <a:normAutofit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/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3063" y="-137319"/>
            <a:ext cx="8229600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 Word About Marijuana</a:t>
            </a:r>
            <a:endParaRPr lang="en-US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2" y="3971780"/>
            <a:ext cx="297993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25" y="1014412"/>
            <a:ext cx="299705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17" y="1005681"/>
            <a:ext cx="301929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81" y="1030483"/>
            <a:ext cx="3733800" cy="508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60540" y="6086621"/>
            <a:ext cx="38250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Frances Jensen and David </a:t>
            </a:r>
            <a:r>
              <a:rPr lang="en-US" dirty="0" err="1" smtClean="0"/>
              <a:t>Urion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1512192" y="6492214"/>
            <a:ext cx="8271571" cy="755625"/>
          </a:xfrm>
          <a:prstGeom prst="rect">
            <a:avLst/>
          </a:prstGeom>
          <a:solidFill>
            <a:srgbClr val="2A38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077" tIns="39077" rIns="39077" bIns="39077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Tw Cen MT" pitchFamily="34" charset="0"/>
              </a:rPr>
              <a:t>Advancing the prevention and treatment of chronic illnesses 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2A3890"/>
              </a:solidFill>
              <a:latin typeface="Tw Cen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0192" y="7247839"/>
            <a:ext cx="9593523" cy="249925"/>
          </a:xfrm>
          <a:prstGeom prst="rect">
            <a:avLst/>
          </a:prstGeom>
          <a:solidFill>
            <a:srgbClr val="FFDD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9490" tIns="39490" rIns="39490" bIns="394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6910623" algn="l"/>
                <a:tab pos="888508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Tw Cen MT" pitchFamily="34" charset="0"/>
              </a:rPr>
              <a:t>                                                                                                 UCLA</a:t>
            </a:r>
            <a:r>
              <a:rPr lang="en-US" sz="14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w Cen MT" pitchFamily="34" charset="0"/>
              </a:rPr>
              <a:t>Department of Family Medicine   	  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029" name="Picture 5" descr="FM log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902" y="7247838"/>
            <a:ext cx="400863" cy="25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CBAM_rgb_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" y="6506967"/>
            <a:ext cx="1386033" cy="72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3338" y="152400"/>
            <a:ext cx="9144001" cy="1143000"/>
          </a:xfrm>
          <a:prstGeom prst="rect">
            <a:avLst/>
          </a:prstGeom>
        </p:spPr>
        <p:txBody>
          <a:bodyPr vert="horz" lIns="98723" tIns="49361" rIns="98723" bIns="49361" rtlCol="0" anchor="ctr">
            <a:normAutofit fontScale="92500" lnSpcReduction="10000"/>
          </a:bodyPr>
          <a:lstStyle>
            <a:lvl1pPr algn="ctr" defTabSz="98723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 smtClean="0">
                <a:latin typeface="Arial" charset="0"/>
                <a:cs typeface="Arial" charset="0"/>
              </a:rPr>
              <a:t>Not Just the Needle: A Complicated Equation for HIV Transmission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752600"/>
            <a:ext cx="8686800" cy="4010025"/>
          </a:xfrm>
          <a:prstGeom prst="rect">
            <a:avLst/>
          </a:prstGeom>
        </p:spPr>
        <p:txBody>
          <a:bodyPr vert="horz" lIns="98723" tIns="49361" rIns="98723" bIns="49361" rtlCol="0">
            <a:normAutofit/>
          </a:bodyPr>
          <a:lstStyle>
            <a:lvl1pPr marL="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616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723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848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4464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8080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1695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5311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8927" indent="0" algn="ctr" defTabSz="987231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/>
            <a:endParaRPr lang="en-US" alt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6" y="2498958"/>
            <a:ext cx="275507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Type of Substance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Stimulant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Alcohol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NOT cannabis</a:t>
            </a:r>
            <a:endParaRPr lang="en-US" sz="2400" dirty="0"/>
          </a:p>
          <a:p>
            <a:r>
              <a:rPr lang="en-US" sz="2400" b="1" i="1" dirty="0" smtClean="0"/>
              <a:t>Route of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Smoked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Inhaled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Inserted anally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7611" y="2498958"/>
            <a:ext cx="3226151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HIV Transmission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Blood (?)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Drug-facilitated sexual transmission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5814353" y="3530590"/>
            <a:ext cx="54503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70057" y="2385540"/>
            <a:ext cx="2737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Local Factors on HIV Prevalence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Dual Diagnosed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Poverty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Incarceration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Street youth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Race/ethnicity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2817" y="1295400"/>
            <a:ext cx="919094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NIDU		    +        HIV                          = 	Risk</a:t>
            </a:r>
          </a:p>
          <a:p>
            <a:r>
              <a:rPr lang="en-US" sz="2400" b="1" dirty="0" smtClean="0"/>
              <a:t>Substance Use		Prevalence		Transmission Potential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Rectangle 2"/>
          <p:cNvGraphicFramePr>
            <a:graphicFrameLocks/>
          </p:cNvGraphicFramePr>
          <p:nvPr/>
        </p:nvGraphicFramePr>
        <p:xfrm>
          <a:off x="1630627" y="1527322"/>
          <a:ext cx="6522509" cy="4443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 File" r:id="rId4" imgW="0" imgH="0" progId="JascPaintShopPhotoAlbumImage">
                  <p:embed/>
                </p:oleObj>
              </mc:Choice>
              <mc:Fallback>
                <p:oleObj name="Image File" r:id="rId4" imgW="0" imgH="0" progId="JascPaintShopPhotoAlbumImag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627" y="1527322"/>
                        <a:ext cx="6522509" cy="4443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Rectangle 3"/>
          <p:cNvGraphicFramePr>
            <a:graphicFrameLocks/>
          </p:cNvGraphicFramePr>
          <p:nvPr/>
        </p:nvGraphicFramePr>
        <p:xfrm>
          <a:off x="1630627" y="1527322"/>
          <a:ext cx="6522509" cy="4443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 File" r:id="rId5" imgW="0" imgH="0" progId="JascPaintShopPhotoAlbumImage">
                  <p:embed/>
                </p:oleObj>
              </mc:Choice>
              <mc:Fallback>
                <p:oleObj name="Image File" r:id="rId5" imgW="0" imgH="0" progId="JascPaintShopPhotoAlbumImag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627" y="1527322"/>
                        <a:ext cx="6522509" cy="4443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2" name="Picture 4" descr="Tweaked - Cleaned up c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83763" cy="749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1553</Words>
  <Application>Microsoft Office PowerPoint</Application>
  <PresentationFormat>Custom</PresentationFormat>
  <Paragraphs>256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Image File</vt:lpstr>
      <vt:lpstr>Chart</vt:lpstr>
      <vt:lpstr>Microsoft Excel Chart</vt:lpstr>
      <vt:lpstr>PowerPoint Presentation</vt:lpstr>
      <vt:lpstr>PowerPoint Presentation</vt:lpstr>
      <vt:lpstr>PowerPoint Presentation</vt:lpstr>
      <vt:lpstr>Substances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Baughman</dc:creator>
  <cp:lastModifiedBy>Steve Shoptaw</cp:lastModifiedBy>
  <cp:revision>63</cp:revision>
  <cp:lastPrinted>2012-11-02T15:49:43Z</cp:lastPrinted>
  <dcterms:created xsi:type="dcterms:W3CDTF">2012-11-02T15:34:55Z</dcterms:created>
  <dcterms:modified xsi:type="dcterms:W3CDTF">2013-08-29T16:46:14Z</dcterms:modified>
</cp:coreProperties>
</file>