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 id="2147483724" r:id="rId2"/>
    <p:sldMasterId id="2147483746" r:id="rId3"/>
  </p:sldMasterIdLst>
  <p:notesMasterIdLst>
    <p:notesMasterId r:id="rId68"/>
  </p:notesMasterIdLst>
  <p:handoutMasterIdLst>
    <p:handoutMasterId r:id="rId69"/>
  </p:handoutMasterIdLst>
  <p:sldIdLst>
    <p:sldId id="325" r:id="rId4"/>
    <p:sldId id="328" r:id="rId5"/>
    <p:sldId id="330" r:id="rId6"/>
    <p:sldId id="381" r:id="rId7"/>
    <p:sldId id="390" r:id="rId8"/>
    <p:sldId id="391" r:id="rId9"/>
    <p:sldId id="413" r:id="rId10"/>
    <p:sldId id="414" r:id="rId11"/>
    <p:sldId id="415" r:id="rId12"/>
    <p:sldId id="423" r:id="rId13"/>
    <p:sldId id="393" r:id="rId14"/>
    <p:sldId id="392" r:id="rId15"/>
    <p:sldId id="395" r:id="rId16"/>
    <p:sldId id="396" r:id="rId17"/>
    <p:sldId id="394" r:id="rId18"/>
    <p:sldId id="383" r:id="rId19"/>
    <p:sldId id="332" r:id="rId20"/>
    <p:sldId id="382" r:id="rId21"/>
    <p:sldId id="384" r:id="rId22"/>
    <p:sldId id="385" r:id="rId23"/>
    <p:sldId id="387" r:id="rId24"/>
    <p:sldId id="386" r:id="rId25"/>
    <p:sldId id="388" r:id="rId26"/>
    <p:sldId id="389" r:id="rId27"/>
    <p:sldId id="338" r:id="rId28"/>
    <p:sldId id="397" r:id="rId29"/>
    <p:sldId id="398" r:id="rId30"/>
    <p:sldId id="400" r:id="rId31"/>
    <p:sldId id="401" r:id="rId32"/>
    <p:sldId id="431" r:id="rId33"/>
    <p:sldId id="403" r:id="rId34"/>
    <p:sldId id="404" r:id="rId35"/>
    <p:sldId id="405" r:id="rId36"/>
    <p:sldId id="406" r:id="rId37"/>
    <p:sldId id="402" r:id="rId38"/>
    <p:sldId id="422" r:id="rId39"/>
    <p:sldId id="374" r:id="rId40"/>
    <p:sldId id="424" r:id="rId41"/>
    <p:sldId id="408" r:id="rId42"/>
    <p:sldId id="410" r:id="rId43"/>
    <p:sldId id="409" r:id="rId44"/>
    <p:sldId id="412" r:id="rId45"/>
    <p:sldId id="411" r:id="rId46"/>
    <p:sldId id="407" r:id="rId47"/>
    <p:sldId id="360" r:id="rId48"/>
    <p:sldId id="416" r:id="rId49"/>
    <p:sldId id="420" r:id="rId50"/>
    <p:sldId id="432" r:id="rId51"/>
    <p:sldId id="418" r:id="rId52"/>
    <p:sldId id="421" r:id="rId53"/>
    <p:sldId id="417" r:id="rId54"/>
    <p:sldId id="361" r:id="rId55"/>
    <p:sldId id="430" r:id="rId56"/>
    <p:sldId id="375" r:id="rId57"/>
    <p:sldId id="433" r:id="rId58"/>
    <p:sldId id="376" r:id="rId59"/>
    <p:sldId id="377" r:id="rId60"/>
    <p:sldId id="427" r:id="rId61"/>
    <p:sldId id="426" r:id="rId62"/>
    <p:sldId id="428" r:id="rId63"/>
    <p:sldId id="429" r:id="rId64"/>
    <p:sldId id="373" r:id="rId65"/>
    <p:sldId id="425" r:id="rId66"/>
    <p:sldId id="326" r:id="rId67"/>
  </p:sldIdLst>
  <p:sldSz cx="9144000" cy="5143500" type="screen16x9"/>
  <p:notesSz cx="7077075" cy="9363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1F3"/>
    <a:srgbClr val="194B71"/>
    <a:srgbClr val="22679A"/>
    <a:srgbClr val="2E88CC"/>
    <a:srgbClr val="3D93D3"/>
    <a:srgbClr val="00578B"/>
    <a:srgbClr val="6EACB7"/>
    <a:srgbClr val="E8ECF2"/>
    <a:srgbClr val="FF00FF"/>
    <a:srgbClr val="277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5" autoAdjust="0"/>
    <p:restoredTop sz="90286" autoAdjust="0"/>
  </p:normalViewPr>
  <p:slideViewPr>
    <p:cSldViewPr snapToGrid="0" snapToObjects="1">
      <p:cViewPr varScale="1">
        <p:scale>
          <a:sx n="124" d="100"/>
          <a:sy n="124" d="100"/>
        </p:scale>
        <p:origin x="546" y="96"/>
      </p:cViewPr>
      <p:guideLst/>
    </p:cSldViewPr>
  </p:slideViewPr>
  <p:notesTextViewPr>
    <p:cViewPr>
      <p:scale>
        <a:sx n="1" d="1"/>
        <a:sy n="1" d="1"/>
      </p:scale>
      <p:origin x="0" y="0"/>
    </p:cViewPr>
  </p:notesTextViewPr>
  <p:notesViewPr>
    <p:cSldViewPr snapToGrid="0" snapToObjects="1" showGuides="1">
      <p:cViewPr varScale="1">
        <p:scale>
          <a:sx n="141" d="100"/>
          <a:sy n="141" d="100"/>
        </p:scale>
        <p:origin x="451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DB001-B258-4065-BF5B-12865010B1ED}" type="doc">
      <dgm:prSet loTypeId="urn:microsoft.com/office/officeart/2005/8/layout/chevron1" loCatId="process" qsTypeId="urn:microsoft.com/office/officeart/2005/8/quickstyle/simple1" qsCatId="simple" csTypeId="urn:microsoft.com/office/officeart/2005/8/colors/colorful2" csCatId="colorful" phldr="1"/>
      <dgm:spPr/>
    </dgm:pt>
    <dgm:pt modelId="{D27C81DF-C18A-4145-8E65-EE05A082F104}">
      <dgm:prSet phldrT="[Text]" custT="1"/>
      <dgm:spPr/>
      <dgm:t>
        <a:bodyPr/>
        <a:lstStyle/>
        <a:p>
          <a:r>
            <a:rPr lang="en-US" sz="1100" dirty="0" smtClean="0"/>
            <a:t>Idea</a:t>
          </a:r>
          <a:endParaRPr lang="en-US" sz="1100" dirty="0"/>
        </a:p>
      </dgm:t>
    </dgm:pt>
    <dgm:pt modelId="{02E3F49F-F7ED-4DDF-A202-A33298BC63A5}" type="parTrans" cxnId="{5B86FDB1-3964-4FFD-AC61-934B4F8B8964}">
      <dgm:prSet/>
      <dgm:spPr/>
      <dgm:t>
        <a:bodyPr/>
        <a:lstStyle/>
        <a:p>
          <a:endParaRPr lang="en-US"/>
        </a:p>
      </dgm:t>
    </dgm:pt>
    <dgm:pt modelId="{5576E9B3-3ADB-43FA-BBA5-B3445218CADA}" type="sibTrans" cxnId="{5B86FDB1-3964-4FFD-AC61-934B4F8B8964}">
      <dgm:prSet/>
      <dgm:spPr/>
      <dgm:t>
        <a:bodyPr/>
        <a:lstStyle/>
        <a:p>
          <a:endParaRPr lang="en-US"/>
        </a:p>
      </dgm:t>
    </dgm:pt>
    <dgm:pt modelId="{89DBD211-BBDD-4ADE-A50F-9BA3DE862E22}">
      <dgm:prSet phldrT="[Text]" custT="1"/>
      <dgm:spPr/>
      <dgm:t>
        <a:bodyPr/>
        <a:lstStyle/>
        <a:p>
          <a:r>
            <a:rPr lang="en-US" sz="1100" dirty="0" smtClean="0"/>
            <a:t>Find Funding</a:t>
          </a:r>
          <a:endParaRPr lang="en-US" sz="1100" dirty="0"/>
        </a:p>
      </dgm:t>
    </dgm:pt>
    <dgm:pt modelId="{9E385634-A754-43F9-BA8D-97D03E65F2AC}" type="parTrans" cxnId="{291D453D-73DE-453B-82E2-867739721B7C}">
      <dgm:prSet/>
      <dgm:spPr/>
      <dgm:t>
        <a:bodyPr/>
        <a:lstStyle/>
        <a:p>
          <a:endParaRPr lang="en-US"/>
        </a:p>
      </dgm:t>
    </dgm:pt>
    <dgm:pt modelId="{B99347A2-9BE5-441F-B6E8-A088E35EE846}" type="sibTrans" cxnId="{291D453D-73DE-453B-82E2-867739721B7C}">
      <dgm:prSet/>
      <dgm:spPr/>
      <dgm:t>
        <a:bodyPr/>
        <a:lstStyle/>
        <a:p>
          <a:endParaRPr lang="en-US"/>
        </a:p>
      </dgm:t>
    </dgm:pt>
    <dgm:pt modelId="{E908FA0D-BC6F-46CB-88B4-A1821ECA0322}">
      <dgm:prSet phldrT="[Text]" custT="1"/>
      <dgm:spPr/>
      <dgm:t>
        <a:bodyPr/>
        <a:lstStyle/>
        <a:p>
          <a:r>
            <a:rPr lang="en-US" sz="1100" dirty="0" smtClean="0"/>
            <a:t>Develop Proposal</a:t>
          </a:r>
          <a:endParaRPr lang="en-US" sz="1100" dirty="0"/>
        </a:p>
      </dgm:t>
    </dgm:pt>
    <dgm:pt modelId="{D50CC56F-58CD-4E58-BB93-77BA27E35060}" type="parTrans" cxnId="{E40F33F3-952B-44E6-88AB-500A5F84EB35}">
      <dgm:prSet/>
      <dgm:spPr/>
      <dgm:t>
        <a:bodyPr/>
        <a:lstStyle/>
        <a:p>
          <a:endParaRPr lang="en-US"/>
        </a:p>
      </dgm:t>
    </dgm:pt>
    <dgm:pt modelId="{6446E5A2-DD10-408A-ADD7-5175F61DC93C}" type="sibTrans" cxnId="{E40F33F3-952B-44E6-88AB-500A5F84EB35}">
      <dgm:prSet/>
      <dgm:spPr/>
      <dgm:t>
        <a:bodyPr/>
        <a:lstStyle/>
        <a:p>
          <a:endParaRPr lang="en-US"/>
        </a:p>
      </dgm:t>
    </dgm:pt>
    <dgm:pt modelId="{6FD1A757-22D2-4399-BEA8-D6335F0AEAC1}">
      <dgm:prSet phldrT="[Text]" custT="1"/>
      <dgm:spPr/>
      <dgm:t>
        <a:bodyPr/>
        <a:lstStyle/>
        <a:p>
          <a:r>
            <a:rPr lang="en-US" sz="1100" dirty="0" smtClean="0"/>
            <a:t>Route Proposal for Internal Approval</a:t>
          </a:r>
          <a:endParaRPr lang="en-US" sz="1100" dirty="0"/>
        </a:p>
      </dgm:t>
    </dgm:pt>
    <dgm:pt modelId="{E81205E5-A99E-49C4-B4BA-8F5CA4782507}" type="parTrans" cxnId="{16AF7275-571C-4733-A13C-BEBE32133E6B}">
      <dgm:prSet/>
      <dgm:spPr/>
      <dgm:t>
        <a:bodyPr/>
        <a:lstStyle/>
        <a:p>
          <a:endParaRPr lang="en-US"/>
        </a:p>
      </dgm:t>
    </dgm:pt>
    <dgm:pt modelId="{2B7304CA-B237-4145-8922-D6BE39A70AAE}" type="sibTrans" cxnId="{16AF7275-571C-4733-A13C-BEBE32133E6B}">
      <dgm:prSet/>
      <dgm:spPr/>
      <dgm:t>
        <a:bodyPr/>
        <a:lstStyle/>
        <a:p>
          <a:endParaRPr lang="en-US"/>
        </a:p>
      </dgm:t>
    </dgm:pt>
    <dgm:pt modelId="{31F9BD0E-1B05-4EBF-A1F3-927517BCD9D3}">
      <dgm:prSet phldrT="[Text]" custT="1"/>
      <dgm:spPr/>
      <dgm:t>
        <a:bodyPr/>
        <a:lstStyle/>
        <a:p>
          <a:r>
            <a:rPr lang="en-US" sz="1100" dirty="0" smtClean="0"/>
            <a:t>Authorized Official Submits Proposal</a:t>
          </a:r>
          <a:endParaRPr lang="en-US" sz="1100" dirty="0"/>
        </a:p>
      </dgm:t>
    </dgm:pt>
    <dgm:pt modelId="{13B5387D-E09F-41D2-A763-813D8C7BCFE0}" type="parTrans" cxnId="{9239F87D-05CA-4B65-9A49-F0ABF79B7DB4}">
      <dgm:prSet/>
      <dgm:spPr/>
      <dgm:t>
        <a:bodyPr/>
        <a:lstStyle/>
        <a:p>
          <a:endParaRPr lang="en-US"/>
        </a:p>
      </dgm:t>
    </dgm:pt>
    <dgm:pt modelId="{D563D5E9-F8D7-4216-8AC1-588602D1ABC9}" type="sibTrans" cxnId="{9239F87D-05CA-4B65-9A49-F0ABF79B7DB4}">
      <dgm:prSet/>
      <dgm:spPr/>
      <dgm:t>
        <a:bodyPr/>
        <a:lstStyle/>
        <a:p>
          <a:endParaRPr lang="en-US"/>
        </a:p>
      </dgm:t>
    </dgm:pt>
    <dgm:pt modelId="{64326EE6-9DB9-4233-8119-ABA0B9DDEE05}" type="pres">
      <dgm:prSet presAssocID="{9B0DB001-B258-4065-BF5B-12865010B1ED}" presName="Name0" presStyleCnt="0">
        <dgm:presLayoutVars>
          <dgm:dir/>
          <dgm:animLvl val="lvl"/>
          <dgm:resizeHandles val="exact"/>
        </dgm:presLayoutVars>
      </dgm:prSet>
      <dgm:spPr/>
    </dgm:pt>
    <dgm:pt modelId="{D32ABF87-C71C-429B-8041-E28D4727E355}" type="pres">
      <dgm:prSet presAssocID="{D27C81DF-C18A-4145-8E65-EE05A082F104}" presName="parTxOnly" presStyleLbl="node1" presStyleIdx="0" presStyleCnt="5" custScaleY="130617">
        <dgm:presLayoutVars>
          <dgm:chMax val="0"/>
          <dgm:chPref val="0"/>
          <dgm:bulletEnabled val="1"/>
        </dgm:presLayoutVars>
      </dgm:prSet>
      <dgm:spPr/>
      <dgm:t>
        <a:bodyPr/>
        <a:lstStyle/>
        <a:p>
          <a:endParaRPr lang="en-US"/>
        </a:p>
      </dgm:t>
    </dgm:pt>
    <dgm:pt modelId="{4DA56150-E3E5-41A5-B53D-16B5180205B6}" type="pres">
      <dgm:prSet presAssocID="{5576E9B3-3ADB-43FA-BBA5-B3445218CADA}" presName="parTxOnlySpace" presStyleCnt="0"/>
      <dgm:spPr/>
    </dgm:pt>
    <dgm:pt modelId="{F9F2DAAB-0D4D-4F64-958F-A9AE337141D3}" type="pres">
      <dgm:prSet presAssocID="{89DBD211-BBDD-4ADE-A50F-9BA3DE862E22}" presName="parTxOnly" presStyleLbl="node1" presStyleIdx="1" presStyleCnt="5" custScaleY="121353">
        <dgm:presLayoutVars>
          <dgm:chMax val="0"/>
          <dgm:chPref val="0"/>
          <dgm:bulletEnabled val="1"/>
        </dgm:presLayoutVars>
      </dgm:prSet>
      <dgm:spPr/>
      <dgm:t>
        <a:bodyPr/>
        <a:lstStyle/>
        <a:p>
          <a:endParaRPr lang="en-US"/>
        </a:p>
      </dgm:t>
    </dgm:pt>
    <dgm:pt modelId="{CE0FEB4F-7A6E-4438-9909-BC6657EA793E}" type="pres">
      <dgm:prSet presAssocID="{B99347A2-9BE5-441F-B6E8-A088E35EE846}" presName="parTxOnlySpace" presStyleCnt="0"/>
      <dgm:spPr/>
    </dgm:pt>
    <dgm:pt modelId="{A0EF3C5A-796D-4A7E-BBA5-F7835C0F4608}" type="pres">
      <dgm:prSet presAssocID="{E908FA0D-BC6F-46CB-88B4-A1821ECA0322}" presName="parTxOnly" presStyleLbl="node1" presStyleIdx="2" presStyleCnt="5" custScaleX="119162" custScaleY="135249">
        <dgm:presLayoutVars>
          <dgm:chMax val="0"/>
          <dgm:chPref val="0"/>
          <dgm:bulletEnabled val="1"/>
        </dgm:presLayoutVars>
      </dgm:prSet>
      <dgm:spPr/>
      <dgm:t>
        <a:bodyPr/>
        <a:lstStyle/>
        <a:p>
          <a:endParaRPr lang="en-US"/>
        </a:p>
      </dgm:t>
    </dgm:pt>
    <dgm:pt modelId="{9F47849E-7943-42E1-9029-1A960851E003}" type="pres">
      <dgm:prSet presAssocID="{6446E5A2-DD10-408A-ADD7-5175F61DC93C}" presName="parTxOnlySpace" presStyleCnt="0"/>
      <dgm:spPr/>
    </dgm:pt>
    <dgm:pt modelId="{30920310-E259-495F-A7D1-F621E8419994}" type="pres">
      <dgm:prSet presAssocID="{6FD1A757-22D2-4399-BEA8-D6335F0AEAC1}" presName="parTxOnly" presStyleLbl="node1" presStyleIdx="3" presStyleCnt="5" custScaleX="126357" custScaleY="135249">
        <dgm:presLayoutVars>
          <dgm:chMax val="0"/>
          <dgm:chPref val="0"/>
          <dgm:bulletEnabled val="1"/>
        </dgm:presLayoutVars>
      </dgm:prSet>
      <dgm:spPr/>
      <dgm:t>
        <a:bodyPr/>
        <a:lstStyle/>
        <a:p>
          <a:endParaRPr lang="en-US"/>
        </a:p>
      </dgm:t>
    </dgm:pt>
    <dgm:pt modelId="{952A903F-4E02-4346-A394-FD9762AFC350}" type="pres">
      <dgm:prSet presAssocID="{2B7304CA-B237-4145-8922-D6BE39A70AAE}" presName="parTxOnlySpace" presStyleCnt="0"/>
      <dgm:spPr/>
    </dgm:pt>
    <dgm:pt modelId="{EC0B3318-0599-47BC-B61F-62C310119E0B}" type="pres">
      <dgm:prSet presAssocID="{31F9BD0E-1B05-4EBF-A1F3-927517BCD9D3}" presName="parTxOnly" presStyleLbl="node1" presStyleIdx="4" presStyleCnt="5" custScaleX="125274" custScaleY="139881">
        <dgm:presLayoutVars>
          <dgm:chMax val="0"/>
          <dgm:chPref val="0"/>
          <dgm:bulletEnabled val="1"/>
        </dgm:presLayoutVars>
      </dgm:prSet>
      <dgm:spPr/>
      <dgm:t>
        <a:bodyPr/>
        <a:lstStyle/>
        <a:p>
          <a:endParaRPr lang="en-US"/>
        </a:p>
      </dgm:t>
    </dgm:pt>
  </dgm:ptLst>
  <dgm:cxnLst>
    <dgm:cxn modelId="{5F74D375-2871-48AC-8E26-E36834B13BF6}" type="presOf" srcId="{89DBD211-BBDD-4ADE-A50F-9BA3DE862E22}" destId="{F9F2DAAB-0D4D-4F64-958F-A9AE337141D3}" srcOrd="0" destOrd="0" presId="urn:microsoft.com/office/officeart/2005/8/layout/chevron1"/>
    <dgm:cxn modelId="{9EFA6150-F406-4083-9CC2-1A8D7A2446B9}" type="presOf" srcId="{31F9BD0E-1B05-4EBF-A1F3-927517BCD9D3}" destId="{EC0B3318-0599-47BC-B61F-62C310119E0B}" srcOrd="0" destOrd="0" presId="urn:microsoft.com/office/officeart/2005/8/layout/chevron1"/>
    <dgm:cxn modelId="{E40F33F3-952B-44E6-88AB-500A5F84EB35}" srcId="{9B0DB001-B258-4065-BF5B-12865010B1ED}" destId="{E908FA0D-BC6F-46CB-88B4-A1821ECA0322}" srcOrd="2" destOrd="0" parTransId="{D50CC56F-58CD-4E58-BB93-77BA27E35060}" sibTransId="{6446E5A2-DD10-408A-ADD7-5175F61DC93C}"/>
    <dgm:cxn modelId="{291D453D-73DE-453B-82E2-867739721B7C}" srcId="{9B0DB001-B258-4065-BF5B-12865010B1ED}" destId="{89DBD211-BBDD-4ADE-A50F-9BA3DE862E22}" srcOrd="1" destOrd="0" parTransId="{9E385634-A754-43F9-BA8D-97D03E65F2AC}" sibTransId="{B99347A2-9BE5-441F-B6E8-A088E35EE846}"/>
    <dgm:cxn modelId="{9239F87D-05CA-4B65-9A49-F0ABF79B7DB4}" srcId="{9B0DB001-B258-4065-BF5B-12865010B1ED}" destId="{31F9BD0E-1B05-4EBF-A1F3-927517BCD9D3}" srcOrd="4" destOrd="0" parTransId="{13B5387D-E09F-41D2-A763-813D8C7BCFE0}" sibTransId="{D563D5E9-F8D7-4216-8AC1-588602D1ABC9}"/>
    <dgm:cxn modelId="{DBDEE562-A23B-4F50-BFE5-585EA774AB50}" type="presOf" srcId="{9B0DB001-B258-4065-BF5B-12865010B1ED}" destId="{64326EE6-9DB9-4233-8119-ABA0B9DDEE05}" srcOrd="0" destOrd="0" presId="urn:microsoft.com/office/officeart/2005/8/layout/chevron1"/>
    <dgm:cxn modelId="{16AF7275-571C-4733-A13C-BEBE32133E6B}" srcId="{9B0DB001-B258-4065-BF5B-12865010B1ED}" destId="{6FD1A757-22D2-4399-BEA8-D6335F0AEAC1}" srcOrd="3" destOrd="0" parTransId="{E81205E5-A99E-49C4-B4BA-8F5CA4782507}" sibTransId="{2B7304CA-B237-4145-8922-D6BE39A70AAE}"/>
    <dgm:cxn modelId="{9534CDDA-C46D-47D4-8F91-7F39436C344B}" type="presOf" srcId="{6FD1A757-22D2-4399-BEA8-D6335F0AEAC1}" destId="{30920310-E259-495F-A7D1-F621E8419994}" srcOrd="0" destOrd="0" presId="urn:microsoft.com/office/officeart/2005/8/layout/chevron1"/>
    <dgm:cxn modelId="{5B86FDB1-3964-4FFD-AC61-934B4F8B8964}" srcId="{9B0DB001-B258-4065-BF5B-12865010B1ED}" destId="{D27C81DF-C18A-4145-8E65-EE05A082F104}" srcOrd="0" destOrd="0" parTransId="{02E3F49F-F7ED-4DDF-A202-A33298BC63A5}" sibTransId="{5576E9B3-3ADB-43FA-BBA5-B3445218CADA}"/>
    <dgm:cxn modelId="{008B54D2-1F68-49CA-AFE7-C6B68FD69EB2}" type="presOf" srcId="{D27C81DF-C18A-4145-8E65-EE05A082F104}" destId="{D32ABF87-C71C-429B-8041-E28D4727E355}" srcOrd="0" destOrd="0" presId="urn:microsoft.com/office/officeart/2005/8/layout/chevron1"/>
    <dgm:cxn modelId="{E9EFD72F-0D10-450C-A056-5F5506B2AD74}" type="presOf" srcId="{E908FA0D-BC6F-46CB-88B4-A1821ECA0322}" destId="{A0EF3C5A-796D-4A7E-BBA5-F7835C0F4608}" srcOrd="0" destOrd="0" presId="urn:microsoft.com/office/officeart/2005/8/layout/chevron1"/>
    <dgm:cxn modelId="{BF5912D8-5019-4495-93DF-7E9FDAF45259}" type="presParOf" srcId="{64326EE6-9DB9-4233-8119-ABA0B9DDEE05}" destId="{D32ABF87-C71C-429B-8041-E28D4727E355}" srcOrd="0" destOrd="0" presId="urn:microsoft.com/office/officeart/2005/8/layout/chevron1"/>
    <dgm:cxn modelId="{C4F83D98-1D6B-405D-91B9-5432A1CC3E28}" type="presParOf" srcId="{64326EE6-9DB9-4233-8119-ABA0B9DDEE05}" destId="{4DA56150-E3E5-41A5-B53D-16B5180205B6}" srcOrd="1" destOrd="0" presId="urn:microsoft.com/office/officeart/2005/8/layout/chevron1"/>
    <dgm:cxn modelId="{3A200383-22EC-4C84-80B8-CDC4E648FE28}" type="presParOf" srcId="{64326EE6-9DB9-4233-8119-ABA0B9DDEE05}" destId="{F9F2DAAB-0D4D-4F64-958F-A9AE337141D3}" srcOrd="2" destOrd="0" presId="urn:microsoft.com/office/officeart/2005/8/layout/chevron1"/>
    <dgm:cxn modelId="{41E64564-FB73-4952-A15E-FB201F90388E}" type="presParOf" srcId="{64326EE6-9DB9-4233-8119-ABA0B9DDEE05}" destId="{CE0FEB4F-7A6E-4438-9909-BC6657EA793E}" srcOrd="3" destOrd="0" presId="urn:microsoft.com/office/officeart/2005/8/layout/chevron1"/>
    <dgm:cxn modelId="{7CECCB1D-98C4-4611-A643-5D9D559484DE}" type="presParOf" srcId="{64326EE6-9DB9-4233-8119-ABA0B9DDEE05}" destId="{A0EF3C5A-796D-4A7E-BBA5-F7835C0F4608}" srcOrd="4" destOrd="0" presId="urn:microsoft.com/office/officeart/2005/8/layout/chevron1"/>
    <dgm:cxn modelId="{D723B140-4654-4B07-9444-6015513C6C45}" type="presParOf" srcId="{64326EE6-9DB9-4233-8119-ABA0B9DDEE05}" destId="{9F47849E-7943-42E1-9029-1A960851E003}" srcOrd="5" destOrd="0" presId="urn:microsoft.com/office/officeart/2005/8/layout/chevron1"/>
    <dgm:cxn modelId="{62A81CAA-289B-484F-A32B-F42DF58CBEF2}" type="presParOf" srcId="{64326EE6-9DB9-4233-8119-ABA0B9DDEE05}" destId="{30920310-E259-495F-A7D1-F621E8419994}" srcOrd="6" destOrd="0" presId="urn:microsoft.com/office/officeart/2005/8/layout/chevron1"/>
    <dgm:cxn modelId="{EB9A4992-4356-4D9C-8CEF-ED8D16DA651A}" type="presParOf" srcId="{64326EE6-9DB9-4233-8119-ABA0B9DDEE05}" destId="{952A903F-4E02-4346-A394-FD9762AFC350}" srcOrd="7" destOrd="0" presId="urn:microsoft.com/office/officeart/2005/8/layout/chevron1"/>
    <dgm:cxn modelId="{DC4529CE-1705-4CDC-A6C1-BADF42B2735A}" type="presParOf" srcId="{64326EE6-9DB9-4233-8119-ABA0B9DDEE05}" destId="{EC0B3318-0599-47BC-B61F-62C310119E0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0DB001-B258-4065-BF5B-12865010B1ED}" type="doc">
      <dgm:prSet loTypeId="urn:microsoft.com/office/officeart/2005/8/layout/chevron1" loCatId="process" qsTypeId="urn:microsoft.com/office/officeart/2005/8/quickstyle/simple1" qsCatId="simple" csTypeId="urn:microsoft.com/office/officeart/2005/8/colors/colorful5" csCatId="colorful" phldr="1"/>
      <dgm:spPr/>
    </dgm:pt>
    <dgm:pt modelId="{D27C81DF-C18A-4145-8E65-EE05A082F104}">
      <dgm:prSet phldrT="[Text]"/>
      <dgm:spPr/>
      <dgm:t>
        <a:bodyPr/>
        <a:lstStyle/>
        <a:p>
          <a:r>
            <a:rPr lang="en-US" dirty="0" smtClean="0"/>
            <a:t>Award Processed</a:t>
          </a:r>
          <a:endParaRPr lang="en-US" dirty="0"/>
        </a:p>
      </dgm:t>
    </dgm:pt>
    <dgm:pt modelId="{02E3F49F-F7ED-4DDF-A202-A33298BC63A5}" type="parTrans" cxnId="{5B86FDB1-3964-4FFD-AC61-934B4F8B8964}">
      <dgm:prSet/>
      <dgm:spPr/>
      <dgm:t>
        <a:bodyPr/>
        <a:lstStyle/>
        <a:p>
          <a:endParaRPr lang="en-US"/>
        </a:p>
      </dgm:t>
    </dgm:pt>
    <dgm:pt modelId="{5576E9B3-3ADB-43FA-BBA5-B3445218CADA}" type="sibTrans" cxnId="{5B86FDB1-3964-4FFD-AC61-934B4F8B8964}">
      <dgm:prSet/>
      <dgm:spPr/>
      <dgm:t>
        <a:bodyPr/>
        <a:lstStyle/>
        <a:p>
          <a:endParaRPr lang="en-US"/>
        </a:p>
      </dgm:t>
    </dgm:pt>
    <dgm:pt modelId="{89DBD211-BBDD-4ADE-A50F-9BA3DE862E22}">
      <dgm:prSet phldrT="[Text]"/>
      <dgm:spPr/>
      <dgm:t>
        <a:bodyPr/>
        <a:lstStyle/>
        <a:p>
          <a:r>
            <a:rPr lang="en-US" dirty="0" smtClean="0"/>
            <a:t>Initiate and Manage Project</a:t>
          </a:r>
          <a:endParaRPr lang="en-US" dirty="0"/>
        </a:p>
      </dgm:t>
    </dgm:pt>
    <dgm:pt modelId="{9E385634-A754-43F9-BA8D-97D03E65F2AC}" type="parTrans" cxnId="{291D453D-73DE-453B-82E2-867739721B7C}">
      <dgm:prSet/>
      <dgm:spPr/>
      <dgm:t>
        <a:bodyPr/>
        <a:lstStyle/>
        <a:p>
          <a:endParaRPr lang="en-US"/>
        </a:p>
      </dgm:t>
    </dgm:pt>
    <dgm:pt modelId="{B99347A2-9BE5-441F-B6E8-A088E35EE846}" type="sibTrans" cxnId="{291D453D-73DE-453B-82E2-867739721B7C}">
      <dgm:prSet/>
      <dgm:spPr/>
      <dgm:t>
        <a:bodyPr/>
        <a:lstStyle/>
        <a:p>
          <a:endParaRPr lang="en-US"/>
        </a:p>
      </dgm:t>
    </dgm:pt>
    <dgm:pt modelId="{E908FA0D-BC6F-46CB-88B4-A1821ECA0322}">
      <dgm:prSet phldrT="[Text]"/>
      <dgm:spPr/>
      <dgm:t>
        <a:bodyPr/>
        <a:lstStyle/>
        <a:p>
          <a:r>
            <a:rPr lang="en-US" dirty="0" smtClean="0"/>
            <a:t>Close-Out</a:t>
          </a:r>
          <a:endParaRPr lang="en-US" dirty="0"/>
        </a:p>
      </dgm:t>
    </dgm:pt>
    <dgm:pt modelId="{D50CC56F-58CD-4E58-BB93-77BA27E35060}" type="parTrans" cxnId="{E40F33F3-952B-44E6-88AB-500A5F84EB35}">
      <dgm:prSet/>
      <dgm:spPr/>
      <dgm:t>
        <a:bodyPr/>
        <a:lstStyle/>
        <a:p>
          <a:endParaRPr lang="en-US"/>
        </a:p>
      </dgm:t>
    </dgm:pt>
    <dgm:pt modelId="{6446E5A2-DD10-408A-ADD7-5175F61DC93C}" type="sibTrans" cxnId="{E40F33F3-952B-44E6-88AB-500A5F84EB35}">
      <dgm:prSet/>
      <dgm:spPr/>
      <dgm:t>
        <a:bodyPr/>
        <a:lstStyle/>
        <a:p>
          <a:endParaRPr lang="en-US"/>
        </a:p>
      </dgm:t>
    </dgm:pt>
    <dgm:pt modelId="{64326EE6-9DB9-4233-8119-ABA0B9DDEE05}" type="pres">
      <dgm:prSet presAssocID="{9B0DB001-B258-4065-BF5B-12865010B1ED}" presName="Name0" presStyleCnt="0">
        <dgm:presLayoutVars>
          <dgm:dir/>
          <dgm:animLvl val="lvl"/>
          <dgm:resizeHandles val="exact"/>
        </dgm:presLayoutVars>
      </dgm:prSet>
      <dgm:spPr/>
    </dgm:pt>
    <dgm:pt modelId="{D32ABF87-C71C-429B-8041-E28D4727E355}" type="pres">
      <dgm:prSet presAssocID="{D27C81DF-C18A-4145-8E65-EE05A082F104}" presName="parTxOnly" presStyleLbl="node1" presStyleIdx="0" presStyleCnt="3">
        <dgm:presLayoutVars>
          <dgm:chMax val="0"/>
          <dgm:chPref val="0"/>
          <dgm:bulletEnabled val="1"/>
        </dgm:presLayoutVars>
      </dgm:prSet>
      <dgm:spPr/>
      <dgm:t>
        <a:bodyPr/>
        <a:lstStyle/>
        <a:p>
          <a:endParaRPr lang="en-US"/>
        </a:p>
      </dgm:t>
    </dgm:pt>
    <dgm:pt modelId="{4DA56150-E3E5-41A5-B53D-16B5180205B6}" type="pres">
      <dgm:prSet presAssocID="{5576E9B3-3ADB-43FA-BBA5-B3445218CADA}" presName="parTxOnlySpace" presStyleCnt="0"/>
      <dgm:spPr/>
    </dgm:pt>
    <dgm:pt modelId="{F9F2DAAB-0D4D-4F64-958F-A9AE337141D3}" type="pres">
      <dgm:prSet presAssocID="{89DBD211-BBDD-4ADE-A50F-9BA3DE862E22}" presName="parTxOnly" presStyleLbl="node1" presStyleIdx="1" presStyleCnt="3">
        <dgm:presLayoutVars>
          <dgm:chMax val="0"/>
          <dgm:chPref val="0"/>
          <dgm:bulletEnabled val="1"/>
        </dgm:presLayoutVars>
      </dgm:prSet>
      <dgm:spPr/>
      <dgm:t>
        <a:bodyPr/>
        <a:lstStyle/>
        <a:p>
          <a:endParaRPr lang="en-US"/>
        </a:p>
      </dgm:t>
    </dgm:pt>
    <dgm:pt modelId="{CE0FEB4F-7A6E-4438-9909-BC6657EA793E}" type="pres">
      <dgm:prSet presAssocID="{B99347A2-9BE5-441F-B6E8-A088E35EE846}" presName="parTxOnlySpace" presStyleCnt="0"/>
      <dgm:spPr/>
    </dgm:pt>
    <dgm:pt modelId="{A0EF3C5A-796D-4A7E-BBA5-F7835C0F4608}" type="pres">
      <dgm:prSet presAssocID="{E908FA0D-BC6F-46CB-88B4-A1821ECA0322}" presName="parTxOnly" presStyleLbl="node1" presStyleIdx="2" presStyleCnt="3">
        <dgm:presLayoutVars>
          <dgm:chMax val="0"/>
          <dgm:chPref val="0"/>
          <dgm:bulletEnabled val="1"/>
        </dgm:presLayoutVars>
      </dgm:prSet>
      <dgm:spPr/>
      <dgm:t>
        <a:bodyPr/>
        <a:lstStyle/>
        <a:p>
          <a:endParaRPr lang="en-US"/>
        </a:p>
      </dgm:t>
    </dgm:pt>
  </dgm:ptLst>
  <dgm:cxnLst>
    <dgm:cxn modelId="{5F74D375-2871-48AC-8E26-E36834B13BF6}" type="presOf" srcId="{89DBD211-BBDD-4ADE-A50F-9BA3DE862E22}" destId="{F9F2DAAB-0D4D-4F64-958F-A9AE337141D3}" srcOrd="0" destOrd="0" presId="urn:microsoft.com/office/officeart/2005/8/layout/chevron1"/>
    <dgm:cxn modelId="{E9EFD72F-0D10-450C-A056-5F5506B2AD74}" type="presOf" srcId="{E908FA0D-BC6F-46CB-88B4-A1821ECA0322}" destId="{A0EF3C5A-796D-4A7E-BBA5-F7835C0F4608}" srcOrd="0" destOrd="0" presId="urn:microsoft.com/office/officeart/2005/8/layout/chevron1"/>
    <dgm:cxn modelId="{5B86FDB1-3964-4FFD-AC61-934B4F8B8964}" srcId="{9B0DB001-B258-4065-BF5B-12865010B1ED}" destId="{D27C81DF-C18A-4145-8E65-EE05A082F104}" srcOrd="0" destOrd="0" parTransId="{02E3F49F-F7ED-4DDF-A202-A33298BC63A5}" sibTransId="{5576E9B3-3ADB-43FA-BBA5-B3445218CADA}"/>
    <dgm:cxn modelId="{291D453D-73DE-453B-82E2-867739721B7C}" srcId="{9B0DB001-B258-4065-BF5B-12865010B1ED}" destId="{89DBD211-BBDD-4ADE-A50F-9BA3DE862E22}" srcOrd="1" destOrd="0" parTransId="{9E385634-A754-43F9-BA8D-97D03E65F2AC}" sibTransId="{B99347A2-9BE5-441F-B6E8-A088E35EE846}"/>
    <dgm:cxn modelId="{DBDEE562-A23B-4F50-BFE5-585EA774AB50}" type="presOf" srcId="{9B0DB001-B258-4065-BF5B-12865010B1ED}" destId="{64326EE6-9DB9-4233-8119-ABA0B9DDEE05}" srcOrd="0" destOrd="0" presId="urn:microsoft.com/office/officeart/2005/8/layout/chevron1"/>
    <dgm:cxn modelId="{008B54D2-1F68-49CA-AFE7-C6B68FD69EB2}" type="presOf" srcId="{D27C81DF-C18A-4145-8E65-EE05A082F104}" destId="{D32ABF87-C71C-429B-8041-E28D4727E355}" srcOrd="0" destOrd="0" presId="urn:microsoft.com/office/officeart/2005/8/layout/chevron1"/>
    <dgm:cxn modelId="{E40F33F3-952B-44E6-88AB-500A5F84EB35}" srcId="{9B0DB001-B258-4065-BF5B-12865010B1ED}" destId="{E908FA0D-BC6F-46CB-88B4-A1821ECA0322}" srcOrd="2" destOrd="0" parTransId="{D50CC56F-58CD-4E58-BB93-77BA27E35060}" sibTransId="{6446E5A2-DD10-408A-ADD7-5175F61DC93C}"/>
    <dgm:cxn modelId="{BF5912D8-5019-4495-93DF-7E9FDAF45259}" type="presParOf" srcId="{64326EE6-9DB9-4233-8119-ABA0B9DDEE05}" destId="{D32ABF87-C71C-429B-8041-E28D4727E355}" srcOrd="0" destOrd="0" presId="urn:microsoft.com/office/officeart/2005/8/layout/chevron1"/>
    <dgm:cxn modelId="{C4F83D98-1D6B-405D-91B9-5432A1CC3E28}" type="presParOf" srcId="{64326EE6-9DB9-4233-8119-ABA0B9DDEE05}" destId="{4DA56150-E3E5-41A5-B53D-16B5180205B6}" srcOrd="1" destOrd="0" presId="urn:microsoft.com/office/officeart/2005/8/layout/chevron1"/>
    <dgm:cxn modelId="{3A200383-22EC-4C84-80B8-CDC4E648FE28}" type="presParOf" srcId="{64326EE6-9DB9-4233-8119-ABA0B9DDEE05}" destId="{F9F2DAAB-0D4D-4F64-958F-A9AE337141D3}" srcOrd="2" destOrd="0" presId="urn:microsoft.com/office/officeart/2005/8/layout/chevron1"/>
    <dgm:cxn modelId="{41E64564-FB73-4952-A15E-FB201F90388E}" type="presParOf" srcId="{64326EE6-9DB9-4233-8119-ABA0B9DDEE05}" destId="{CE0FEB4F-7A6E-4438-9909-BC6657EA793E}" srcOrd="3" destOrd="0" presId="urn:microsoft.com/office/officeart/2005/8/layout/chevron1"/>
    <dgm:cxn modelId="{7CECCB1D-98C4-4611-A643-5D9D559484DE}" type="presParOf" srcId="{64326EE6-9DB9-4233-8119-ABA0B9DDEE05}" destId="{A0EF3C5A-796D-4A7E-BBA5-F7835C0F4608}"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DB001-B258-4065-BF5B-12865010B1ED}" type="doc">
      <dgm:prSet loTypeId="urn:microsoft.com/office/officeart/2005/8/layout/chevron1" loCatId="process" qsTypeId="urn:microsoft.com/office/officeart/2005/8/quickstyle/simple1" qsCatId="simple" csTypeId="urn:microsoft.com/office/officeart/2005/8/colors/colorful2" csCatId="colorful" phldr="1"/>
      <dgm:spPr/>
    </dgm:pt>
    <dgm:pt modelId="{D27C81DF-C18A-4145-8E65-EE05A082F104}">
      <dgm:prSet phldrT="[Text]" custT="1"/>
      <dgm:spPr/>
      <dgm:t>
        <a:bodyPr/>
        <a:lstStyle/>
        <a:p>
          <a:r>
            <a:rPr lang="en-US" sz="1100" dirty="0" smtClean="0"/>
            <a:t>Idea</a:t>
          </a:r>
          <a:endParaRPr lang="en-US" sz="1100" dirty="0"/>
        </a:p>
      </dgm:t>
    </dgm:pt>
    <dgm:pt modelId="{02E3F49F-F7ED-4DDF-A202-A33298BC63A5}" type="parTrans" cxnId="{5B86FDB1-3964-4FFD-AC61-934B4F8B8964}">
      <dgm:prSet/>
      <dgm:spPr/>
      <dgm:t>
        <a:bodyPr/>
        <a:lstStyle/>
        <a:p>
          <a:endParaRPr lang="en-US"/>
        </a:p>
      </dgm:t>
    </dgm:pt>
    <dgm:pt modelId="{5576E9B3-3ADB-43FA-BBA5-B3445218CADA}" type="sibTrans" cxnId="{5B86FDB1-3964-4FFD-AC61-934B4F8B8964}">
      <dgm:prSet/>
      <dgm:spPr/>
      <dgm:t>
        <a:bodyPr/>
        <a:lstStyle/>
        <a:p>
          <a:endParaRPr lang="en-US"/>
        </a:p>
      </dgm:t>
    </dgm:pt>
    <dgm:pt modelId="{89DBD211-BBDD-4ADE-A50F-9BA3DE862E22}">
      <dgm:prSet phldrT="[Text]" custT="1"/>
      <dgm:spPr/>
      <dgm:t>
        <a:bodyPr/>
        <a:lstStyle/>
        <a:p>
          <a:r>
            <a:rPr lang="en-US" sz="1100" dirty="0" smtClean="0"/>
            <a:t>Find Funding</a:t>
          </a:r>
          <a:endParaRPr lang="en-US" sz="1100" dirty="0"/>
        </a:p>
      </dgm:t>
    </dgm:pt>
    <dgm:pt modelId="{9E385634-A754-43F9-BA8D-97D03E65F2AC}" type="parTrans" cxnId="{291D453D-73DE-453B-82E2-867739721B7C}">
      <dgm:prSet/>
      <dgm:spPr/>
      <dgm:t>
        <a:bodyPr/>
        <a:lstStyle/>
        <a:p>
          <a:endParaRPr lang="en-US"/>
        </a:p>
      </dgm:t>
    </dgm:pt>
    <dgm:pt modelId="{B99347A2-9BE5-441F-B6E8-A088E35EE846}" type="sibTrans" cxnId="{291D453D-73DE-453B-82E2-867739721B7C}">
      <dgm:prSet/>
      <dgm:spPr/>
      <dgm:t>
        <a:bodyPr/>
        <a:lstStyle/>
        <a:p>
          <a:endParaRPr lang="en-US"/>
        </a:p>
      </dgm:t>
    </dgm:pt>
    <dgm:pt modelId="{E908FA0D-BC6F-46CB-88B4-A1821ECA0322}">
      <dgm:prSet phldrT="[Text]" custT="1"/>
      <dgm:spPr/>
      <dgm:t>
        <a:bodyPr/>
        <a:lstStyle/>
        <a:p>
          <a:r>
            <a:rPr lang="en-US" sz="1100" dirty="0" smtClean="0"/>
            <a:t>Develop Proposal</a:t>
          </a:r>
          <a:endParaRPr lang="en-US" sz="1100" dirty="0"/>
        </a:p>
      </dgm:t>
    </dgm:pt>
    <dgm:pt modelId="{D50CC56F-58CD-4E58-BB93-77BA27E35060}" type="parTrans" cxnId="{E40F33F3-952B-44E6-88AB-500A5F84EB35}">
      <dgm:prSet/>
      <dgm:spPr/>
      <dgm:t>
        <a:bodyPr/>
        <a:lstStyle/>
        <a:p>
          <a:endParaRPr lang="en-US"/>
        </a:p>
      </dgm:t>
    </dgm:pt>
    <dgm:pt modelId="{6446E5A2-DD10-408A-ADD7-5175F61DC93C}" type="sibTrans" cxnId="{E40F33F3-952B-44E6-88AB-500A5F84EB35}">
      <dgm:prSet/>
      <dgm:spPr/>
      <dgm:t>
        <a:bodyPr/>
        <a:lstStyle/>
        <a:p>
          <a:endParaRPr lang="en-US"/>
        </a:p>
      </dgm:t>
    </dgm:pt>
    <dgm:pt modelId="{6FD1A757-22D2-4399-BEA8-D6335F0AEAC1}">
      <dgm:prSet phldrT="[Text]" custT="1"/>
      <dgm:spPr/>
      <dgm:t>
        <a:bodyPr/>
        <a:lstStyle/>
        <a:p>
          <a:r>
            <a:rPr lang="en-US" sz="1100" dirty="0" smtClean="0"/>
            <a:t>Route Proposal for Internal Approval</a:t>
          </a:r>
          <a:endParaRPr lang="en-US" sz="1100" dirty="0"/>
        </a:p>
      </dgm:t>
    </dgm:pt>
    <dgm:pt modelId="{E81205E5-A99E-49C4-B4BA-8F5CA4782507}" type="parTrans" cxnId="{16AF7275-571C-4733-A13C-BEBE32133E6B}">
      <dgm:prSet/>
      <dgm:spPr/>
      <dgm:t>
        <a:bodyPr/>
        <a:lstStyle/>
        <a:p>
          <a:endParaRPr lang="en-US"/>
        </a:p>
      </dgm:t>
    </dgm:pt>
    <dgm:pt modelId="{2B7304CA-B237-4145-8922-D6BE39A70AAE}" type="sibTrans" cxnId="{16AF7275-571C-4733-A13C-BEBE32133E6B}">
      <dgm:prSet/>
      <dgm:spPr/>
      <dgm:t>
        <a:bodyPr/>
        <a:lstStyle/>
        <a:p>
          <a:endParaRPr lang="en-US"/>
        </a:p>
      </dgm:t>
    </dgm:pt>
    <dgm:pt modelId="{31F9BD0E-1B05-4EBF-A1F3-927517BCD9D3}">
      <dgm:prSet phldrT="[Text]" custT="1"/>
      <dgm:spPr/>
      <dgm:t>
        <a:bodyPr/>
        <a:lstStyle/>
        <a:p>
          <a:r>
            <a:rPr lang="en-US" sz="1100" dirty="0" smtClean="0"/>
            <a:t>Authorized Official Submits Proposal</a:t>
          </a:r>
          <a:endParaRPr lang="en-US" sz="1100" dirty="0"/>
        </a:p>
      </dgm:t>
    </dgm:pt>
    <dgm:pt modelId="{13B5387D-E09F-41D2-A763-813D8C7BCFE0}" type="parTrans" cxnId="{9239F87D-05CA-4B65-9A49-F0ABF79B7DB4}">
      <dgm:prSet/>
      <dgm:spPr/>
      <dgm:t>
        <a:bodyPr/>
        <a:lstStyle/>
        <a:p>
          <a:endParaRPr lang="en-US"/>
        </a:p>
      </dgm:t>
    </dgm:pt>
    <dgm:pt modelId="{D563D5E9-F8D7-4216-8AC1-588602D1ABC9}" type="sibTrans" cxnId="{9239F87D-05CA-4B65-9A49-F0ABF79B7DB4}">
      <dgm:prSet/>
      <dgm:spPr/>
      <dgm:t>
        <a:bodyPr/>
        <a:lstStyle/>
        <a:p>
          <a:endParaRPr lang="en-US"/>
        </a:p>
      </dgm:t>
    </dgm:pt>
    <dgm:pt modelId="{64326EE6-9DB9-4233-8119-ABA0B9DDEE05}" type="pres">
      <dgm:prSet presAssocID="{9B0DB001-B258-4065-BF5B-12865010B1ED}" presName="Name0" presStyleCnt="0">
        <dgm:presLayoutVars>
          <dgm:dir/>
          <dgm:animLvl val="lvl"/>
          <dgm:resizeHandles val="exact"/>
        </dgm:presLayoutVars>
      </dgm:prSet>
      <dgm:spPr/>
    </dgm:pt>
    <dgm:pt modelId="{D32ABF87-C71C-429B-8041-E28D4727E355}" type="pres">
      <dgm:prSet presAssocID="{D27C81DF-C18A-4145-8E65-EE05A082F104}" presName="parTxOnly" presStyleLbl="node1" presStyleIdx="0" presStyleCnt="5" custScaleY="130617">
        <dgm:presLayoutVars>
          <dgm:chMax val="0"/>
          <dgm:chPref val="0"/>
          <dgm:bulletEnabled val="1"/>
        </dgm:presLayoutVars>
      </dgm:prSet>
      <dgm:spPr/>
      <dgm:t>
        <a:bodyPr/>
        <a:lstStyle/>
        <a:p>
          <a:endParaRPr lang="en-US"/>
        </a:p>
      </dgm:t>
    </dgm:pt>
    <dgm:pt modelId="{4DA56150-E3E5-41A5-B53D-16B5180205B6}" type="pres">
      <dgm:prSet presAssocID="{5576E9B3-3ADB-43FA-BBA5-B3445218CADA}" presName="parTxOnlySpace" presStyleCnt="0"/>
      <dgm:spPr/>
    </dgm:pt>
    <dgm:pt modelId="{F9F2DAAB-0D4D-4F64-958F-A9AE337141D3}" type="pres">
      <dgm:prSet presAssocID="{89DBD211-BBDD-4ADE-A50F-9BA3DE862E22}" presName="parTxOnly" presStyleLbl="node1" presStyleIdx="1" presStyleCnt="5" custScaleY="121353">
        <dgm:presLayoutVars>
          <dgm:chMax val="0"/>
          <dgm:chPref val="0"/>
          <dgm:bulletEnabled val="1"/>
        </dgm:presLayoutVars>
      </dgm:prSet>
      <dgm:spPr/>
      <dgm:t>
        <a:bodyPr/>
        <a:lstStyle/>
        <a:p>
          <a:endParaRPr lang="en-US"/>
        </a:p>
      </dgm:t>
    </dgm:pt>
    <dgm:pt modelId="{CE0FEB4F-7A6E-4438-9909-BC6657EA793E}" type="pres">
      <dgm:prSet presAssocID="{B99347A2-9BE5-441F-B6E8-A088E35EE846}" presName="parTxOnlySpace" presStyleCnt="0"/>
      <dgm:spPr/>
    </dgm:pt>
    <dgm:pt modelId="{A0EF3C5A-796D-4A7E-BBA5-F7835C0F4608}" type="pres">
      <dgm:prSet presAssocID="{E908FA0D-BC6F-46CB-88B4-A1821ECA0322}" presName="parTxOnly" presStyleLbl="node1" presStyleIdx="2" presStyleCnt="5" custScaleX="119162" custScaleY="135249">
        <dgm:presLayoutVars>
          <dgm:chMax val="0"/>
          <dgm:chPref val="0"/>
          <dgm:bulletEnabled val="1"/>
        </dgm:presLayoutVars>
      </dgm:prSet>
      <dgm:spPr/>
      <dgm:t>
        <a:bodyPr/>
        <a:lstStyle/>
        <a:p>
          <a:endParaRPr lang="en-US"/>
        </a:p>
      </dgm:t>
    </dgm:pt>
    <dgm:pt modelId="{9F47849E-7943-42E1-9029-1A960851E003}" type="pres">
      <dgm:prSet presAssocID="{6446E5A2-DD10-408A-ADD7-5175F61DC93C}" presName="parTxOnlySpace" presStyleCnt="0"/>
      <dgm:spPr/>
    </dgm:pt>
    <dgm:pt modelId="{30920310-E259-495F-A7D1-F621E8419994}" type="pres">
      <dgm:prSet presAssocID="{6FD1A757-22D2-4399-BEA8-D6335F0AEAC1}" presName="parTxOnly" presStyleLbl="node1" presStyleIdx="3" presStyleCnt="5" custScaleX="126357" custScaleY="135249">
        <dgm:presLayoutVars>
          <dgm:chMax val="0"/>
          <dgm:chPref val="0"/>
          <dgm:bulletEnabled val="1"/>
        </dgm:presLayoutVars>
      </dgm:prSet>
      <dgm:spPr/>
      <dgm:t>
        <a:bodyPr/>
        <a:lstStyle/>
        <a:p>
          <a:endParaRPr lang="en-US"/>
        </a:p>
      </dgm:t>
    </dgm:pt>
    <dgm:pt modelId="{952A903F-4E02-4346-A394-FD9762AFC350}" type="pres">
      <dgm:prSet presAssocID="{2B7304CA-B237-4145-8922-D6BE39A70AAE}" presName="parTxOnlySpace" presStyleCnt="0"/>
      <dgm:spPr/>
    </dgm:pt>
    <dgm:pt modelId="{EC0B3318-0599-47BC-B61F-62C310119E0B}" type="pres">
      <dgm:prSet presAssocID="{31F9BD0E-1B05-4EBF-A1F3-927517BCD9D3}" presName="parTxOnly" presStyleLbl="node1" presStyleIdx="4" presStyleCnt="5" custScaleX="125274" custScaleY="139881">
        <dgm:presLayoutVars>
          <dgm:chMax val="0"/>
          <dgm:chPref val="0"/>
          <dgm:bulletEnabled val="1"/>
        </dgm:presLayoutVars>
      </dgm:prSet>
      <dgm:spPr/>
      <dgm:t>
        <a:bodyPr/>
        <a:lstStyle/>
        <a:p>
          <a:endParaRPr lang="en-US"/>
        </a:p>
      </dgm:t>
    </dgm:pt>
  </dgm:ptLst>
  <dgm:cxnLst>
    <dgm:cxn modelId="{5F74D375-2871-48AC-8E26-E36834B13BF6}" type="presOf" srcId="{89DBD211-BBDD-4ADE-A50F-9BA3DE862E22}" destId="{F9F2DAAB-0D4D-4F64-958F-A9AE337141D3}" srcOrd="0" destOrd="0" presId="urn:microsoft.com/office/officeart/2005/8/layout/chevron1"/>
    <dgm:cxn modelId="{9EFA6150-F406-4083-9CC2-1A8D7A2446B9}" type="presOf" srcId="{31F9BD0E-1B05-4EBF-A1F3-927517BCD9D3}" destId="{EC0B3318-0599-47BC-B61F-62C310119E0B}" srcOrd="0" destOrd="0" presId="urn:microsoft.com/office/officeart/2005/8/layout/chevron1"/>
    <dgm:cxn modelId="{E40F33F3-952B-44E6-88AB-500A5F84EB35}" srcId="{9B0DB001-B258-4065-BF5B-12865010B1ED}" destId="{E908FA0D-BC6F-46CB-88B4-A1821ECA0322}" srcOrd="2" destOrd="0" parTransId="{D50CC56F-58CD-4E58-BB93-77BA27E35060}" sibTransId="{6446E5A2-DD10-408A-ADD7-5175F61DC93C}"/>
    <dgm:cxn modelId="{291D453D-73DE-453B-82E2-867739721B7C}" srcId="{9B0DB001-B258-4065-BF5B-12865010B1ED}" destId="{89DBD211-BBDD-4ADE-A50F-9BA3DE862E22}" srcOrd="1" destOrd="0" parTransId="{9E385634-A754-43F9-BA8D-97D03E65F2AC}" sibTransId="{B99347A2-9BE5-441F-B6E8-A088E35EE846}"/>
    <dgm:cxn modelId="{9239F87D-05CA-4B65-9A49-F0ABF79B7DB4}" srcId="{9B0DB001-B258-4065-BF5B-12865010B1ED}" destId="{31F9BD0E-1B05-4EBF-A1F3-927517BCD9D3}" srcOrd="4" destOrd="0" parTransId="{13B5387D-E09F-41D2-A763-813D8C7BCFE0}" sibTransId="{D563D5E9-F8D7-4216-8AC1-588602D1ABC9}"/>
    <dgm:cxn modelId="{DBDEE562-A23B-4F50-BFE5-585EA774AB50}" type="presOf" srcId="{9B0DB001-B258-4065-BF5B-12865010B1ED}" destId="{64326EE6-9DB9-4233-8119-ABA0B9DDEE05}" srcOrd="0" destOrd="0" presId="urn:microsoft.com/office/officeart/2005/8/layout/chevron1"/>
    <dgm:cxn modelId="{16AF7275-571C-4733-A13C-BEBE32133E6B}" srcId="{9B0DB001-B258-4065-BF5B-12865010B1ED}" destId="{6FD1A757-22D2-4399-BEA8-D6335F0AEAC1}" srcOrd="3" destOrd="0" parTransId="{E81205E5-A99E-49C4-B4BA-8F5CA4782507}" sibTransId="{2B7304CA-B237-4145-8922-D6BE39A70AAE}"/>
    <dgm:cxn modelId="{9534CDDA-C46D-47D4-8F91-7F39436C344B}" type="presOf" srcId="{6FD1A757-22D2-4399-BEA8-D6335F0AEAC1}" destId="{30920310-E259-495F-A7D1-F621E8419994}" srcOrd="0" destOrd="0" presId="urn:microsoft.com/office/officeart/2005/8/layout/chevron1"/>
    <dgm:cxn modelId="{5B86FDB1-3964-4FFD-AC61-934B4F8B8964}" srcId="{9B0DB001-B258-4065-BF5B-12865010B1ED}" destId="{D27C81DF-C18A-4145-8E65-EE05A082F104}" srcOrd="0" destOrd="0" parTransId="{02E3F49F-F7ED-4DDF-A202-A33298BC63A5}" sibTransId="{5576E9B3-3ADB-43FA-BBA5-B3445218CADA}"/>
    <dgm:cxn modelId="{008B54D2-1F68-49CA-AFE7-C6B68FD69EB2}" type="presOf" srcId="{D27C81DF-C18A-4145-8E65-EE05A082F104}" destId="{D32ABF87-C71C-429B-8041-E28D4727E355}" srcOrd="0" destOrd="0" presId="urn:microsoft.com/office/officeart/2005/8/layout/chevron1"/>
    <dgm:cxn modelId="{E9EFD72F-0D10-450C-A056-5F5506B2AD74}" type="presOf" srcId="{E908FA0D-BC6F-46CB-88B4-A1821ECA0322}" destId="{A0EF3C5A-796D-4A7E-BBA5-F7835C0F4608}" srcOrd="0" destOrd="0" presId="urn:microsoft.com/office/officeart/2005/8/layout/chevron1"/>
    <dgm:cxn modelId="{BF5912D8-5019-4495-93DF-7E9FDAF45259}" type="presParOf" srcId="{64326EE6-9DB9-4233-8119-ABA0B9DDEE05}" destId="{D32ABF87-C71C-429B-8041-E28D4727E355}" srcOrd="0" destOrd="0" presId="urn:microsoft.com/office/officeart/2005/8/layout/chevron1"/>
    <dgm:cxn modelId="{C4F83D98-1D6B-405D-91B9-5432A1CC3E28}" type="presParOf" srcId="{64326EE6-9DB9-4233-8119-ABA0B9DDEE05}" destId="{4DA56150-E3E5-41A5-B53D-16B5180205B6}" srcOrd="1" destOrd="0" presId="urn:microsoft.com/office/officeart/2005/8/layout/chevron1"/>
    <dgm:cxn modelId="{3A200383-22EC-4C84-80B8-CDC4E648FE28}" type="presParOf" srcId="{64326EE6-9DB9-4233-8119-ABA0B9DDEE05}" destId="{F9F2DAAB-0D4D-4F64-958F-A9AE337141D3}" srcOrd="2" destOrd="0" presId="urn:microsoft.com/office/officeart/2005/8/layout/chevron1"/>
    <dgm:cxn modelId="{41E64564-FB73-4952-A15E-FB201F90388E}" type="presParOf" srcId="{64326EE6-9DB9-4233-8119-ABA0B9DDEE05}" destId="{CE0FEB4F-7A6E-4438-9909-BC6657EA793E}" srcOrd="3" destOrd="0" presId="urn:microsoft.com/office/officeart/2005/8/layout/chevron1"/>
    <dgm:cxn modelId="{7CECCB1D-98C4-4611-A643-5D9D559484DE}" type="presParOf" srcId="{64326EE6-9DB9-4233-8119-ABA0B9DDEE05}" destId="{A0EF3C5A-796D-4A7E-BBA5-F7835C0F4608}" srcOrd="4" destOrd="0" presId="urn:microsoft.com/office/officeart/2005/8/layout/chevron1"/>
    <dgm:cxn modelId="{D723B140-4654-4B07-9444-6015513C6C45}" type="presParOf" srcId="{64326EE6-9DB9-4233-8119-ABA0B9DDEE05}" destId="{9F47849E-7943-42E1-9029-1A960851E003}" srcOrd="5" destOrd="0" presId="urn:microsoft.com/office/officeart/2005/8/layout/chevron1"/>
    <dgm:cxn modelId="{62A81CAA-289B-484F-A32B-F42DF58CBEF2}" type="presParOf" srcId="{64326EE6-9DB9-4233-8119-ABA0B9DDEE05}" destId="{30920310-E259-495F-A7D1-F621E8419994}" srcOrd="6" destOrd="0" presId="urn:microsoft.com/office/officeart/2005/8/layout/chevron1"/>
    <dgm:cxn modelId="{EB9A4992-4356-4D9C-8CEF-ED8D16DA651A}" type="presParOf" srcId="{64326EE6-9DB9-4233-8119-ABA0B9DDEE05}" destId="{952A903F-4E02-4346-A394-FD9762AFC350}" srcOrd="7" destOrd="0" presId="urn:microsoft.com/office/officeart/2005/8/layout/chevron1"/>
    <dgm:cxn modelId="{DC4529CE-1705-4CDC-A6C1-BADF42B2735A}" type="presParOf" srcId="{64326EE6-9DB9-4233-8119-ABA0B9DDEE05}" destId="{EC0B3318-0599-47BC-B61F-62C310119E0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DB001-B258-4065-BF5B-12865010B1ED}" type="doc">
      <dgm:prSet loTypeId="urn:microsoft.com/office/officeart/2005/8/layout/chevron1" loCatId="process" qsTypeId="urn:microsoft.com/office/officeart/2005/8/quickstyle/simple1" qsCatId="simple" csTypeId="urn:microsoft.com/office/officeart/2005/8/colors/colorful5" csCatId="colorful" phldr="1"/>
      <dgm:spPr/>
    </dgm:pt>
    <dgm:pt modelId="{D27C81DF-C18A-4145-8E65-EE05A082F104}">
      <dgm:prSet phldrT="[Text]"/>
      <dgm:spPr/>
      <dgm:t>
        <a:bodyPr/>
        <a:lstStyle/>
        <a:p>
          <a:r>
            <a:rPr lang="en-US" dirty="0" smtClean="0"/>
            <a:t>Award Processed</a:t>
          </a:r>
          <a:endParaRPr lang="en-US" dirty="0"/>
        </a:p>
      </dgm:t>
    </dgm:pt>
    <dgm:pt modelId="{02E3F49F-F7ED-4DDF-A202-A33298BC63A5}" type="parTrans" cxnId="{5B86FDB1-3964-4FFD-AC61-934B4F8B8964}">
      <dgm:prSet/>
      <dgm:spPr/>
      <dgm:t>
        <a:bodyPr/>
        <a:lstStyle/>
        <a:p>
          <a:endParaRPr lang="en-US"/>
        </a:p>
      </dgm:t>
    </dgm:pt>
    <dgm:pt modelId="{5576E9B3-3ADB-43FA-BBA5-B3445218CADA}" type="sibTrans" cxnId="{5B86FDB1-3964-4FFD-AC61-934B4F8B8964}">
      <dgm:prSet/>
      <dgm:spPr/>
      <dgm:t>
        <a:bodyPr/>
        <a:lstStyle/>
        <a:p>
          <a:endParaRPr lang="en-US"/>
        </a:p>
      </dgm:t>
    </dgm:pt>
    <dgm:pt modelId="{89DBD211-BBDD-4ADE-A50F-9BA3DE862E22}">
      <dgm:prSet phldrT="[Text]"/>
      <dgm:spPr/>
      <dgm:t>
        <a:bodyPr/>
        <a:lstStyle/>
        <a:p>
          <a:r>
            <a:rPr lang="en-US" dirty="0" smtClean="0"/>
            <a:t>Initiate and Manage Project</a:t>
          </a:r>
          <a:endParaRPr lang="en-US" dirty="0"/>
        </a:p>
      </dgm:t>
    </dgm:pt>
    <dgm:pt modelId="{9E385634-A754-43F9-BA8D-97D03E65F2AC}" type="parTrans" cxnId="{291D453D-73DE-453B-82E2-867739721B7C}">
      <dgm:prSet/>
      <dgm:spPr/>
      <dgm:t>
        <a:bodyPr/>
        <a:lstStyle/>
        <a:p>
          <a:endParaRPr lang="en-US"/>
        </a:p>
      </dgm:t>
    </dgm:pt>
    <dgm:pt modelId="{B99347A2-9BE5-441F-B6E8-A088E35EE846}" type="sibTrans" cxnId="{291D453D-73DE-453B-82E2-867739721B7C}">
      <dgm:prSet/>
      <dgm:spPr/>
      <dgm:t>
        <a:bodyPr/>
        <a:lstStyle/>
        <a:p>
          <a:endParaRPr lang="en-US"/>
        </a:p>
      </dgm:t>
    </dgm:pt>
    <dgm:pt modelId="{E908FA0D-BC6F-46CB-88B4-A1821ECA0322}">
      <dgm:prSet phldrT="[Text]"/>
      <dgm:spPr/>
      <dgm:t>
        <a:bodyPr/>
        <a:lstStyle/>
        <a:p>
          <a:r>
            <a:rPr lang="en-US" dirty="0" smtClean="0"/>
            <a:t>Close-Out</a:t>
          </a:r>
          <a:endParaRPr lang="en-US" dirty="0"/>
        </a:p>
      </dgm:t>
    </dgm:pt>
    <dgm:pt modelId="{D50CC56F-58CD-4E58-BB93-77BA27E35060}" type="parTrans" cxnId="{E40F33F3-952B-44E6-88AB-500A5F84EB35}">
      <dgm:prSet/>
      <dgm:spPr/>
      <dgm:t>
        <a:bodyPr/>
        <a:lstStyle/>
        <a:p>
          <a:endParaRPr lang="en-US"/>
        </a:p>
      </dgm:t>
    </dgm:pt>
    <dgm:pt modelId="{6446E5A2-DD10-408A-ADD7-5175F61DC93C}" type="sibTrans" cxnId="{E40F33F3-952B-44E6-88AB-500A5F84EB35}">
      <dgm:prSet/>
      <dgm:spPr/>
      <dgm:t>
        <a:bodyPr/>
        <a:lstStyle/>
        <a:p>
          <a:endParaRPr lang="en-US"/>
        </a:p>
      </dgm:t>
    </dgm:pt>
    <dgm:pt modelId="{64326EE6-9DB9-4233-8119-ABA0B9DDEE05}" type="pres">
      <dgm:prSet presAssocID="{9B0DB001-B258-4065-BF5B-12865010B1ED}" presName="Name0" presStyleCnt="0">
        <dgm:presLayoutVars>
          <dgm:dir/>
          <dgm:animLvl val="lvl"/>
          <dgm:resizeHandles val="exact"/>
        </dgm:presLayoutVars>
      </dgm:prSet>
      <dgm:spPr/>
    </dgm:pt>
    <dgm:pt modelId="{D32ABF87-C71C-429B-8041-E28D4727E355}" type="pres">
      <dgm:prSet presAssocID="{D27C81DF-C18A-4145-8E65-EE05A082F104}" presName="parTxOnly" presStyleLbl="node1" presStyleIdx="0" presStyleCnt="3">
        <dgm:presLayoutVars>
          <dgm:chMax val="0"/>
          <dgm:chPref val="0"/>
          <dgm:bulletEnabled val="1"/>
        </dgm:presLayoutVars>
      </dgm:prSet>
      <dgm:spPr/>
      <dgm:t>
        <a:bodyPr/>
        <a:lstStyle/>
        <a:p>
          <a:endParaRPr lang="en-US"/>
        </a:p>
      </dgm:t>
    </dgm:pt>
    <dgm:pt modelId="{4DA56150-E3E5-41A5-B53D-16B5180205B6}" type="pres">
      <dgm:prSet presAssocID="{5576E9B3-3ADB-43FA-BBA5-B3445218CADA}" presName="parTxOnlySpace" presStyleCnt="0"/>
      <dgm:spPr/>
    </dgm:pt>
    <dgm:pt modelId="{F9F2DAAB-0D4D-4F64-958F-A9AE337141D3}" type="pres">
      <dgm:prSet presAssocID="{89DBD211-BBDD-4ADE-A50F-9BA3DE862E22}" presName="parTxOnly" presStyleLbl="node1" presStyleIdx="1" presStyleCnt="3">
        <dgm:presLayoutVars>
          <dgm:chMax val="0"/>
          <dgm:chPref val="0"/>
          <dgm:bulletEnabled val="1"/>
        </dgm:presLayoutVars>
      </dgm:prSet>
      <dgm:spPr/>
      <dgm:t>
        <a:bodyPr/>
        <a:lstStyle/>
        <a:p>
          <a:endParaRPr lang="en-US"/>
        </a:p>
      </dgm:t>
    </dgm:pt>
    <dgm:pt modelId="{CE0FEB4F-7A6E-4438-9909-BC6657EA793E}" type="pres">
      <dgm:prSet presAssocID="{B99347A2-9BE5-441F-B6E8-A088E35EE846}" presName="parTxOnlySpace" presStyleCnt="0"/>
      <dgm:spPr/>
    </dgm:pt>
    <dgm:pt modelId="{A0EF3C5A-796D-4A7E-BBA5-F7835C0F4608}" type="pres">
      <dgm:prSet presAssocID="{E908FA0D-BC6F-46CB-88B4-A1821ECA0322}" presName="parTxOnly" presStyleLbl="node1" presStyleIdx="2" presStyleCnt="3">
        <dgm:presLayoutVars>
          <dgm:chMax val="0"/>
          <dgm:chPref val="0"/>
          <dgm:bulletEnabled val="1"/>
        </dgm:presLayoutVars>
      </dgm:prSet>
      <dgm:spPr/>
      <dgm:t>
        <a:bodyPr/>
        <a:lstStyle/>
        <a:p>
          <a:endParaRPr lang="en-US"/>
        </a:p>
      </dgm:t>
    </dgm:pt>
  </dgm:ptLst>
  <dgm:cxnLst>
    <dgm:cxn modelId="{5F74D375-2871-48AC-8E26-E36834B13BF6}" type="presOf" srcId="{89DBD211-BBDD-4ADE-A50F-9BA3DE862E22}" destId="{F9F2DAAB-0D4D-4F64-958F-A9AE337141D3}" srcOrd="0" destOrd="0" presId="urn:microsoft.com/office/officeart/2005/8/layout/chevron1"/>
    <dgm:cxn modelId="{E9EFD72F-0D10-450C-A056-5F5506B2AD74}" type="presOf" srcId="{E908FA0D-BC6F-46CB-88B4-A1821ECA0322}" destId="{A0EF3C5A-796D-4A7E-BBA5-F7835C0F4608}" srcOrd="0" destOrd="0" presId="urn:microsoft.com/office/officeart/2005/8/layout/chevron1"/>
    <dgm:cxn modelId="{5B86FDB1-3964-4FFD-AC61-934B4F8B8964}" srcId="{9B0DB001-B258-4065-BF5B-12865010B1ED}" destId="{D27C81DF-C18A-4145-8E65-EE05A082F104}" srcOrd="0" destOrd="0" parTransId="{02E3F49F-F7ED-4DDF-A202-A33298BC63A5}" sibTransId="{5576E9B3-3ADB-43FA-BBA5-B3445218CADA}"/>
    <dgm:cxn modelId="{291D453D-73DE-453B-82E2-867739721B7C}" srcId="{9B0DB001-B258-4065-BF5B-12865010B1ED}" destId="{89DBD211-BBDD-4ADE-A50F-9BA3DE862E22}" srcOrd="1" destOrd="0" parTransId="{9E385634-A754-43F9-BA8D-97D03E65F2AC}" sibTransId="{B99347A2-9BE5-441F-B6E8-A088E35EE846}"/>
    <dgm:cxn modelId="{DBDEE562-A23B-4F50-BFE5-585EA774AB50}" type="presOf" srcId="{9B0DB001-B258-4065-BF5B-12865010B1ED}" destId="{64326EE6-9DB9-4233-8119-ABA0B9DDEE05}" srcOrd="0" destOrd="0" presId="urn:microsoft.com/office/officeart/2005/8/layout/chevron1"/>
    <dgm:cxn modelId="{008B54D2-1F68-49CA-AFE7-C6B68FD69EB2}" type="presOf" srcId="{D27C81DF-C18A-4145-8E65-EE05A082F104}" destId="{D32ABF87-C71C-429B-8041-E28D4727E355}" srcOrd="0" destOrd="0" presId="urn:microsoft.com/office/officeart/2005/8/layout/chevron1"/>
    <dgm:cxn modelId="{E40F33F3-952B-44E6-88AB-500A5F84EB35}" srcId="{9B0DB001-B258-4065-BF5B-12865010B1ED}" destId="{E908FA0D-BC6F-46CB-88B4-A1821ECA0322}" srcOrd="2" destOrd="0" parTransId="{D50CC56F-58CD-4E58-BB93-77BA27E35060}" sibTransId="{6446E5A2-DD10-408A-ADD7-5175F61DC93C}"/>
    <dgm:cxn modelId="{BF5912D8-5019-4495-93DF-7E9FDAF45259}" type="presParOf" srcId="{64326EE6-9DB9-4233-8119-ABA0B9DDEE05}" destId="{D32ABF87-C71C-429B-8041-E28D4727E355}" srcOrd="0" destOrd="0" presId="urn:microsoft.com/office/officeart/2005/8/layout/chevron1"/>
    <dgm:cxn modelId="{C4F83D98-1D6B-405D-91B9-5432A1CC3E28}" type="presParOf" srcId="{64326EE6-9DB9-4233-8119-ABA0B9DDEE05}" destId="{4DA56150-E3E5-41A5-B53D-16B5180205B6}" srcOrd="1" destOrd="0" presId="urn:microsoft.com/office/officeart/2005/8/layout/chevron1"/>
    <dgm:cxn modelId="{3A200383-22EC-4C84-80B8-CDC4E648FE28}" type="presParOf" srcId="{64326EE6-9DB9-4233-8119-ABA0B9DDEE05}" destId="{F9F2DAAB-0D4D-4F64-958F-A9AE337141D3}" srcOrd="2" destOrd="0" presId="urn:microsoft.com/office/officeart/2005/8/layout/chevron1"/>
    <dgm:cxn modelId="{41E64564-FB73-4952-A15E-FB201F90388E}" type="presParOf" srcId="{64326EE6-9DB9-4233-8119-ABA0B9DDEE05}" destId="{CE0FEB4F-7A6E-4438-9909-BC6657EA793E}" srcOrd="3" destOrd="0" presId="urn:microsoft.com/office/officeart/2005/8/layout/chevron1"/>
    <dgm:cxn modelId="{7CECCB1D-98C4-4611-A643-5D9D559484DE}" type="presParOf" srcId="{64326EE6-9DB9-4233-8119-ABA0B9DDEE05}" destId="{A0EF3C5A-796D-4A7E-BBA5-F7835C0F4608}"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0DB001-B258-4065-BF5B-12865010B1ED}" type="doc">
      <dgm:prSet loTypeId="urn:microsoft.com/office/officeart/2005/8/layout/chevron1" loCatId="process" qsTypeId="urn:microsoft.com/office/officeart/2005/8/quickstyle/simple1" qsCatId="simple" csTypeId="urn:microsoft.com/office/officeart/2005/8/colors/colorful2" csCatId="colorful" phldr="1"/>
      <dgm:spPr/>
    </dgm:pt>
    <dgm:pt modelId="{D27C81DF-C18A-4145-8E65-EE05A082F104}">
      <dgm:prSet phldrT="[Text]" custT="1"/>
      <dgm:spPr/>
      <dgm:t>
        <a:bodyPr/>
        <a:lstStyle/>
        <a:p>
          <a:r>
            <a:rPr lang="en-US" sz="1100" dirty="0" smtClean="0"/>
            <a:t>Idea</a:t>
          </a:r>
          <a:endParaRPr lang="en-US" sz="1100" dirty="0"/>
        </a:p>
      </dgm:t>
    </dgm:pt>
    <dgm:pt modelId="{02E3F49F-F7ED-4DDF-A202-A33298BC63A5}" type="parTrans" cxnId="{5B86FDB1-3964-4FFD-AC61-934B4F8B8964}">
      <dgm:prSet/>
      <dgm:spPr/>
      <dgm:t>
        <a:bodyPr/>
        <a:lstStyle/>
        <a:p>
          <a:endParaRPr lang="en-US"/>
        </a:p>
      </dgm:t>
    </dgm:pt>
    <dgm:pt modelId="{5576E9B3-3ADB-43FA-BBA5-B3445218CADA}" type="sibTrans" cxnId="{5B86FDB1-3964-4FFD-AC61-934B4F8B8964}">
      <dgm:prSet/>
      <dgm:spPr/>
      <dgm:t>
        <a:bodyPr/>
        <a:lstStyle/>
        <a:p>
          <a:endParaRPr lang="en-US"/>
        </a:p>
      </dgm:t>
    </dgm:pt>
    <dgm:pt modelId="{89DBD211-BBDD-4ADE-A50F-9BA3DE862E22}">
      <dgm:prSet phldrT="[Text]" custT="1"/>
      <dgm:spPr/>
      <dgm:t>
        <a:bodyPr/>
        <a:lstStyle/>
        <a:p>
          <a:r>
            <a:rPr lang="en-US" sz="1100" dirty="0" smtClean="0"/>
            <a:t>Find Funding</a:t>
          </a:r>
          <a:endParaRPr lang="en-US" sz="1100" dirty="0"/>
        </a:p>
      </dgm:t>
    </dgm:pt>
    <dgm:pt modelId="{9E385634-A754-43F9-BA8D-97D03E65F2AC}" type="parTrans" cxnId="{291D453D-73DE-453B-82E2-867739721B7C}">
      <dgm:prSet/>
      <dgm:spPr/>
      <dgm:t>
        <a:bodyPr/>
        <a:lstStyle/>
        <a:p>
          <a:endParaRPr lang="en-US"/>
        </a:p>
      </dgm:t>
    </dgm:pt>
    <dgm:pt modelId="{B99347A2-9BE5-441F-B6E8-A088E35EE846}" type="sibTrans" cxnId="{291D453D-73DE-453B-82E2-867739721B7C}">
      <dgm:prSet/>
      <dgm:spPr/>
      <dgm:t>
        <a:bodyPr/>
        <a:lstStyle/>
        <a:p>
          <a:endParaRPr lang="en-US"/>
        </a:p>
      </dgm:t>
    </dgm:pt>
    <dgm:pt modelId="{E908FA0D-BC6F-46CB-88B4-A1821ECA0322}">
      <dgm:prSet phldrT="[Text]" custT="1"/>
      <dgm:spPr/>
      <dgm:t>
        <a:bodyPr/>
        <a:lstStyle/>
        <a:p>
          <a:r>
            <a:rPr lang="en-US" sz="1100" dirty="0" smtClean="0"/>
            <a:t>Develop Proposal</a:t>
          </a:r>
          <a:endParaRPr lang="en-US" sz="1100" dirty="0"/>
        </a:p>
      </dgm:t>
    </dgm:pt>
    <dgm:pt modelId="{D50CC56F-58CD-4E58-BB93-77BA27E35060}" type="parTrans" cxnId="{E40F33F3-952B-44E6-88AB-500A5F84EB35}">
      <dgm:prSet/>
      <dgm:spPr/>
      <dgm:t>
        <a:bodyPr/>
        <a:lstStyle/>
        <a:p>
          <a:endParaRPr lang="en-US"/>
        </a:p>
      </dgm:t>
    </dgm:pt>
    <dgm:pt modelId="{6446E5A2-DD10-408A-ADD7-5175F61DC93C}" type="sibTrans" cxnId="{E40F33F3-952B-44E6-88AB-500A5F84EB35}">
      <dgm:prSet/>
      <dgm:spPr/>
      <dgm:t>
        <a:bodyPr/>
        <a:lstStyle/>
        <a:p>
          <a:endParaRPr lang="en-US"/>
        </a:p>
      </dgm:t>
    </dgm:pt>
    <dgm:pt modelId="{6FD1A757-22D2-4399-BEA8-D6335F0AEAC1}">
      <dgm:prSet phldrT="[Text]" custT="1"/>
      <dgm:spPr/>
      <dgm:t>
        <a:bodyPr/>
        <a:lstStyle/>
        <a:p>
          <a:r>
            <a:rPr lang="en-US" sz="1100" dirty="0" smtClean="0"/>
            <a:t>Route Proposal for Internal Approval</a:t>
          </a:r>
          <a:endParaRPr lang="en-US" sz="1100" dirty="0"/>
        </a:p>
      </dgm:t>
    </dgm:pt>
    <dgm:pt modelId="{E81205E5-A99E-49C4-B4BA-8F5CA4782507}" type="parTrans" cxnId="{16AF7275-571C-4733-A13C-BEBE32133E6B}">
      <dgm:prSet/>
      <dgm:spPr/>
      <dgm:t>
        <a:bodyPr/>
        <a:lstStyle/>
        <a:p>
          <a:endParaRPr lang="en-US"/>
        </a:p>
      </dgm:t>
    </dgm:pt>
    <dgm:pt modelId="{2B7304CA-B237-4145-8922-D6BE39A70AAE}" type="sibTrans" cxnId="{16AF7275-571C-4733-A13C-BEBE32133E6B}">
      <dgm:prSet/>
      <dgm:spPr/>
      <dgm:t>
        <a:bodyPr/>
        <a:lstStyle/>
        <a:p>
          <a:endParaRPr lang="en-US"/>
        </a:p>
      </dgm:t>
    </dgm:pt>
    <dgm:pt modelId="{31F9BD0E-1B05-4EBF-A1F3-927517BCD9D3}">
      <dgm:prSet phldrT="[Text]" custT="1"/>
      <dgm:spPr/>
      <dgm:t>
        <a:bodyPr/>
        <a:lstStyle/>
        <a:p>
          <a:r>
            <a:rPr lang="en-US" sz="1100" dirty="0" smtClean="0"/>
            <a:t>Authorized Official Submits Proposal</a:t>
          </a:r>
          <a:endParaRPr lang="en-US" sz="1100" dirty="0"/>
        </a:p>
      </dgm:t>
    </dgm:pt>
    <dgm:pt modelId="{13B5387D-E09F-41D2-A763-813D8C7BCFE0}" type="parTrans" cxnId="{9239F87D-05CA-4B65-9A49-F0ABF79B7DB4}">
      <dgm:prSet/>
      <dgm:spPr/>
      <dgm:t>
        <a:bodyPr/>
        <a:lstStyle/>
        <a:p>
          <a:endParaRPr lang="en-US"/>
        </a:p>
      </dgm:t>
    </dgm:pt>
    <dgm:pt modelId="{D563D5E9-F8D7-4216-8AC1-588602D1ABC9}" type="sibTrans" cxnId="{9239F87D-05CA-4B65-9A49-F0ABF79B7DB4}">
      <dgm:prSet/>
      <dgm:spPr/>
      <dgm:t>
        <a:bodyPr/>
        <a:lstStyle/>
        <a:p>
          <a:endParaRPr lang="en-US"/>
        </a:p>
      </dgm:t>
    </dgm:pt>
    <dgm:pt modelId="{64326EE6-9DB9-4233-8119-ABA0B9DDEE05}" type="pres">
      <dgm:prSet presAssocID="{9B0DB001-B258-4065-BF5B-12865010B1ED}" presName="Name0" presStyleCnt="0">
        <dgm:presLayoutVars>
          <dgm:dir/>
          <dgm:animLvl val="lvl"/>
          <dgm:resizeHandles val="exact"/>
        </dgm:presLayoutVars>
      </dgm:prSet>
      <dgm:spPr/>
    </dgm:pt>
    <dgm:pt modelId="{D32ABF87-C71C-429B-8041-E28D4727E355}" type="pres">
      <dgm:prSet presAssocID="{D27C81DF-C18A-4145-8E65-EE05A082F104}" presName="parTxOnly" presStyleLbl="node1" presStyleIdx="0" presStyleCnt="5" custScaleY="130617">
        <dgm:presLayoutVars>
          <dgm:chMax val="0"/>
          <dgm:chPref val="0"/>
          <dgm:bulletEnabled val="1"/>
        </dgm:presLayoutVars>
      </dgm:prSet>
      <dgm:spPr/>
      <dgm:t>
        <a:bodyPr/>
        <a:lstStyle/>
        <a:p>
          <a:endParaRPr lang="en-US"/>
        </a:p>
      </dgm:t>
    </dgm:pt>
    <dgm:pt modelId="{4DA56150-E3E5-41A5-B53D-16B5180205B6}" type="pres">
      <dgm:prSet presAssocID="{5576E9B3-3ADB-43FA-BBA5-B3445218CADA}" presName="parTxOnlySpace" presStyleCnt="0"/>
      <dgm:spPr/>
    </dgm:pt>
    <dgm:pt modelId="{F9F2DAAB-0D4D-4F64-958F-A9AE337141D3}" type="pres">
      <dgm:prSet presAssocID="{89DBD211-BBDD-4ADE-A50F-9BA3DE862E22}" presName="parTxOnly" presStyleLbl="node1" presStyleIdx="1" presStyleCnt="5" custScaleY="121353">
        <dgm:presLayoutVars>
          <dgm:chMax val="0"/>
          <dgm:chPref val="0"/>
          <dgm:bulletEnabled val="1"/>
        </dgm:presLayoutVars>
      </dgm:prSet>
      <dgm:spPr/>
      <dgm:t>
        <a:bodyPr/>
        <a:lstStyle/>
        <a:p>
          <a:endParaRPr lang="en-US"/>
        </a:p>
      </dgm:t>
    </dgm:pt>
    <dgm:pt modelId="{CE0FEB4F-7A6E-4438-9909-BC6657EA793E}" type="pres">
      <dgm:prSet presAssocID="{B99347A2-9BE5-441F-B6E8-A088E35EE846}" presName="parTxOnlySpace" presStyleCnt="0"/>
      <dgm:spPr/>
    </dgm:pt>
    <dgm:pt modelId="{A0EF3C5A-796D-4A7E-BBA5-F7835C0F4608}" type="pres">
      <dgm:prSet presAssocID="{E908FA0D-BC6F-46CB-88B4-A1821ECA0322}" presName="parTxOnly" presStyleLbl="node1" presStyleIdx="2" presStyleCnt="5" custScaleX="119162" custScaleY="135249">
        <dgm:presLayoutVars>
          <dgm:chMax val="0"/>
          <dgm:chPref val="0"/>
          <dgm:bulletEnabled val="1"/>
        </dgm:presLayoutVars>
      </dgm:prSet>
      <dgm:spPr/>
      <dgm:t>
        <a:bodyPr/>
        <a:lstStyle/>
        <a:p>
          <a:endParaRPr lang="en-US"/>
        </a:p>
      </dgm:t>
    </dgm:pt>
    <dgm:pt modelId="{9F47849E-7943-42E1-9029-1A960851E003}" type="pres">
      <dgm:prSet presAssocID="{6446E5A2-DD10-408A-ADD7-5175F61DC93C}" presName="parTxOnlySpace" presStyleCnt="0"/>
      <dgm:spPr/>
    </dgm:pt>
    <dgm:pt modelId="{30920310-E259-495F-A7D1-F621E8419994}" type="pres">
      <dgm:prSet presAssocID="{6FD1A757-22D2-4399-BEA8-D6335F0AEAC1}" presName="parTxOnly" presStyleLbl="node1" presStyleIdx="3" presStyleCnt="5" custScaleX="126357" custScaleY="135249">
        <dgm:presLayoutVars>
          <dgm:chMax val="0"/>
          <dgm:chPref val="0"/>
          <dgm:bulletEnabled val="1"/>
        </dgm:presLayoutVars>
      </dgm:prSet>
      <dgm:spPr/>
      <dgm:t>
        <a:bodyPr/>
        <a:lstStyle/>
        <a:p>
          <a:endParaRPr lang="en-US"/>
        </a:p>
      </dgm:t>
    </dgm:pt>
    <dgm:pt modelId="{952A903F-4E02-4346-A394-FD9762AFC350}" type="pres">
      <dgm:prSet presAssocID="{2B7304CA-B237-4145-8922-D6BE39A70AAE}" presName="parTxOnlySpace" presStyleCnt="0"/>
      <dgm:spPr/>
    </dgm:pt>
    <dgm:pt modelId="{EC0B3318-0599-47BC-B61F-62C310119E0B}" type="pres">
      <dgm:prSet presAssocID="{31F9BD0E-1B05-4EBF-A1F3-927517BCD9D3}" presName="parTxOnly" presStyleLbl="node1" presStyleIdx="4" presStyleCnt="5" custScaleX="125274" custScaleY="139881">
        <dgm:presLayoutVars>
          <dgm:chMax val="0"/>
          <dgm:chPref val="0"/>
          <dgm:bulletEnabled val="1"/>
        </dgm:presLayoutVars>
      </dgm:prSet>
      <dgm:spPr/>
      <dgm:t>
        <a:bodyPr/>
        <a:lstStyle/>
        <a:p>
          <a:endParaRPr lang="en-US"/>
        </a:p>
      </dgm:t>
    </dgm:pt>
  </dgm:ptLst>
  <dgm:cxnLst>
    <dgm:cxn modelId="{5F74D375-2871-48AC-8E26-E36834B13BF6}" type="presOf" srcId="{89DBD211-BBDD-4ADE-A50F-9BA3DE862E22}" destId="{F9F2DAAB-0D4D-4F64-958F-A9AE337141D3}" srcOrd="0" destOrd="0" presId="urn:microsoft.com/office/officeart/2005/8/layout/chevron1"/>
    <dgm:cxn modelId="{9EFA6150-F406-4083-9CC2-1A8D7A2446B9}" type="presOf" srcId="{31F9BD0E-1B05-4EBF-A1F3-927517BCD9D3}" destId="{EC0B3318-0599-47BC-B61F-62C310119E0B}" srcOrd="0" destOrd="0" presId="urn:microsoft.com/office/officeart/2005/8/layout/chevron1"/>
    <dgm:cxn modelId="{E40F33F3-952B-44E6-88AB-500A5F84EB35}" srcId="{9B0DB001-B258-4065-BF5B-12865010B1ED}" destId="{E908FA0D-BC6F-46CB-88B4-A1821ECA0322}" srcOrd="2" destOrd="0" parTransId="{D50CC56F-58CD-4E58-BB93-77BA27E35060}" sibTransId="{6446E5A2-DD10-408A-ADD7-5175F61DC93C}"/>
    <dgm:cxn modelId="{291D453D-73DE-453B-82E2-867739721B7C}" srcId="{9B0DB001-B258-4065-BF5B-12865010B1ED}" destId="{89DBD211-BBDD-4ADE-A50F-9BA3DE862E22}" srcOrd="1" destOrd="0" parTransId="{9E385634-A754-43F9-BA8D-97D03E65F2AC}" sibTransId="{B99347A2-9BE5-441F-B6E8-A088E35EE846}"/>
    <dgm:cxn modelId="{9239F87D-05CA-4B65-9A49-F0ABF79B7DB4}" srcId="{9B0DB001-B258-4065-BF5B-12865010B1ED}" destId="{31F9BD0E-1B05-4EBF-A1F3-927517BCD9D3}" srcOrd="4" destOrd="0" parTransId="{13B5387D-E09F-41D2-A763-813D8C7BCFE0}" sibTransId="{D563D5E9-F8D7-4216-8AC1-588602D1ABC9}"/>
    <dgm:cxn modelId="{DBDEE562-A23B-4F50-BFE5-585EA774AB50}" type="presOf" srcId="{9B0DB001-B258-4065-BF5B-12865010B1ED}" destId="{64326EE6-9DB9-4233-8119-ABA0B9DDEE05}" srcOrd="0" destOrd="0" presId="urn:microsoft.com/office/officeart/2005/8/layout/chevron1"/>
    <dgm:cxn modelId="{16AF7275-571C-4733-A13C-BEBE32133E6B}" srcId="{9B0DB001-B258-4065-BF5B-12865010B1ED}" destId="{6FD1A757-22D2-4399-BEA8-D6335F0AEAC1}" srcOrd="3" destOrd="0" parTransId="{E81205E5-A99E-49C4-B4BA-8F5CA4782507}" sibTransId="{2B7304CA-B237-4145-8922-D6BE39A70AAE}"/>
    <dgm:cxn modelId="{9534CDDA-C46D-47D4-8F91-7F39436C344B}" type="presOf" srcId="{6FD1A757-22D2-4399-BEA8-D6335F0AEAC1}" destId="{30920310-E259-495F-A7D1-F621E8419994}" srcOrd="0" destOrd="0" presId="urn:microsoft.com/office/officeart/2005/8/layout/chevron1"/>
    <dgm:cxn modelId="{5B86FDB1-3964-4FFD-AC61-934B4F8B8964}" srcId="{9B0DB001-B258-4065-BF5B-12865010B1ED}" destId="{D27C81DF-C18A-4145-8E65-EE05A082F104}" srcOrd="0" destOrd="0" parTransId="{02E3F49F-F7ED-4DDF-A202-A33298BC63A5}" sibTransId="{5576E9B3-3ADB-43FA-BBA5-B3445218CADA}"/>
    <dgm:cxn modelId="{008B54D2-1F68-49CA-AFE7-C6B68FD69EB2}" type="presOf" srcId="{D27C81DF-C18A-4145-8E65-EE05A082F104}" destId="{D32ABF87-C71C-429B-8041-E28D4727E355}" srcOrd="0" destOrd="0" presId="urn:microsoft.com/office/officeart/2005/8/layout/chevron1"/>
    <dgm:cxn modelId="{E9EFD72F-0D10-450C-A056-5F5506B2AD74}" type="presOf" srcId="{E908FA0D-BC6F-46CB-88B4-A1821ECA0322}" destId="{A0EF3C5A-796D-4A7E-BBA5-F7835C0F4608}" srcOrd="0" destOrd="0" presId="urn:microsoft.com/office/officeart/2005/8/layout/chevron1"/>
    <dgm:cxn modelId="{BF5912D8-5019-4495-93DF-7E9FDAF45259}" type="presParOf" srcId="{64326EE6-9DB9-4233-8119-ABA0B9DDEE05}" destId="{D32ABF87-C71C-429B-8041-E28D4727E355}" srcOrd="0" destOrd="0" presId="urn:microsoft.com/office/officeart/2005/8/layout/chevron1"/>
    <dgm:cxn modelId="{C4F83D98-1D6B-405D-91B9-5432A1CC3E28}" type="presParOf" srcId="{64326EE6-9DB9-4233-8119-ABA0B9DDEE05}" destId="{4DA56150-E3E5-41A5-B53D-16B5180205B6}" srcOrd="1" destOrd="0" presId="urn:microsoft.com/office/officeart/2005/8/layout/chevron1"/>
    <dgm:cxn modelId="{3A200383-22EC-4C84-80B8-CDC4E648FE28}" type="presParOf" srcId="{64326EE6-9DB9-4233-8119-ABA0B9DDEE05}" destId="{F9F2DAAB-0D4D-4F64-958F-A9AE337141D3}" srcOrd="2" destOrd="0" presId="urn:microsoft.com/office/officeart/2005/8/layout/chevron1"/>
    <dgm:cxn modelId="{41E64564-FB73-4952-A15E-FB201F90388E}" type="presParOf" srcId="{64326EE6-9DB9-4233-8119-ABA0B9DDEE05}" destId="{CE0FEB4F-7A6E-4438-9909-BC6657EA793E}" srcOrd="3" destOrd="0" presId="urn:microsoft.com/office/officeart/2005/8/layout/chevron1"/>
    <dgm:cxn modelId="{7CECCB1D-98C4-4611-A643-5D9D559484DE}" type="presParOf" srcId="{64326EE6-9DB9-4233-8119-ABA0B9DDEE05}" destId="{A0EF3C5A-796D-4A7E-BBA5-F7835C0F4608}" srcOrd="4" destOrd="0" presId="urn:microsoft.com/office/officeart/2005/8/layout/chevron1"/>
    <dgm:cxn modelId="{D723B140-4654-4B07-9444-6015513C6C45}" type="presParOf" srcId="{64326EE6-9DB9-4233-8119-ABA0B9DDEE05}" destId="{9F47849E-7943-42E1-9029-1A960851E003}" srcOrd="5" destOrd="0" presId="urn:microsoft.com/office/officeart/2005/8/layout/chevron1"/>
    <dgm:cxn modelId="{62A81CAA-289B-484F-A32B-F42DF58CBEF2}" type="presParOf" srcId="{64326EE6-9DB9-4233-8119-ABA0B9DDEE05}" destId="{30920310-E259-495F-A7D1-F621E8419994}" srcOrd="6" destOrd="0" presId="urn:microsoft.com/office/officeart/2005/8/layout/chevron1"/>
    <dgm:cxn modelId="{EB9A4992-4356-4D9C-8CEF-ED8D16DA651A}" type="presParOf" srcId="{64326EE6-9DB9-4233-8119-ABA0B9DDEE05}" destId="{952A903F-4E02-4346-A394-FD9762AFC350}" srcOrd="7" destOrd="0" presId="urn:microsoft.com/office/officeart/2005/8/layout/chevron1"/>
    <dgm:cxn modelId="{DC4529CE-1705-4CDC-A6C1-BADF42B2735A}" type="presParOf" srcId="{64326EE6-9DB9-4233-8119-ABA0B9DDEE05}" destId="{EC0B3318-0599-47BC-B61F-62C310119E0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DB001-B258-4065-BF5B-12865010B1ED}" type="doc">
      <dgm:prSet loTypeId="urn:microsoft.com/office/officeart/2005/8/layout/chevron1" loCatId="process" qsTypeId="urn:microsoft.com/office/officeart/2005/8/quickstyle/simple1" qsCatId="simple" csTypeId="urn:microsoft.com/office/officeart/2005/8/colors/colorful5" csCatId="colorful" phldr="1"/>
      <dgm:spPr/>
    </dgm:pt>
    <dgm:pt modelId="{D27C81DF-C18A-4145-8E65-EE05A082F104}">
      <dgm:prSet phldrT="[Text]"/>
      <dgm:spPr/>
      <dgm:t>
        <a:bodyPr/>
        <a:lstStyle/>
        <a:p>
          <a:r>
            <a:rPr lang="en-US" dirty="0" smtClean="0"/>
            <a:t>Award Processed</a:t>
          </a:r>
          <a:endParaRPr lang="en-US" dirty="0"/>
        </a:p>
      </dgm:t>
    </dgm:pt>
    <dgm:pt modelId="{02E3F49F-F7ED-4DDF-A202-A33298BC63A5}" type="parTrans" cxnId="{5B86FDB1-3964-4FFD-AC61-934B4F8B8964}">
      <dgm:prSet/>
      <dgm:spPr/>
      <dgm:t>
        <a:bodyPr/>
        <a:lstStyle/>
        <a:p>
          <a:endParaRPr lang="en-US"/>
        </a:p>
      </dgm:t>
    </dgm:pt>
    <dgm:pt modelId="{5576E9B3-3ADB-43FA-BBA5-B3445218CADA}" type="sibTrans" cxnId="{5B86FDB1-3964-4FFD-AC61-934B4F8B8964}">
      <dgm:prSet/>
      <dgm:spPr/>
      <dgm:t>
        <a:bodyPr/>
        <a:lstStyle/>
        <a:p>
          <a:endParaRPr lang="en-US"/>
        </a:p>
      </dgm:t>
    </dgm:pt>
    <dgm:pt modelId="{89DBD211-BBDD-4ADE-A50F-9BA3DE862E22}">
      <dgm:prSet phldrT="[Text]"/>
      <dgm:spPr/>
      <dgm:t>
        <a:bodyPr/>
        <a:lstStyle/>
        <a:p>
          <a:r>
            <a:rPr lang="en-US" dirty="0" smtClean="0"/>
            <a:t>Initiate and Manage Project</a:t>
          </a:r>
          <a:endParaRPr lang="en-US" dirty="0"/>
        </a:p>
      </dgm:t>
    </dgm:pt>
    <dgm:pt modelId="{9E385634-A754-43F9-BA8D-97D03E65F2AC}" type="parTrans" cxnId="{291D453D-73DE-453B-82E2-867739721B7C}">
      <dgm:prSet/>
      <dgm:spPr/>
      <dgm:t>
        <a:bodyPr/>
        <a:lstStyle/>
        <a:p>
          <a:endParaRPr lang="en-US"/>
        </a:p>
      </dgm:t>
    </dgm:pt>
    <dgm:pt modelId="{B99347A2-9BE5-441F-B6E8-A088E35EE846}" type="sibTrans" cxnId="{291D453D-73DE-453B-82E2-867739721B7C}">
      <dgm:prSet/>
      <dgm:spPr/>
      <dgm:t>
        <a:bodyPr/>
        <a:lstStyle/>
        <a:p>
          <a:endParaRPr lang="en-US"/>
        </a:p>
      </dgm:t>
    </dgm:pt>
    <dgm:pt modelId="{E908FA0D-BC6F-46CB-88B4-A1821ECA0322}">
      <dgm:prSet phldrT="[Text]"/>
      <dgm:spPr/>
      <dgm:t>
        <a:bodyPr/>
        <a:lstStyle/>
        <a:p>
          <a:r>
            <a:rPr lang="en-US" dirty="0" smtClean="0"/>
            <a:t>Close-Out</a:t>
          </a:r>
          <a:endParaRPr lang="en-US" dirty="0"/>
        </a:p>
      </dgm:t>
    </dgm:pt>
    <dgm:pt modelId="{D50CC56F-58CD-4E58-BB93-77BA27E35060}" type="parTrans" cxnId="{E40F33F3-952B-44E6-88AB-500A5F84EB35}">
      <dgm:prSet/>
      <dgm:spPr/>
      <dgm:t>
        <a:bodyPr/>
        <a:lstStyle/>
        <a:p>
          <a:endParaRPr lang="en-US"/>
        </a:p>
      </dgm:t>
    </dgm:pt>
    <dgm:pt modelId="{6446E5A2-DD10-408A-ADD7-5175F61DC93C}" type="sibTrans" cxnId="{E40F33F3-952B-44E6-88AB-500A5F84EB35}">
      <dgm:prSet/>
      <dgm:spPr/>
      <dgm:t>
        <a:bodyPr/>
        <a:lstStyle/>
        <a:p>
          <a:endParaRPr lang="en-US"/>
        </a:p>
      </dgm:t>
    </dgm:pt>
    <dgm:pt modelId="{64326EE6-9DB9-4233-8119-ABA0B9DDEE05}" type="pres">
      <dgm:prSet presAssocID="{9B0DB001-B258-4065-BF5B-12865010B1ED}" presName="Name0" presStyleCnt="0">
        <dgm:presLayoutVars>
          <dgm:dir/>
          <dgm:animLvl val="lvl"/>
          <dgm:resizeHandles val="exact"/>
        </dgm:presLayoutVars>
      </dgm:prSet>
      <dgm:spPr/>
    </dgm:pt>
    <dgm:pt modelId="{D32ABF87-C71C-429B-8041-E28D4727E355}" type="pres">
      <dgm:prSet presAssocID="{D27C81DF-C18A-4145-8E65-EE05A082F104}" presName="parTxOnly" presStyleLbl="node1" presStyleIdx="0" presStyleCnt="3">
        <dgm:presLayoutVars>
          <dgm:chMax val="0"/>
          <dgm:chPref val="0"/>
          <dgm:bulletEnabled val="1"/>
        </dgm:presLayoutVars>
      </dgm:prSet>
      <dgm:spPr/>
      <dgm:t>
        <a:bodyPr/>
        <a:lstStyle/>
        <a:p>
          <a:endParaRPr lang="en-US"/>
        </a:p>
      </dgm:t>
    </dgm:pt>
    <dgm:pt modelId="{4DA56150-E3E5-41A5-B53D-16B5180205B6}" type="pres">
      <dgm:prSet presAssocID="{5576E9B3-3ADB-43FA-BBA5-B3445218CADA}" presName="parTxOnlySpace" presStyleCnt="0"/>
      <dgm:spPr/>
    </dgm:pt>
    <dgm:pt modelId="{F9F2DAAB-0D4D-4F64-958F-A9AE337141D3}" type="pres">
      <dgm:prSet presAssocID="{89DBD211-BBDD-4ADE-A50F-9BA3DE862E22}" presName="parTxOnly" presStyleLbl="node1" presStyleIdx="1" presStyleCnt="3">
        <dgm:presLayoutVars>
          <dgm:chMax val="0"/>
          <dgm:chPref val="0"/>
          <dgm:bulletEnabled val="1"/>
        </dgm:presLayoutVars>
      </dgm:prSet>
      <dgm:spPr/>
      <dgm:t>
        <a:bodyPr/>
        <a:lstStyle/>
        <a:p>
          <a:endParaRPr lang="en-US"/>
        </a:p>
      </dgm:t>
    </dgm:pt>
    <dgm:pt modelId="{CE0FEB4F-7A6E-4438-9909-BC6657EA793E}" type="pres">
      <dgm:prSet presAssocID="{B99347A2-9BE5-441F-B6E8-A088E35EE846}" presName="parTxOnlySpace" presStyleCnt="0"/>
      <dgm:spPr/>
    </dgm:pt>
    <dgm:pt modelId="{A0EF3C5A-796D-4A7E-BBA5-F7835C0F4608}" type="pres">
      <dgm:prSet presAssocID="{E908FA0D-BC6F-46CB-88B4-A1821ECA0322}" presName="parTxOnly" presStyleLbl="node1" presStyleIdx="2" presStyleCnt="3">
        <dgm:presLayoutVars>
          <dgm:chMax val="0"/>
          <dgm:chPref val="0"/>
          <dgm:bulletEnabled val="1"/>
        </dgm:presLayoutVars>
      </dgm:prSet>
      <dgm:spPr/>
      <dgm:t>
        <a:bodyPr/>
        <a:lstStyle/>
        <a:p>
          <a:endParaRPr lang="en-US"/>
        </a:p>
      </dgm:t>
    </dgm:pt>
  </dgm:ptLst>
  <dgm:cxnLst>
    <dgm:cxn modelId="{5F74D375-2871-48AC-8E26-E36834B13BF6}" type="presOf" srcId="{89DBD211-BBDD-4ADE-A50F-9BA3DE862E22}" destId="{F9F2DAAB-0D4D-4F64-958F-A9AE337141D3}" srcOrd="0" destOrd="0" presId="urn:microsoft.com/office/officeart/2005/8/layout/chevron1"/>
    <dgm:cxn modelId="{E9EFD72F-0D10-450C-A056-5F5506B2AD74}" type="presOf" srcId="{E908FA0D-BC6F-46CB-88B4-A1821ECA0322}" destId="{A0EF3C5A-796D-4A7E-BBA5-F7835C0F4608}" srcOrd="0" destOrd="0" presId="urn:microsoft.com/office/officeart/2005/8/layout/chevron1"/>
    <dgm:cxn modelId="{5B86FDB1-3964-4FFD-AC61-934B4F8B8964}" srcId="{9B0DB001-B258-4065-BF5B-12865010B1ED}" destId="{D27C81DF-C18A-4145-8E65-EE05A082F104}" srcOrd="0" destOrd="0" parTransId="{02E3F49F-F7ED-4DDF-A202-A33298BC63A5}" sibTransId="{5576E9B3-3ADB-43FA-BBA5-B3445218CADA}"/>
    <dgm:cxn modelId="{291D453D-73DE-453B-82E2-867739721B7C}" srcId="{9B0DB001-B258-4065-BF5B-12865010B1ED}" destId="{89DBD211-BBDD-4ADE-A50F-9BA3DE862E22}" srcOrd="1" destOrd="0" parTransId="{9E385634-A754-43F9-BA8D-97D03E65F2AC}" sibTransId="{B99347A2-9BE5-441F-B6E8-A088E35EE846}"/>
    <dgm:cxn modelId="{DBDEE562-A23B-4F50-BFE5-585EA774AB50}" type="presOf" srcId="{9B0DB001-B258-4065-BF5B-12865010B1ED}" destId="{64326EE6-9DB9-4233-8119-ABA0B9DDEE05}" srcOrd="0" destOrd="0" presId="urn:microsoft.com/office/officeart/2005/8/layout/chevron1"/>
    <dgm:cxn modelId="{008B54D2-1F68-49CA-AFE7-C6B68FD69EB2}" type="presOf" srcId="{D27C81DF-C18A-4145-8E65-EE05A082F104}" destId="{D32ABF87-C71C-429B-8041-E28D4727E355}" srcOrd="0" destOrd="0" presId="urn:microsoft.com/office/officeart/2005/8/layout/chevron1"/>
    <dgm:cxn modelId="{E40F33F3-952B-44E6-88AB-500A5F84EB35}" srcId="{9B0DB001-B258-4065-BF5B-12865010B1ED}" destId="{E908FA0D-BC6F-46CB-88B4-A1821ECA0322}" srcOrd="2" destOrd="0" parTransId="{D50CC56F-58CD-4E58-BB93-77BA27E35060}" sibTransId="{6446E5A2-DD10-408A-ADD7-5175F61DC93C}"/>
    <dgm:cxn modelId="{BF5912D8-5019-4495-93DF-7E9FDAF45259}" type="presParOf" srcId="{64326EE6-9DB9-4233-8119-ABA0B9DDEE05}" destId="{D32ABF87-C71C-429B-8041-E28D4727E355}" srcOrd="0" destOrd="0" presId="urn:microsoft.com/office/officeart/2005/8/layout/chevron1"/>
    <dgm:cxn modelId="{C4F83D98-1D6B-405D-91B9-5432A1CC3E28}" type="presParOf" srcId="{64326EE6-9DB9-4233-8119-ABA0B9DDEE05}" destId="{4DA56150-E3E5-41A5-B53D-16B5180205B6}" srcOrd="1" destOrd="0" presId="urn:microsoft.com/office/officeart/2005/8/layout/chevron1"/>
    <dgm:cxn modelId="{3A200383-22EC-4C84-80B8-CDC4E648FE28}" type="presParOf" srcId="{64326EE6-9DB9-4233-8119-ABA0B9DDEE05}" destId="{F9F2DAAB-0D4D-4F64-958F-A9AE337141D3}" srcOrd="2" destOrd="0" presId="urn:microsoft.com/office/officeart/2005/8/layout/chevron1"/>
    <dgm:cxn modelId="{41E64564-FB73-4952-A15E-FB201F90388E}" type="presParOf" srcId="{64326EE6-9DB9-4233-8119-ABA0B9DDEE05}" destId="{CE0FEB4F-7A6E-4438-9909-BC6657EA793E}" srcOrd="3" destOrd="0" presId="urn:microsoft.com/office/officeart/2005/8/layout/chevron1"/>
    <dgm:cxn modelId="{7CECCB1D-98C4-4611-A643-5D9D559484DE}" type="presParOf" srcId="{64326EE6-9DB9-4233-8119-ABA0B9DDEE05}" destId="{A0EF3C5A-796D-4A7E-BBA5-F7835C0F4608}"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BF87-C71C-429B-8041-E28D4727E355}">
      <dsp:nvSpPr>
        <dsp:cNvPr id="0" name=""/>
        <dsp:cNvSpPr/>
      </dsp:nvSpPr>
      <dsp:spPr>
        <a:xfrm>
          <a:off x="2837" y="2181388"/>
          <a:ext cx="1220259" cy="63754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Idea</a:t>
          </a:r>
          <a:endParaRPr lang="en-US" sz="1100" kern="1200" dirty="0"/>
        </a:p>
      </dsp:txBody>
      <dsp:txXfrm>
        <a:off x="321610" y="2181388"/>
        <a:ext cx="582713" cy="637546"/>
      </dsp:txXfrm>
    </dsp:sp>
    <dsp:sp modelId="{F9F2DAAB-0D4D-4F64-958F-A9AE337141D3}">
      <dsp:nvSpPr>
        <dsp:cNvPr id="0" name=""/>
        <dsp:cNvSpPr/>
      </dsp:nvSpPr>
      <dsp:spPr>
        <a:xfrm>
          <a:off x="1101071" y="2203997"/>
          <a:ext cx="1220259" cy="592328"/>
        </a:xfrm>
        <a:prstGeom prst="chevron">
          <a:avLst/>
        </a:prstGeom>
        <a:solidFill>
          <a:schemeClr val="accent2">
            <a:hueOff val="3184598"/>
            <a:satOff val="13542"/>
            <a:lumOff val="92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Find Funding</a:t>
          </a:r>
          <a:endParaRPr lang="en-US" sz="1100" kern="1200" dirty="0"/>
        </a:p>
      </dsp:txBody>
      <dsp:txXfrm>
        <a:off x="1397235" y="2203997"/>
        <a:ext cx="627931" cy="592328"/>
      </dsp:txXfrm>
    </dsp:sp>
    <dsp:sp modelId="{A0EF3C5A-796D-4A7E-BBA5-F7835C0F4608}">
      <dsp:nvSpPr>
        <dsp:cNvPr id="0" name=""/>
        <dsp:cNvSpPr/>
      </dsp:nvSpPr>
      <dsp:spPr>
        <a:xfrm>
          <a:off x="2199305" y="2170084"/>
          <a:ext cx="1454085" cy="660155"/>
        </a:xfrm>
        <a:prstGeom prst="chevron">
          <a:avLst/>
        </a:prstGeom>
        <a:solidFill>
          <a:schemeClr val="accent2">
            <a:hueOff val="6369197"/>
            <a:satOff val="27083"/>
            <a:lumOff val="18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Develop Proposal</a:t>
          </a:r>
          <a:endParaRPr lang="en-US" sz="1100" kern="1200" dirty="0"/>
        </a:p>
      </dsp:txBody>
      <dsp:txXfrm>
        <a:off x="2529383" y="2170084"/>
        <a:ext cx="793930" cy="660155"/>
      </dsp:txXfrm>
    </dsp:sp>
    <dsp:sp modelId="{30920310-E259-495F-A7D1-F621E8419994}">
      <dsp:nvSpPr>
        <dsp:cNvPr id="0" name=""/>
        <dsp:cNvSpPr/>
      </dsp:nvSpPr>
      <dsp:spPr>
        <a:xfrm>
          <a:off x="3531364" y="2170084"/>
          <a:ext cx="1541883" cy="660155"/>
        </a:xfrm>
        <a:prstGeom prst="chevron">
          <a:avLst/>
        </a:prstGeom>
        <a:solidFill>
          <a:schemeClr val="accent2">
            <a:hueOff val="9553795"/>
            <a:satOff val="40624"/>
            <a:lumOff val="27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Route Proposal for Internal Approval</a:t>
          </a:r>
          <a:endParaRPr lang="en-US" sz="1100" kern="1200" dirty="0"/>
        </a:p>
      </dsp:txBody>
      <dsp:txXfrm>
        <a:off x="3861442" y="2170084"/>
        <a:ext cx="881728" cy="660155"/>
      </dsp:txXfrm>
    </dsp:sp>
    <dsp:sp modelId="{EC0B3318-0599-47BC-B61F-62C310119E0B}">
      <dsp:nvSpPr>
        <dsp:cNvPr id="0" name=""/>
        <dsp:cNvSpPr/>
      </dsp:nvSpPr>
      <dsp:spPr>
        <a:xfrm>
          <a:off x="4951222" y="2158779"/>
          <a:ext cx="1528668" cy="682764"/>
        </a:xfrm>
        <a:prstGeom prst="chevron">
          <a:avLst/>
        </a:prstGeom>
        <a:solidFill>
          <a:schemeClr val="accent2">
            <a:hueOff val="12738394"/>
            <a:satOff val="54166"/>
            <a:lumOff val="3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Authorized Official Submits Proposal</a:t>
          </a:r>
          <a:endParaRPr lang="en-US" sz="1100" kern="1200" dirty="0"/>
        </a:p>
      </dsp:txBody>
      <dsp:txXfrm>
        <a:off x="5292604" y="2158779"/>
        <a:ext cx="845904" cy="682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BF87-C71C-429B-8041-E28D4727E355}">
      <dsp:nvSpPr>
        <dsp:cNvPr id="0" name=""/>
        <dsp:cNvSpPr/>
      </dsp:nvSpPr>
      <dsp:spPr>
        <a:xfrm>
          <a:off x="1043" y="709319"/>
          <a:ext cx="1271715" cy="50868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Award Processed</a:t>
          </a:r>
          <a:endParaRPr lang="en-US" sz="1100" kern="1200" dirty="0"/>
        </a:p>
      </dsp:txBody>
      <dsp:txXfrm>
        <a:off x="255386" y="709319"/>
        <a:ext cx="763029" cy="508686"/>
      </dsp:txXfrm>
    </dsp:sp>
    <dsp:sp modelId="{F9F2DAAB-0D4D-4F64-958F-A9AE337141D3}">
      <dsp:nvSpPr>
        <dsp:cNvPr id="0" name=""/>
        <dsp:cNvSpPr/>
      </dsp:nvSpPr>
      <dsp:spPr>
        <a:xfrm>
          <a:off x="1145588" y="709319"/>
          <a:ext cx="1271715" cy="508686"/>
        </a:xfrm>
        <a:prstGeom prst="chevron">
          <a:avLst/>
        </a:prstGeom>
        <a:solidFill>
          <a:schemeClr val="accent5">
            <a:hueOff val="4787654"/>
            <a:satOff val="0"/>
            <a:lumOff val="-2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Initiate and Manage Project</a:t>
          </a:r>
          <a:endParaRPr lang="en-US" sz="1100" kern="1200" dirty="0"/>
        </a:p>
      </dsp:txBody>
      <dsp:txXfrm>
        <a:off x="1399931" y="709319"/>
        <a:ext cx="763029" cy="508686"/>
      </dsp:txXfrm>
    </dsp:sp>
    <dsp:sp modelId="{A0EF3C5A-796D-4A7E-BBA5-F7835C0F4608}">
      <dsp:nvSpPr>
        <dsp:cNvPr id="0" name=""/>
        <dsp:cNvSpPr/>
      </dsp:nvSpPr>
      <dsp:spPr>
        <a:xfrm>
          <a:off x="2290132" y="709319"/>
          <a:ext cx="1271715" cy="508686"/>
        </a:xfrm>
        <a:prstGeom prst="chevron">
          <a:avLst/>
        </a:prstGeom>
        <a:solidFill>
          <a:schemeClr val="accent5">
            <a:hueOff val="9575308"/>
            <a:satOff val="0"/>
            <a:lumOff val="-4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Close-Out</a:t>
          </a:r>
          <a:endParaRPr lang="en-US" sz="1100" kern="1200" dirty="0"/>
        </a:p>
      </dsp:txBody>
      <dsp:txXfrm>
        <a:off x="2544475" y="709319"/>
        <a:ext cx="763029" cy="508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BF87-C71C-429B-8041-E28D4727E355}">
      <dsp:nvSpPr>
        <dsp:cNvPr id="0" name=""/>
        <dsp:cNvSpPr/>
      </dsp:nvSpPr>
      <dsp:spPr>
        <a:xfrm>
          <a:off x="2837" y="2181388"/>
          <a:ext cx="1220259" cy="63754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Idea</a:t>
          </a:r>
          <a:endParaRPr lang="en-US" sz="1100" kern="1200" dirty="0"/>
        </a:p>
      </dsp:txBody>
      <dsp:txXfrm>
        <a:off x="321610" y="2181388"/>
        <a:ext cx="582713" cy="637546"/>
      </dsp:txXfrm>
    </dsp:sp>
    <dsp:sp modelId="{F9F2DAAB-0D4D-4F64-958F-A9AE337141D3}">
      <dsp:nvSpPr>
        <dsp:cNvPr id="0" name=""/>
        <dsp:cNvSpPr/>
      </dsp:nvSpPr>
      <dsp:spPr>
        <a:xfrm>
          <a:off x="1101071" y="2203997"/>
          <a:ext cx="1220259" cy="592328"/>
        </a:xfrm>
        <a:prstGeom prst="chevron">
          <a:avLst/>
        </a:prstGeom>
        <a:solidFill>
          <a:schemeClr val="accent2">
            <a:hueOff val="3184598"/>
            <a:satOff val="13542"/>
            <a:lumOff val="92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Find Funding</a:t>
          </a:r>
          <a:endParaRPr lang="en-US" sz="1100" kern="1200" dirty="0"/>
        </a:p>
      </dsp:txBody>
      <dsp:txXfrm>
        <a:off x="1397235" y="2203997"/>
        <a:ext cx="627931" cy="592328"/>
      </dsp:txXfrm>
    </dsp:sp>
    <dsp:sp modelId="{A0EF3C5A-796D-4A7E-BBA5-F7835C0F4608}">
      <dsp:nvSpPr>
        <dsp:cNvPr id="0" name=""/>
        <dsp:cNvSpPr/>
      </dsp:nvSpPr>
      <dsp:spPr>
        <a:xfrm>
          <a:off x="2199305" y="2170084"/>
          <a:ext cx="1454085" cy="660155"/>
        </a:xfrm>
        <a:prstGeom prst="chevron">
          <a:avLst/>
        </a:prstGeom>
        <a:solidFill>
          <a:schemeClr val="accent2">
            <a:hueOff val="6369197"/>
            <a:satOff val="27083"/>
            <a:lumOff val="18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Develop Proposal</a:t>
          </a:r>
          <a:endParaRPr lang="en-US" sz="1100" kern="1200" dirty="0"/>
        </a:p>
      </dsp:txBody>
      <dsp:txXfrm>
        <a:off x="2529383" y="2170084"/>
        <a:ext cx="793930" cy="660155"/>
      </dsp:txXfrm>
    </dsp:sp>
    <dsp:sp modelId="{30920310-E259-495F-A7D1-F621E8419994}">
      <dsp:nvSpPr>
        <dsp:cNvPr id="0" name=""/>
        <dsp:cNvSpPr/>
      </dsp:nvSpPr>
      <dsp:spPr>
        <a:xfrm>
          <a:off x="3531364" y="2170084"/>
          <a:ext cx="1541883" cy="660155"/>
        </a:xfrm>
        <a:prstGeom prst="chevron">
          <a:avLst/>
        </a:prstGeom>
        <a:solidFill>
          <a:schemeClr val="accent2">
            <a:hueOff val="9553795"/>
            <a:satOff val="40624"/>
            <a:lumOff val="27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Route Proposal for Internal Approval</a:t>
          </a:r>
          <a:endParaRPr lang="en-US" sz="1100" kern="1200" dirty="0"/>
        </a:p>
      </dsp:txBody>
      <dsp:txXfrm>
        <a:off x="3861442" y="2170084"/>
        <a:ext cx="881728" cy="660155"/>
      </dsp:txXfrm>
    </dsp:sp>
    <dsp:sp modelId="{EC0B3318-0599-47BC-B61F-62C310119E0B}">
      <dsp:nvSpPr>
        <dsp:cNvPr id="0" name=""/>
        <dsp:cNvSpPr/>
      </dsp:nvSpPr>
      <dsp:spPr>
        <a:xfrm>
          <a:off x="4951222" y="2158779"/>
          <a:ext cx="1528668" cy="682764"/>
        </a:xfrm>
        <a:prstGeom prst="chevron">
          <a:avLst/>
        </a:prstGeom>
        <a:solidFill>
          <a:schemeClr val="accent2">
            <a:hueOff val="12738394"/>
            <a:satOff val="54166"/>
            <a:lumOff val="3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Authorized Official Submits Proposal</a:t>
          </a:r>
          <a:endParaRPr lang="en-US" sz="1100" kern="1200" dirty="0"/>
        </a:p>
      </dsp:txBody>
      <dsp:txXfrm>
        <a:off x="5292604" y="2158779"/>
        <a:ext cx="845904" cy="682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BF87-C71C-429B-8041-E28D4727E355}">
      <dsp:nvSpPr>
        <dsp:cNvPr id="0" name=""/>
        <dsp:cNvSpPr/>
      </dsp:nvSpPr>
      <dsp:spPr>
        <a:xfrm>
          <a:off x="1043" y="709319"/>
          <a:ext cx="1271715" cy="50868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Award Processed</a:t>
          </a:r>
          <a:endParaRPr lang="en-US" sz="1100" kern="1200" dirty="0"/>
        </a:p>
      </dsp:txBody>
      <dsp:txXfrm>
        <a:off x="255386" y="709319"/>
        <a:ext cx="763029" cy="508686"/>
      </dsp:txXfrm>
    </dsp:sp>
    <dsp:sp modelId="{F9F2DAAB-0D4D-4F64-958F-A9AE337141D3}">
      <dsp:nvSpPr>
        <dsp:cNvPr id="0" name=""/>
        <dsp:cNvSpPr/>
      </dsp:nvSpPr>
      <dsp:spPr>
        <a:xfrm>
          <a:off x="1145588" y="709319"/>
          <a:ext cx="1271715" cy="508686"/>
        </a:xfrm>
        <a:prstGeom prst="chevron">
          <a:avLst/>
        </a:prstGeom>
        <a:solidFill>
          <a:schemeClr val="accent5">
            <a:hueOff val="4787654"/>
            <a:satOff val="0"/>
            <a:lumOff val="-2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Initiate and Manage Project</a:t>
          </a:r>
          <a:endParaRPr lang="en-US" sz="1100" kern="1200" dirty="0"/>
        </a:p>
      </dsp:txBody>
      <dsp:txXfrm>
        <a:off x="1399931" y="709319"/>
        <a:ext cx="763029" cy="508686"/>
      </dsp:txXfrm>
    </dsp:sp>
    <dsp:sp modelId="{A0EF3C5A-796D-4A7E-BBA5-F7835C0F4608}">
      <dsp:nvSpPr>
        <dsp:cNvPr id="0" name=""/>
        <dsp:cNvSpPr/>
      </dsp:nvSpPr>
      <dsp:spPr>
        <a:xfrm>
          <a:off x="2290132" y="709319"/>
          <a:ext cx="1271715" cy="508686"/>
        </a:xfrm>
        <a:prstGeom prst="chevron">
          <a:avLst/>
        </a:prstGeom>
        <a:solidFill>
          <a:schemeClr val="accent5">
            <a:hueOff val="9575308"/>
            <a:satOff val="0"/>
            <a:lumOff val="-4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Close-Out</a:t>
          </a:r>
          <a:endParaRPr lang="en-US" sz="1100" kern="1200" dirty="0"/>
        </a:p>
      </dsp:txBody>
      <dsp:txXfrm>
        <a:off x="2544475" y="709319"/>
        <a:ext cx="763029" cy="508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BF87-C71C-429B-8041-E28D4727E355}">
      <dsp:nvSpPr>
        <dsp:cNvPr id="0" name=""/>
        <dsp:cNvSpPr/>
      </dsp:nvSpPr>
      <dsp:spPr>
        <a:xfrm>
          <a:off x="2837" y="2181388"/>
          <a:ext cx="1220259" cy="63754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Idea</a:t>
          </a:r>
          <a:endParaRPr lang="en-US" sz="1100" kern="1200" dirty="0"/>
        </a:p>
      </dsp:txBody>
      <dsp:txXfrm>
        <a:off x="321610" y="2181388"/>
        <a:ext cx="582713" cy="637546"/>
      </dsp:txXfrm>
    </dsp:sp>
    <dsp:sp modelId="{F9F2DAAB-0D4D-4F64-958F-A9AE337141D3}">
      <dsp:nvSpPr>
        <dsp:cNvPr id="0" name=""/>
        <dsp:cNvSpPr/>
      </dsp:nvSpPr>
      <dsp:spPr>
        <a:xfrm>
          <a:off x="1101071" y="2203997"/>
          <a:ext cx="1220259" cy="592328"/>
        </a:xfrm>
        <a:prstGeom prst="chevron">
          <a:avLst/>
        </a:prstGeom>
        <a:solidFill>
          <a:schemeClr val="accent2">
            <a:hueOff val="3184598"/>
            <a:satOff val="13542"/>
            <a:lumOff val="92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Find Funding</a:t>
          </a:r>
          <a:endParaRPr lang="en-US" sz="1100" kern="1200" dirty="0"/>
        </a:p>
      </dsp:txBody>
      <dsp:txXfrm>
        <a:off x="1397235" y="2203997"/>
        <a:ext cx="627931" cy="592328"/>
      </dsp:txXfrm>
    </dsp:sp>
    <dsp:sp modelId="{A0EF3C5A-796D-4A7E-BBA5-F7835C0F4608}">
      <dsp:nvSpPr>
        <dsp:cNvPr id="0" name=""/>
        <dsp:cNvSpPr/>
      </dsp:nvSpPr>
      <dsp:spPr>
        <a:xfrm>
          <a:off x="2199305" y="2170084"/>
          <a:ext cx="1454085" cy="660155"/>
        </a:xfrm>
        <a:prstGeom prst="chevron">
          <a:avLst/>
        </a:prstGeom>
        <a:solidFill>
          <a:schemeClr val="accent2">
            <a:hueOff val="6369197"/>
            <a:satOff val="27083"/>
            <a:lumOff val="18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Develop Proposal</a:t>
          </a:r>
          <a:endParaRPr lang="en-US" sz="1100" kern="1200" dirty="0"/>
        </a:p>
      </dsp:txBody>
      <dsp:txXfrm>
        <a:off x="2529383" y="2170084"/>
        <a:ext cx="793930" cy="660155"/>
      </dsp:txXfrm>
    </dsp:sp>
    <dsp:sp modelId="{30920310-E259-495F-A7D1-F621E8419994}">
      <dsp:nvSpPr>
        <dsp:cNvPr id="0" name=""/>
        <dsp:cNvSpPr/>
      </dsp:nvSpPr>
      <dsp:spPr>
        <a:xfrm>
          <a:off x="3531364" y="2170084"/>
          <a:ext cx="1541883" cy="660155"/>
        </a:xfrm>
        <a:prstGeom prst="chevron">
          <a:avLst/>
        </a:prstGeom>
        <a:solidFill>
          <a:schemeClr val="accent2">
            <a:hueOff val="9553795"/>
            <a:satOff val="40624"/>
            <a:lumOff val="27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Route Proposal for Internal Approval</a:t>
          </a:r>
          <a:endParaRPr lang="en-US" sz="1100" kern="1200" dirty="0"/>
        </a:p>
      </dsp:txBody>
      <dsp:txXfrm>
        <a:off x="3861442" y="2170084"/>
        <a:ext cx="881728" cy="660155"/>
      </dsp:txXfrm>
    </dsp:sp>
    <dsp:sp modelId="{EC0B3318-0599-47BC-B61F-62C310119E0B}">
      <dsp:nvSpPr>
        <dsp:cNvPr id="0" name=""/>
        <dsp:cNvSpPr/>
      </dsp:nvSpPr>
      <dsp:spPr>
        <a:xfrm>
          <a:off x="4951222" y="2158779"/>
          <a:ext cx="1528668" cy="682764"/>
        </a:xfrm>
        <a:prstGeom prst="chevron">
          <a:avLst/>
        </a:prstGeom>
        <a:solidFill>
          <a:schemeClr val="accent2">
            <a:hueOff val="12738394"/>
            <a:satOff val="54166"/>
            <a:lumOff val="3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Authorized Official Submits Proposal</a:t>
          </a:r>
          <a:endParaRPr lang="en-US" sz="1100" kern="1200" dirty="0"/>
        </a:p>
      </dsp:txBody>
      <dsp:txXfrm>
        <a:off x="5292604" y="2158779"/>
        <a:ext cx="845904" cy="6827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BF87-C71C-429B-8041-E28D4727E355}">
      <dsp:nvSpPr>
        <dsp:cNvPr id="0" name=""/>
        <dsp:cNvSpPr/>
      </dsp:nvSpPr>
      <dsp:spPr>
        <a:xfrm>
          <a:off x="1043" y="709319"/>
          <a:ext cx="1271715" cy="50868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Award Processed</a:t>
          </a:r>
          <a:endParaRPr lang="en-US" sz="1100" kern="1200" dirty="0"/>
        </a:p>
      </dsp:txBody>
      <dsp:txXfrm>
        <a:off x="255386" y="709319"/>
        <a:ext cx="763029" cy="508686"/>
      </dsp:txXfrm>
    </dsp:sp>
    <dsp:sp modelId="{F9F2DAAB-0D4D-4F64-958F-A9AE337141D3}">
      <dsp:nvSpPr>
        <dsp:cNvPr id="0" name=""/>
        <dsp:cNvSpPr/>
      </dsp:nvSpPr>
      <dsp:spPr>
        <a:xfrm>
          <a:off x="1145588" y="709319"/>
          <a:ext cx="1271715" cy="508686"/>
        </a:xfrm>
        <a:prstGeom prst="chevron">
          <a:avLst/>
        </a:prstGeom>
        <a:solidFill>
          <a:schemeClr val="accent5">
            <a:hueOff val="4787654"/>
            <a:satOff val="0"/>
            <a:lumOff val="-2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Initiate and Manage Project</a:t>
          </a:r>
          <a:endParaRPr lang="en-US" sz="1100" kern="1200" dirty="0"/>
        </a:p>
      </dsp:txBody>
      <dsp:txXfrm>
        <a:off x="1399931" y="709319"/>
        <a:ext cx="763029" cy="508686"/>
      </dsp:txXfrm>
    </dsp:sp>
    <dsp:sp modelId="{A0EF3C5A-796D-4A7E-BBA5-F7835C0F4608}">
      <dsp:nvSpPr>
        <dsp:cNvPr id="0" name=""/>
        <dsp:cNvSpPr/>
      </dsp:nvSpPr>
      <dsp:spPr>
        <a:xfrm>
          <a:off x="2290132" y="709319"/>
          <a:ext cx="1271715" cy="508686"/>
        </a:xfrm>
        <a:prstGeom prst="chevron">
          <a:avLst/>
        </a:prstGeom>
        <a:solidFill>
          <a:schemeClr val="accent5">
            <a:hueOff val="9575308"/>
            <a:satOff val="0"/>
            <a:lumOff val="-4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t>Close-Out</a:t>
          </a:r>
          <a:endParaRPr lang="en-US" sz="1100" kern="1200" dirty="0"/>
        </a:p>
      </dsp:txBody>
      <dsp:txXfrm>
        <a:off x="2544475" y="709319"/>
        <a:ext cx="763029" cy="5086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B19DFF-3DA7-494A-B9CA-E379C5E95C0A}"/>
              </a:ext>
            </a:extLst>
          </p:cNvPr>
          <p:cNvSpPr>
            <a:spLocks noGrp="1"/>
          </p:cNvSpPr>
          <p:nvPr>
            <p:ph type="hdr" sz="quarter"/>
          </p:nvPr>
        </p:nvSpPr>
        <p:spPr>
          <a:xfrm>
            <a:off x="0" y="1"/>
            <a:ext cx="3066733" cy="469779"/>
          </a:xfrm>
          <a:prstGeom prst="rect">
            <a:avLst/>
          </a:prstGeom>
        </p:spPr>
        <p:txBody>
          <a:bodyPr vert="horz" lIns="93935" tIns="46968" rIns="93935" bIns="46968" rtlCol="0"/>
          <a:lstStyle>
            <a:lvl1pPr algn="l">
              <a:defRPr sz="1300"/>
            </a:lvl1pPr>
          </a:lstStyle>
          <a:p>
            <a:endParaRPr lang="en-US"/>
          </a:p>
        </p:txBody>
      </p:sp>
      <p:sp>
        <p:nvSpPr>
          <p:cNvPr id="3" name="Date Placeholder 2">
            <a:extLst>
              <a:ext uri="{FF2B5EF4-FFF2-40B4-BE49-F238E27FC236}">
                <a16:creationId xmlns:a16="http://schemas.microsoft.com/office/drawing/2014/main" id="{B2B7B050-3277-594A-8B54-BFCDACD4BCFD}"/>
              </a:ext>
            </a:extLst>
          </p:cNvPr>
          <p:cNvSpPr>
            <a:spLocks noGrp="1"/>
          </p:cNvSpPr>
          <p:nvPr>
            <p:ph type="dt" sz="quarter" idx="1"/>
          </p:nvPr>
        </p:nvSpPr>
        <p:spPr>
          <a:xfrm>
            <a:off x="4008704" y="1"/>
            <a:ext cx="3066733" cy="469779"/>
          </a:xfrm>
          <a:prstGeom prst="rect">
            <a:avLst/>
          </a:prstGeom>
        </p:spPr>
        <p:txBody>
          <a:bodyPr vert="horz" lIns="93935" tIns="46968" rIns="93935" bIns="46968" rtlCol="0"/>
          <a:lstStyle>
            <a:lvl1pPr algn="r">
              <a:defRPr sz="1300"/>
            </a:lvl1pPr>
          </a:lstStyle>
          <a:p>
            <a:fld id="{C6C1B0C7-8C7C-9B4B-A0AE-18A84AC299C3}" type="datetimeFigureOut">
              <a:rPr lang="en-US" smtClean="0"/>
              <a:t>3/8/2023</a:t>
            </a:fld>
            <a:endParaRPr lang="en-US"/>
          </a:p>
        </p:txBody>
      </p:sp>
      <p:sp>
        <p:nvSpPr>
          <p:cNvPr id="4" name="Footer Placeholder 3">
            <a:extLst>
              <a:ext uri="{FF2B5EF4-FFF2-40B4-BE49-F238E27FC236}">
                <a16:creationId xmlns:a16="http://schemas.microsoft.com/office/drawing/2014/main" id="{AB379A36-522B-064D-A598-55FC21A01E16}"/>
              </a:ext>
            </a:extLst>
          </p:cNvPr>
          <p:cNvSpPr>
            <a:spLocks noGrp="1"/>
          </p:cNvSpPr>
          <p:nvPr>
            <p:ph type="ftr" sz="quarter" idx="2"/>
          </p:nvPr>
        </p:nvSpPr>
        <p:spPr>
          <a:xfrm>
            <a:off x="0" y="8893297"/>
            <a:ext cx="3066733" cy="469778"/>
          </a:xfrm>
          <a:prstGeom prst="rect">
            <a:avLst/>
          </a:prstGeom>
        </p:spPr>
        <p:txBody>
          <a:bodyPr vert="horz" lIns="93935" tIns="46968" rIns="93935" bIns="4696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D7467B93-28EF-074C-894E-BCFD2841EB34}"/>
              </a:ext>
            </a:extLst>
          </p:cNvPr>
          <p:cNvSpPr>
            <a:spLocks noGrp="1"/>
          </p:cNvSpPr>
          <p:nvPr>
            <p:ph type="sldNum" sz="quarter" idx="3"/>
          </p:nvPr>
        </p:nvSpPr>
        <p:spPr>
          <a:xfrm>
            <a:off x="4008704" y="8893297"/>
            <a:ext cx="3066733" cy="469778"/>
          </a:xfrm>
          <a:prstGeom prst="rect">
            <a:avLst/>
          </a:prstGeom>
        </p:spPr>
        <p:txBody>
          <a:bodyPr vert="horz" lIns="93935" tIns="46968" rIns="93935" bIns="46968" rtlCol="0" anchor="b"/>
          <a:lstStyle>
            <a:lvl1pPr algn="r">
              <a:defRPr sz="1300"/>
            </a:lvl1pPr>
          </a:lstStyle>
          <a:p>
            <a:fld id="{8347298D-305E-5C45-8175-7CA456955D79}" type="slidenum">
              <a:rPr lang="en-US" smtClean="0"/>
              <a:t>‹#›</a:t>
            </a:fld>
            <a:endParaRPr lang="en-US"/>
          </a:p>
        </p:txBody>
      </p:sp>
    </p:spTree>
    <p:extLst>
      <p:ext uri="{BB962C8B-B14F-4D97-AF65-F5344CB8AC3E}">
        <p14:creationId xmlns:p14="http://schemas.microsoft.com/office/powerpoint/2010/main" val="3497901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79"/>
          </a:xfrm>
          <a:prstGeom prst="rect">
            <a:avLst/>
          </a:prstGeom>
        </p:spPr>
        <p:txBody>
          <a:bodyPr vert="horz" lIns="93935" tIns="46968" rIns="93935" bIns="46968" rtlCol="0"/>
          <a:lstStyle>
            <a:lvl1pPr algn="l">
              <a:defRPr sz="1300"/>
            </a:lvl1pPr>
          </a:lstStyle>
          <a:p>
            <a:endParaRPr lang="en-US"/>
          </a:p>
        </p:txBody>
      </p:sp>
      <p:sp>
        <p:nvSpPr>
          <p:cNvPr id="3" name="Date Placeholder 2"/>
          <p:cNvSpPr>
            <a:spLocks noGrp="1"/>
          </p:cNvSpPr>
          <p:nvPr>
            <p:ph type="dt" idx="1"/>
          </p:nvPr>
        </p:nvSpPr>
        <p:spPr>
          <a:xfrm>
            <a:off x="4008704" y="1"/>
            <a:ext cx="3066733" cy="469779"/>
          </a:xfrm>
          <a:prstGeom prst="rect">
            <a:avLst/>
          </a:prstGeom>
        </p:spPr>
        <p:txBody>
          <a:bodyPr vert="horz" lIns="93935" tIns="46968" rIns="93935" bIns="46968" rtlCol="0"/>
          <a:lstStyle>
            <a:lvl1pPr algn="r">
              <a:defRPr sz="1300"/>
            </a:lvl1pPr>
          </a:lstStyle>
          <a:p>
            <a:fld id="{299300ED-965C-BB42-AB66-E65F4D773755}" type="datetimeFigureOut">
              <a:rPr lang="en-US" smtClean="0"/>
              <a:t>3/8/2023</a:t>
            </a:fld>
            <a:endParaRPr lang="en-US"/>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5" tIns="46968" rIns="93935"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5" tIns="46968" rIns="93935"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5" tIns="46968" rIns="93935" bIns="46968" rtlCol="0" anchor="b"/>
          <a:lstStyle>
            <a:lvl1pPr algn="l">
              <a:defRPr sz="1300"/>
            </a:lvl1pPr>
          </a:lstStyle>
          <a:p>
            <a:endParaRPr lang="en-US"/>
          </a:p>
        </p:txBody>
      </p:sp>
      <p:sp>
        <p:nvSpPr>
          <p:cNvPr id="7" name="Slide Number Placeholder 6"/>
          <p:cNvSpPr>
            <a:spLocks noGrp="1"/>
          </p:cNvSpPr>
          <p:nvPr>
            <p:ph type="sldNum" sz="quarter" idx="5"/>
          </p:nvPr>
        </p:nvSpPr>
        <p:spPr>
          <a:xfrm>
            <a:off x="4008704" y="8893297"/>
            <a:ext cx="3066733" cy="469778"/>
          </a:xfrm>
          <a:prstGeom prst="rect">
            <a:avLst/>
          </a:prstGeom>
        </p:spPr>
        <p:txBody>
          <a:bodyPr vert="horz" lIns="93935" tIns="46968" rIns="93935" bIns="46968" rtlCol="0" anchor="b"/>
          <a:lstStyle>
            <a:lvl1pPr algn="r">
              <a:defRPr sz="1300"/>
            </a:lvl1pPr>
          </a:lstStyle>
          <a:p>
            <a:fld id="{57B8B67B-6986-4C4D-9BFF-F0FAE7240B0F}" type="slidenum">
              <a:rPr lang="en-US" smtClean="0"/>
              <a:t>‹#›</a:t>
            </a:fld>
            <a:endParaRPr lang="en-US"/>
          </a:p>
        </p:txBody>
      </p:sp>
    </p:spTree>
    <p:extLst>
      <p:ext uri="{BB962C8B-B14F-4D97-AF65-F5344CB8AC3E}">
        <p14:creationId xmlns:p14="http://schemas.microsoft.com/office/powerpoint/2010/main" val="177308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March 8, 2023</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7</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75606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UCLA Strategic Communications</a:t>
            </a:r>
            <a:endParaRPr lang="en-US" dirty="0"/>
          </a:p>
        </p:txBody>
      </p:sp>
      <p:sp>
        <p:nvSpPr>
          <p:cNvPr id="5" name="Date Placeholder 4"/>
          <p:cNvSpPr>
            <a:spLocks noGrp="1"/>
          </p:cNvSpPr>
          <p:nvPr>
            <p:ph type="dt" idx="11"/>
          </p:nvPr>
        </p:nvSpPr>
        <p:spPr/>
        <p:txBody>
          <a:bodyPr/>
          <a:lstStyle/>
          <a:p>
            <a:fld id="{F07BF19D-CD48-1C48-ADC9-70C587EA8243}" type="datetime4">
              <a:rPr lang="en-US" smtClean="0"/>
              <a:t>March 8, 2023</a:t>
            </a:fld>
            <a:endParaRPr lang="en-US"/>
          </a:p>
        </p:txBody>
      </p:sp>
      <p:sp>
        <p:nvSpPr>
          <p:cNvPr id="6" name="Slide Number Placeholder 5"/>
          <p:cNvSpPr>
            <a:spLocks noGrp="1"/>
          </p:cNvSpPr>
          <p:nvPr>
            <p:ph type="sldNum" sz="quarter" idx="12"/>
          </p:nvPr>
        </p:nvSpPr>
        <p:spPr/>
        <p:txBody>
          <a:bodyPr/>
          <a:lstStyle/>
          <a:p>
            <a:fld id="{736F0C19-1F3A-494B-AD56-5568DAB4ED89}" type="slidenum">
              <a:rPr lang="en-US" smtClean="0"/>
              <a:t>8</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58562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0956" lvl="1" indent="-342900">
              <a:buFont typeface="+mj-lt"/>
              <a:buAutoNum type="alphaUcPeriod"/>
            </a:pPr>
            <a:r>
              <a:rPr lang="en-US" dirty="0" smtClean="0"/>
              <a:t>Type</a:t>
            </a:r>
          </a:p>
          <a:p>
            <a:pPr marL="790956" lvl="1" indent="-342900">
              <a:buFont typeface="+mj-lt"/>
              <a:buAutoNum type="alphaUcPeriod"/>
            </a:pPr>
            <a:r>
              <a:rPr lang="en-US" dirty="0" smtClean="0"/>
              <a:t>Rate</a:t>
            </a:r>
          </a:p>
          <a:p>
            <a:pPr marL="790956" lvl="1" indent="-342900">
              <a:buFont typeface="+mj-lt"/>
              <a:buAutoNum type="alphaUcPeriod"/>
            </a:pPr>
            <a:r>
              <a:rPr lang="en-US" dirty="0" smtClean="0"/>
              <a:t>Base (What is included? What is exempt?)</a:t>
            </a:r>
          </a:p>
          <a:p>
            <a:pPr marL="790956" lvl="1" indent="-342900">
              <a:buFont typeface="+mj-lt"/>
              <a:buAutoNum type="alphaUcPeriod"/>
            </a:pPr>
            <a:r>
              <a:rPr lang="en-US" dirty="0" smtClean="0"/>
              <a:t>Effective dates</a:t>
            </a:r>
          </a:p>
        </p:txBody>
      </p:sp>
      <p:sp>
        <p:nvSpPr>
          <p:cNvPr id="4" name="Slide Number Placeholder 3"/>
          <p:cNvSpPr>
            <a:spLocks noGrp="1"/>
          </p:cNvSpPr>
          <p:nvPr>
            <p:ph type="sldNum" sz="quarter" idx="10"/>
          </p:nvPr>
        </p:nvSpPr>
        <p:spPr/>
        <p:txBody>
          <a:bodyPr/>
          <a:lstStyle/>
          <a:p>
            <a:fld id="{57B8B67B-6986-4C4D-9BFF-F0FAE7240B0F}" type="slidenum">
              <a:rPr lang="en-US" smtClean="0"/>
              <a:t>15</a:t>
            </a:fld>
            <a:endParaRPr lang="en-US"/>
          </a:p>
        </p:txBody>
      </p:sp>
    </p:spTree>
    <p:extLst>
      <p:ext uri="{BB962C8B-B14F-4D97-AF65-F5344CB8AC3E}">
        <p14:creationId xmlns:p14="http://schemas.microsoft.com/office/powerpoint/2010/main" val="190850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err="1" smtClean="0"/>
              <a:t>interdisc</a:t>
            </a:r>
            <a:r>
              <a:rPr lang="en-US" dirty="0" smtClean="0"/>
              <a:t>: need buy-in from other </a:t>
            </a:r>
            <a:r>
              <a:rPr lang="en-US" dirty="0" err="1" smtClean="0"/>
              <a:t>dept</a:t>
            </a:r>
            <a:r>
              <a:rPr lang="en-US" dirty="0" smtClean="0"/>
              <a:t> leadership; TBH get input from</a:t>
            </a:r>
            <a:r>
              <a:rPr lang="en-US" baseline="0" dirty="0" smtClean="0"/>
              <a:t> HR regarding title, salary, hiring process</a:t>
            </a:r>
            <a:endParaRPr lang="en-US" dirty="0"/>
          </a:p>
        </p:txBody>
      </p:sp>
      <p:sp>
        <p:nvSpPr>
          <p:cNvPr id="4" name="Slide Number Placeholder 3"/>
          <p:cNvSpPr>
            <a:spLocks noGrp="1"/>
          </p:cNvSpPr>
          <p:nvPr>
            <p:ph type="sldNum" sz="quarter" idx="10"/>
          </p:nvPr>
        </p:nvSpPr>
        <p:spPr/>
        <p:txBody>
          <a:bodyPr/>
          <a:lstStyle/>
          <a:p>
            <a:fld id="{57B8B67B-6986-4C4D-9BFF-F0FAE7240B0F}" type="slidenum">
              <a:rPr lang="en-US" smtClean="0"/>
              <a:t>19</a:t>
            </a:fld>
            <a:endParaRPr lang="en-US"/>
          </a:p>
        </p:txBody>
      </p:sp>
    </p:spTree>
    <p:extLst>
      <p:ext uri="{BB962C8B-B14F-4D97-AF65-F5344CB8AC3E}">
        <p14:creationId xmlns:p14="http://schemas.microsoft.com/office/powerpoint/2010/main" val="2957889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8056" lvl="1" indent="0">
              <a:buFont typeface="+mj-lt"/>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B8B67B-6986-4C4D-9BFF-F0FAE7240B0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19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8056" lvl="1" indent="0">
              <a:buFont typeface="+mj-lt"/>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B8B67B-6986-4C4D-9BFF-F0FAE7240B0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1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ener">
    <p:spTree>
      <p:nvGrpSpPr>
        <p:cNvPr id="1" name=""/>
        <p:cNvGrpSpPr/>
        <p:nvPr/>
      </p:nvGrpSpPr>
      <p:grpSpPr>
        <a:xfrm>
          <a:off x="0" y="0"/>
          <a:ext cx="0" cy="0"/>
          <a:chOff x="0" y="0"/>
          <a:chExt cx="0" cy="0"/>
        </a:xfrm>
      </p:grpSpPr>
      <p:sp>
        <p:nvSpPr>
          <p:cNvPr id="5" name="Header rule">
            <a:extLst>
              <a:ext uri="{FF2B5EF4-FFF2-40B4-BE49-F238E27FC236}">
                <a16:creationId xmlns:a16="http://schemas.microsoft.com/office/drawing/2014/main" id="{198C97F7-A4B7-A44F-8837-702C9EA03268}"/>
              </a:ext>
            </a:extLst>
          </p:cNvPr>
          <p:cNvSpPr/>
          <p:nvPr userDrawn="1"/>
        </p:nvSpPr>
        <p:spPr>
          <a:xfrm>
            <a:off x="640080" y="301752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6" name="Header rule">
            <a:extLst>
              <a:ext uri="{FF2B5EF4-FFF2-40B4-BE49-F238E27FC236}">
                <a16:creationId xmlns:a16="http://schemas.microsoft.com/office/drawing/2014/main" id="{597315B1-292E-3D41-AFF6-A072259E441C}"/>
              </a:ext>
            </a:extLst>
          </p:cNvPr>
          <p:cNvSpPr/>
          <p:nvPr userDrawn="1"/>
        </p:nvSpPr>
        <p:spPr>
          <a:xfrm>
            <a:off x="640080" y="182880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9" name="Content Placeholder 4">
            <a:extLst>
              <a:ext uri="{FF2B5EF4-FFF2-40B4-BE49-F238E27FC236}">
                <a16:creationId xmlns:a16="http://schemas.microsoft.com/office/drawing/2014/main" id="{51842526-596D-444C-831F-EDD586E710D2}"/>
              </a:ext>
            </a:extLst>
          </p:cNvPr>
          <p:cNvSpPr>
            <a:spLocks noGrp="1"/>
          </p:cNvSpPr>
          <p:nvPr>
            <p:ph sz="quarter" idx="23" hasCustomPrompt="1"/>
          </p:nvPr>
        </p:nvSpPr>
        <p:spPr>
          <a:xfrm>
            <a:off x="640078" y="4480560"/>
            <a:ext cx="1188720" cy="167097"/>
          </a:xfrm>
          <a:prstGeom prst="rect">
            <a:avLst/>
          </a:prstGeom>
        </p:spPr>
        <p:txBody>
          <a:bodyPr wrap="none" lIns="9144" tIns="0" rIns="0" bIns="0" anchor="b" anchorCtr="0">
            <a:spAutoFit/>
          </a:bodyPr>
          <a:lstStyle>
            <a:lvl1pPr marL="0" indent="0">
              <a:buNone/>
              <a:defRPr sz="1200">
                <a:solidFill>
                  <a:schemeClr val="bg1"/>
                </a:solidFill>
              </a:defRPr>
            </a:lvl1pPr>
          </a:lstStyle>
          <a:p>
            <a:r>
              <a:rPr lang="en-US" dirty="0"/>
              <a:t>Presenter Name</a:t>
            </a:r>
          </a:p>
        </p:txBody>
      </p:sp>
      <p:sp>
        <p:nvSpPr>
          <p:cNvPr id="10" name="Content Placeholder 4">
            <a:extLst>
              <a:ext uri="{FF2B5EF4-FFF2-40B4-BE49-F238E27FC236}">
                <a16:creationId xmlns:a16="http://schemas.microsoft.com/office/drawing/2014/main" id="{7614E81D-36BE-0843-8E17-35D959F5ADC3}"/>
              </a:ext>
            </a:extLst>
          </p:cNvPr>
          <p:cNvSpPr>
            <a:spLocks noGrp="1"/>
          </p:cNvSpPr>
          <p:nvPr>
            <p:ph sz="quarter" idx="24" hasCustomPrompt="1"/>
          </p:nvPr>
        </p:nvSpPr>
        <p:spPr>
          <a:xfrm>
            <a:off x="640078" y="4663440"/>
            <a:ext cx="1624612" cy="167097"/>
          </a:xfrm>
          <a:prstGeom prst="rect">
            <a:avLst/>
          </a:prstGeom>
        </p:spPr>
        <p:txBody>
          <a:bodyPr wrap="none" lIns="9144" tIns="0" rIns="0" bIns="0" anchor="b" anchorCtr="0">
            <a:spAutoFit/>
          </a:bodyPr>
          <a:lstStyle>
            <a:lvl1pPr marL="0" indent="0">
              <a:buNone/>
              <a:defRPr sz="1200">
                <a:solidFill>
                  <a:schemeClr val="bg1"/>
                </a:solidFill>
              </a:defRPr>
            </a:lvl1pPr>
          </a:lstStyle>
          <a:p>
            <a:r>
              <a:rPr lang="en-US" dirty="0"/>
              <a:t>Title, Department Name</a:t>
            </a:r>
          </a:p>
        </p:txBody>
      </p:sp>
      <p:sp>
        <p:nvSpPr>
          <p:cNvPr id="11" name="Text Placeholder 5">
            <a:extLst>
              <a:ext uri="{FF2B5EF4-FFF2-40B4-BE49-F238E27FC236}">
                <a16:creationId xmlns:a16="http://schemas.microsoft.com/office/drawing/2014/main" id="{F1570365-4D0D-EC45-BEDD-AB605BCD2DE9}"/>
              </a:ext>
            </a:extLst>
          </p:cNvPr>
          <p:cNvSpPr>
            <a:spLocks noGrp="1"/>
          </p:cNvSpPr>
          <p:nvPr>
            <p:ph type="body" sz="quarter" idx="25" hasCustomPrompt="1"/>
          </p:nvPr>
        </p:nvSpPr>
        <p:spPr>
          <a:xfrm>
            <a:off x="640080" y="1645920"/>
            <a:ext cx="3383280" cy="91440"/>
          </a:xfrm>
          <a:prstGeom prst="rect">
            <a:avLst/>
          </a:prstGeom>
        </p:spPr>
        <p:txBody>
          <a:bodyPr wrap="none" lIns="18288" tIns="0" rIns="0" bIns="0">
            <a:spAutoFit/>
          </a:bodyPr>
          <a:lstStyle>
            <a:lvl1pPr marL="0" indent="0">
              <a:buNone/>
              <a:defRPr sz="800" cap="all" baseline="0">
                <a:latin typeface="+mn-lt"/>
              </a:defRPr>
            </a:lvl1pPr>
            <a:lvl2pPr marL="0" indent="0">
              <a:buFont typeface="Arial" panose="020B0604020202020204" pitchFamily="34" charset="0"/>
              <a:buNone/>
              <a:defRPr sz="800">
                <a:latin typeface="+mn-lt"/>
              </a:defRPr>
            </a:lvl2pPr>
            <a:lvl3pPr marL="363474" indent="0">
              <a:buNone/>
              <a:defRPr sz="800">
                <a:latin typeface="+mn-lt"/>
              </a:defRPr>
            </a:lvl3pPr>
            <a:lvl4pPr marL="0" indent="0">
              <a:buNone/>
              <a:defRPr sz="800">
                <a:latin typeface="+mn-lt"/>
              </a:defRPr>
            </a:lvl4pPr>
            <a:lvl5pPr marL="0" indent="0">
              <a:buNone/>
              <a:defRPr sz="800">
                <a:latin typeface="+mn-lt"/>
              </a:defRPr>
            </a:lvl5pPr>
          </a:lstStyle>
          <a:p>
            <a:pPr lvl="0"/>
            <a:r>
              <a:rPr lang="en-US" dirty="0"/>
              <a:t>JOB # GOES HERE [REMOVE FOR LIVE AUDIENCE PRESENTATION]</a:t>
            </a:r>
          </a:p>
        </p:txBody>
      </p:sp>
      <p:sp>
        <p:nvSpPr>
          <p:cNvPr id="3" name="Picture Placeholder 2">
            <a:extLst>
              <a:ext uri="{FF2B5EF4-FFF2-40B4-BE49-F238E27FC236}">
                <a16:creationId xmlns:a16="http://schemas.microsoft.com/office/drawing/2014/main" id="{7AAAB01A-F2BD-C546-A22D-F1FB2E43F306}"/>
              </a:ext>
            </a:extLst>
          </p:cNvPr>
          <p:cNvSpPr>
            <a:spLocks noGrp="1"/>
          </p:cNvSpPr>
          <p:nvPr>
            <p:ph type="pic" sz="quarter" idx="27" hasCustomPrompt="1"/>
          </p:nvPr>
        </p:nvSpPr>
        <p:spPr>
          <a:xfrm>
            <a:off x="640079" y="442002"/>
            <a:ext cx="5759450" cy="370101"/>
          </a:xfrm>
          <a:prstGeom prst="rect">
            <a:avLst/>
          </a:prstGeom>
        </p:spPr>
        <p:txBody>
          <a:bodyPr/>
          <a:lstStyle>
            <a:lvl1pPr marL="0" indent="0">
              <a:buNone/>
              <a:defRPr sz="1000"/>
            </a:lvl1pPr>
          </a:lstStyle>
          <a:p>
            <a:r>
              <a:rPr lang="en-US" dirty="0"/>
              <a:t>Click the icon to insert the </a:t>
            </a:r>
            <a:r>
              <a:rPr lang="en-US" dirty="0" err="1"/>
              <a:t>Uxd-Wht</a:t>
            </a:r>
            <a:r>
              <a:rPr lang="en-US" dirty="0"/>
              <a:t> or Unboxed-</a:t>
            </a:r>
            <a:r>
              <a:rPr lang="en-US" dirty="0" err="1"/>
              <a:t>WhiteType</a:t>
            </a:r>
            <a:r>
              <a:rPr lang="en-US" dirty="0"/>
              <a:t>, </a:t>
            </a:r>
            <a:r>
              <a:rPr lang="en-US" dirty="0" err="1"/>
              <a:t>svg</a:t>
            </a:r>
            <a:r>
              <a:rPr lang="en-US" dirty="0"/>
              <a:t> or </a:t>
            </a:r>
            <a:r>
              <a:rPr lang="en-US" dirty="0" err="1"/>
              <a:t>png</a:t>
            </a:r>
            <a:r>
              <a:rPr lang="en-US" dirty="0"/>
              <a:t> format version of your department logo. Follow yellow instructions.</a:t>
            </a:r>
          </a:p>
        </p:txBody>
      </p:sp>
      <p:sp>
        <p:nvSpPr>
          <p:cNvPr id="12" name="Text Placeholder 11">
            <a:extLst>
              <a:ext uri="{FF2B5EF4-FFF2-40B4-BE49-F238E27FC236}">
                <a16:creationId xmlns:a16="http://schemas.microsoft.com/office/drawing/2014/main" id="{3A81CB59-8C90-4649-A0B9-F64FBDA65623}"/>
              </a:ext>
            </a:extLst>
          </p:cNvPr>
          <p:cNvSpPr>
            <a:spLocks noGrp="1"/>
          </p:cNvSpPr>
          <p:nvPr>
            <p:ph type="body" sz="quarter" idx="28" hasCustomPrompt="1"/>
          </p:nvPr>
        </p:nvSpPr>
        <p:spPr>
          <a:xfrm>
            <a:off x="3110248" y="3239110"/>
            <a:ext cx="5867974" cy="343412"/>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1. GUIDES – To make sure guides are visible, inside the View ribbon, click the Guides checkbox. </a:t>
            </a:r>
            <a:r>
              <a:rPr lang="en-US"/>
              <a:t>Then click the icon inside the picture frame to add your logo.</a:t>
            </a:r>
            <a:endParaRPr lang="en-US" dirty="0"/>
          </a:p>
        </p:txBody>
      </p:sp>
      <p:sp>
        <p:nvSpPr>
          <p:cNvPr id="16" name="Text Placeholder 11">
            <a:extLst>
              <a:ext uri="{FF2B5EF4-FFF2-40B4-BE49-F238E27FC236}">
                <a16:creationId xmlns:a16="http://schemas.microsoft.com/office/drawing/2014/main" id="{27040403-9017-284E-A963-BB40D99A6B1B}"/>
              </a:ext>
            </a:extLst>
          </p:cNvPr>
          <p:cNvSpPr>
            <a:spLocks noGrp="1"/>
          </p:cNvSpPr>
          <p:nvPr>
            <p:ph type="body" sz="quarter" idx="29" hasCustomPrompt="1"/>
          </p:nvPr>
        </p:nvSpPr>
        <p:spPr>
          <a:xfrm>
            <a:off x="3509494" y="3642860"/>
            <a:ext cx="5468728" cy="364668"/>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Uxd-Wht</a:t>
            </a:r>
            <a:r>
              <a:rPr lang="en-US" dirty="0"/>
              <a:t> or Unboxed-</a:t>
            </a:r>
            <a:r>
              <a:rPr lang="en-US" dirty="0" err="1"/>
              <a:t>WhiteType</a:t>
            </a:r>
            <a:r>
              <a:rPr lang="en-US" dirty="0"/>
              <a:t> version. Your logo will appear in the picture frame. </a:t>
            </a:r>
          </a:p>
        </p:txBody>
      </p:sp>
      <p:sp>
        <p:nvSpPr>
          <p:cNvPr id="18" name="Text Placeholder 11">
            <a:extLst>
              <a:ext uri="{FF2B5EF4-FFF2-40B4-BE49-F238E27FC236}">
                <a16:creationId xmlns:a16="http://schemas.microsoft.com/office/drawing/2014/main" id="{4B946D04-E796-4B4C-BA49-32A74CF316D8}"/>
              </a:ext>
            </a:extLst>
          </p:cNvPr>
          <p:cNvSpPr>
            <a:spLocks noGrp="1"/>
          </p:cNvSpPr>
          <p:nvPr>
            <p:ph type="body" sz="quarter" idx="30" hasCustomPrompt="1"/>
          </p:nvPr>
        </p:nvSpPr>
        <p:spPr>
          <a:xfrm>
            <a:off x="3509494" y="4050407"/>
            <a:ext cx="5468728" cy="735906"/>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UCLA logo letters should match up with the top and bottom guides.</a:t>
            </a:r>
          </a:p>
        </p:txBody>
      </p:sp>
      <p:sp>
        <p:nvSpPr>
          <p:cNvPr id="19" name="Text Placeholder 11">
            <a:extLst>
              <a:ext uri="{FF2B5EF4-FFF2-40B4-BE49-F238E27FC236}">
                <a16:creationId xmlns:a16="http://schemas.microsoft.com/office/drawing/2014/main" id="{68E45B7A-8408-374F-A2DC-0F4F9C754E45}"/>
              </a:ext>
            </a:extLst>
          </p:cNvPr>
          <p:cNvSpPr>
            <a:spLocks noGrp="1"/>
          </p:cNvSpPr>
          <p:nvPr>
            <p:ph type="body" sz="quarter" idx="31" hasCustomPrompt="1"/>
          </p:nvPr>
        </p:nvSpPr>
        <p:spPr>
          <a:xfrm>
            <a:off x="3509494" y="4842153"/>
            <a:ext cx="5468728" cy="228205"/>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lvl="0"/>
            <a:r>
              <a:rPr lang="en-US" dirty="0"/>
              <a:t>4. POSITION – Align the UCLA logo letters to meet the left guide. </a:t>
            </a:r>
          </a:p>
        </p:txBody>
      </p:sp>
      <p:sp>
        <p:nvSpPr>
          <p:cNvPr id="13" name="Text Placeholder 12">
            <a:extLst>
              <a:ext uri="{FF2B5EF4-FFF2-40B4-BE49-F238E27FC236}">
                <a16:creationId xmlns:a16="http://schemas.microsoft.com/office/drawing/2014/main" id="{4845E9B1-083C-B34E-AC7C-964685DBFAAB}"/>
              </a:ext>
            </a:extLst>
          </p:cNvPr>
          <p:cNvSpPr>
            <a:spLocks noGrp="1"/>
          </p:cNvSpPr>
          <p:nvPr>
            <p:ph type="body" sz="quarter" idx="32" hasCustomPrompt="1"/>
          </p:nvPr>
        </p:nvSpPr>
        <p:spPr>
          <a:xfrm>
            <a:off x="640080" y="1892807"/>
            <a:ext cx="7772400" cy="1106424"/>
          </a:xfrm>
          <a:prstGeom prst="rect">
            <a:avLst/>
          </a:prstGeom>
        </p:spPr>
        <p:txBody>
          <a:bodyPr lIns="0" tIns="0" rIns="0" bIns="0" anchor="ctr" anchorCtr="0"/>
          <a:lstStyle>
            <a:lvl1pPr marL="0" indent="0">
              <a:buNone/>
              <a:defRPr sz="3600" b="1"/>
            </a:lvl1pPr>
            <a:lvl2pPr marL="342900" indent="0">
              <a:buNone/>
              <a:defRPr sz="3600" b="1"/>
            </a:lvl2pPr>
            <a:lvl3pPr marL="685800" indent="0">
              <a:buNone/>
              <a:defRPr sz="3600" b="1"/>
            </a:lvl3pPr>
            <a:lvl4pPr marL="1028700" indent="0">
              <a:buNone/>
              <a:defRPr sz="3600" b="1"/>
            </a:lvl4pPr>
            <a:lvl5pPr marL="1371600" indent="0">
              <a:buNone/>
              <a:defRPr sz="3600" b="1"/>
            </a:lvl5pPr>
          </a:lstStyle>
          <a:p>
            <a:pPr lvl="0"/>
            <a:r>
              <a:rPr lang="en-US" dirty="0"/>
              <a:t>Presentation Opener</a:t>
            </a:r>
          </a:p>
          <a:p>
            <a:pPr lvl="0"/>
            <a:r>
              <a:rPr lang="en-US" dirty="0"/>
              <a:t>Title Goes Here</a:t>
            </a:r>
          </a:p>
        </p:txBody>
      </p:sp>
    </p:spTree>
    <p:extLst>
      <p:ext uri="{BB962C8B-B14F-4D97-AF65-F5344CB8AC3E}">
        <p14:creationId xmlns:p14="http://schemas.microsoft.com/office/powerpoint/2010/main" val="3577556916"/>
      </p:ext>
    </p:extLst>
  </p:cSld>
  <p:clrMapOvr>
    <a:masterClrMapping/>
  </p:clrMapOvr>
  <p:extLst>
    <p:ext uri="{DCECCB84-F9BA-43D5-87BE-67443E8EF086}">
      <p15:sldGuideLst xmlns:p15="http://schemas.microsoft.com/office/powerpoint/2012/main">
        <p15:guide id="1" orient="horz" pos="444" userDrawn="1">
          <p15:clr>
            <a:srgbClr val="FBAE40"/>
          </p15:clr>
        </p15:guide>
        <p15:guide id="2" orient="horz" pos="276"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C5558416-D4A5-2C4B-BFD9-97D61B9D22FA}" type="datetime4">
              <a:rPr lang="en-US" smtClean="0"/>
              <a:t>March 8,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right</a:t>
            </a:r>
          </a:p>
        </p:txBody>
      </p:sp>
    </p:spTree>
    <p:extLst>
      <p:ext uri="{BB962C8B-B14F-4D97-AF65-F5344CB8AC3E}">
        <p14:creationId xmlns:p14="http://schemas.microsoft.com/office/powerpoint/2010/main" val="3842881282"/>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109528701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D74E759E-4D0E-9441-BADB-21737C39DC67}" type="datetime4">
              <a:rPr lang="en-US" smtClean="0"/>
              <a:t>March 8,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w/three images</a:t>
            </a:r>
          </a:p>
        </p:txBody>
      </p:sp>
    </p:spTree>
    <p:extLst>
      <p:ext uri="{BB962C8B-B14F-4D97-AF65-F5344CB8AC3E}">
        <p14:creationId xmlns:p14="http://schemas.microsoft.com/office/powerpoint/2010/main" val="403368944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E17783BE-84C8-5042-BA6A-13AB4BD0036C}" type="datetime4">
              <a:rPr lang="en-US" smtClean="0"/>
              <a:t>March 8,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640080"/>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2423160"/>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w/wide image</a:t>
            </a:r>
          </a:p>
        </p:txBody>
      </p:sp>
    </p:spTree>
    <p:extLst>
      <p:ext uri="{BB962C8B-B14F-4D97-AF65-F5344CB8AC3E}">
        <p14:creationId xmlns:p14="http://schemas.microsoft.com/office/powerpoint/2010/main" val="147908679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B7928292-3211-8341-A661-272FA150A3B9}" type="datetime4">
              <a:rPr lang="en-US" smtClean="0"/>
              <a:t>March 8,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w/video</a:t>
            </a:r>
          </a:p>
        </p:txBody>
      </p:sp>
    </p:spTree>
    <p:extLst>
      <p:ext uri="{BB962C8B-B14F-4D97-AF65-F5344CB8AC3E}">
        <p14:creationId xmlns:p14="http://schemas.microsoft.com/office/powerpoint/2010/main" val="2621145831"/>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2E3DB65E-7C5A-1446-BA7B-47129C2A3344}" type="datetime4">
              <a:rPr lang="en-US" smtClean="0"/>
              <a:t>March 8,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w/copy and video</a:t>
            </a:r>
          </a:p>
        </p:txBody>
      </p:sp>
    </p:spTree>
    <p:extLst>
      <p:ext uri="{BB962C8B-B14F-4D97-AF65-F5344CB8AC3E}">
        <p14:creationId xmlns:p14="http://schemas.microsoft.com/office/powerpoint/2010/main" val="4214685523"/>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20" y="2283885"/>
            <a:ext cx="7680960" cy="525913"/>
          </a:xfrm>
        </p:spPr>
        <p:txBody>
          <a:bodyPr bIns="0" anchor="t" anchorCtr="0">
            <a:spAutoFit/>
          </a:bodyPr>
          <a:lstStyle>
            <a:lvl1pPr algn="ctr">
              <a:defRPr sz="3797" b="1" i="1">
                <a:solidFill>
                  <a:schemeClr val="bg1"/>
                </a:solidFill>
              </a:defRPr>
            </a:lvl1pPr>
          </a:lstStyle>
          <a:p>
            <a:r>
              <a:rPr lang="en-US" dirty="0"/>
              <a:t>Section Divider</a:t>
            </a:r>
          </a:p>
        </p:txBody>
      </p:sp>
      <p:sp>
        <p:nvSpPr>
          <p:cNvPr id="6" name="Text Placeholder 4">
            <a:extLst>
              <a:ext uri="{FF2B5EF4-FFF2-40B4-BE49-F238E27FC236}">
                <a16:creationId xmlns:a16="http://schemas.microsoft.com/office/drawing/2014/main" id="{F189EAFF-696D-0248-AFFA-AAE927E26F96}"/>
              </a:ext>
            </a:extLst>
          </p:cNvPr>
          <p:cNvSpPr>
            <a:spLocks noGrp="1"/>
          </p:cNvSpPr>
          <p:nvPr>
            <p:ph type="body" sz="quarter" idx="20" hasCustomPrompt="1"/>
          </p:nvPr>
        </p:nvSpPr>
        <p:spPr>
          <a:xfrm>
            <a:off x="731520" y="2832017"/>
            <a:ext cx="7680960" cy="193899"/>
          </a:xfrm>
        </p:spPr>
        <p:txBody>
          <a:bodyPr lIns="0" tIns="0" rIns="0" bIns="0" anchor="t" anchorCtr="0">
            <a:spAutoFit/>
          </a:bodyPr>
          <a:lstStyle>
            <a:lvl1pPr algn="ctr">
              <a:defRPr/>
            </a:lvl1pPr>
            <a:lvl2pPr algn="ctr">
              <a:defRPr/>
            </a:lvl2pPr>
            <a:lvl3pPr algn="ctr">
              <a:defRPr/>
            </a:lvl3pPr>
            <a:lvl4pPr algn="ctr">
              <a:defRPr/>
            </a:lvl4pPr>
            <a:lvl5pPr algn="ctr">
              <a:defRPr/>
            </a:lvl5pPr>
          </a:lstStyle>
          <a:p>
            <a:pPr lvl="0"/>
            <a:r>
              <a:rPr lang="en-US" dirty="0"/>
              <a:t>Additional text goes here</a:t>
            </a:r>
          </a:p>
        </p:txBody>
      </p:sp>
    </p:spTree>
    <p:extLst>
      <p:ext uri="{BB962C8B-B14F-4D97-AF65-F5344CB8AC3E}">
        <p14:creationId xmlns:p14="http://schemas.microsoft.com/office/powerpoint/2010/main" val="21375685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6D62F6-3250-0B4E-8B80-EB8A1F2E2910}"/>
              </a:ext>
            </a:extLst>
          </p:cNvPr>
          <p:cNvSpPr>
            <a:spLocks noGrp="1"/>
          </p:cNvSpPr>
          <p:nvPr>
            <p:ph type="dt" sz="half" idx="10"/>
          </p:nvPr>
        </p:nvSpPr>
        <p:spPr>
          <a:xfrm>
            <a:off x="4297680" y="4764024"/>
            <a:ext cx="2057400" cy="381643"/>
          </a:xfrm>
          <a:prstGeom prst="rect">
            <a:avLst/>
          </a:prstGeom>
        </p:spPr>
        <p:txBody>
          <a:bodyPr/>
          <a:lstStyle>
            <a:lvl1pPr>
              <a:defRPr/>
            </a:lvl1pPr>
          </a:lstStyle>
          <a:p>
            <a:r>
              <a:rPr lang="en-US" dirty="0"/>
              <a:t>June 2, 2022</a:t>
            </a:r>
          </a:p>
        </p:txBody>
      </p:sp>
      <p:sp>
        <p:nvSpPr>
          <p:cNvPr id="4" name="Slide Number Placeholder 3">
            <a:extLst>
              <a:ext uri="{FF2B5EF4-FFF2-40B4-BE49-F238E27FC236}">
                <a16:creationId xmlns:a16="http://schemas.microsoft.com/office/drawing/2014/main" id="{88CDCE06-F426-2040-BA89-1305FE808600}"/>
              </a:ext>
            </a:extLst>
          </p:cNvPr>
          <p:cNvSpPr>
            <a:spLocks noGrp="1"/>
          </p:cNvSpPr>
          <p:nvPr>
            <p:ph type="sldNum" sz="quarter" idx="11"/>
          </p:nvPr>
        </p:nvSpPr>
        <p:spPr>
          <a:xfrm>
            <a:off x="8421624" y="4764024"/>
            <a:ext cx="457200" cy="365760"/>
          </a:xfrm>
          <a:prstGeom prst="rect">
            <a:avLst/>
          </a:prstGeom>
        </p:spPr>
        <p:txBody>
          <a:bodyPr wrap="square" anchor="t" anchorCtr="0"/>
          <a:lstStyle/>
          <a:p>
            <a:fld id="{B6238B5B-F19C-E947-A0BC-87BD7983F871}" type="slidenum">
              <a:rPr lang="en-US" smtClean="0"/>
              <a:pPr/>
              <a:t>‹#›</a:t>
            </a:fld>
            <a:endParaRPr lang="en-US" dirty="0"/>
          </a:p>
        </p:txBody>
      </p:sp>
      <p:sp>
        <p:nvSpPr>
          <p:cNvPr id="7" name="Text Placeholder 6">
            <a:extLst>
              <a:ext uri="{FF2B5EF4-FFF2-40B4-BE49-F238E27FC236}">
                <a16:creationId xmlns:a16="http://schemas.microsoft.com/office/drawing/2014/main" id="{DF103CBC-1586-8745-A34F-D741C41F2374}"/>
              </a:ext>
            </a:extLst>
          </p:cNvPr>
          <p:cNvSpPr>
            <a:spLocks noGrp="1"/>
          </p:cNvSpPr>
          <p:nvPr>
            <p:ph type="body" sz="quarter" idx="12" hasCustomPrompt="1"/>
          </p:nvPr>
        </p:nvSpPr>
        <p:spPr>
          <a:xfrm>
            <a:off x="1371600" y="1371600"/>
            <a:ext cx="6400800" cy="1665071"/>
          </a:xfrm>
          <a:prstGeom prst="rect">
            <a:avLst/>
          </a:prstGeom>
        </p:spPr>
        <p:txBody>
          <a:bodyPr lIns="0" tIns="0" rIns="0" bIns="0" anchor="ctr" anchorCtr="0">
            <a:spAutoFit/>
          </a:bodyPr>
          <a:lstStyle>
            <a:lvl1pPr marL="0" indent="0" algn="ctr">
              <a:buNone/>
              <a:defRPr sz="4000">
                <a:solidFill>
                  <a:schemeClr val="bg1"/>
                </a:solidFill>
              </a:defRPr>
            </a:lvl1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149154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Header rule">
            <a:extLst>
              <a:ext uri="{FF2B5EF4-FFF2-40B4-BE49-F238E27FC236}">
                <a16:creationId xmlns:a16="http://schemas.microsoft.com/office/drawing/2014/main" id="{7A6017F5-68B7-D944-A014-D63BB33FFFAF}"/>
              </a:ext>
            </a:extLst>
          </p:cNvPr>
          <p:cNvSpPr/>
          <p:nvPr userDrawn="1"/>
        </p:nvSpPr>
        <p:spPr>
          <a:xfrm>
            <a:off x="640080" y="246888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4" name="TextBox 3">
            <a:extLst>
              <a:ext uri="{FF2B5EF4-FFF2-40B4-BE49-F238E27FC236}">
                <a16:creationId xmlns:a16="http://schemas.microsoft.com/office/drawing/2014/main" id="{95D8306F-5F87-7847-B58F-BCA4CBD4690B}"/>
              </a:ext>
            </a:extLst>
          </p:cNvPr>
          <p:cNvSpPr txBox="1"/>
          <p:nvPr userDrawn="1"/>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smtClean="0">
                <a:solidFill>
                  <a:schemeClr val="bg1"/>
                </a:solidFill>
                <a:latin typeface="Helvetica" pitchFamily="2" charset="0"/>
              </a:rPr>
              <a:t>Test Your Skills</a:t>
            </a:r>
            <a:endParaRPr lang="en-US" sz="3600" b="1" i="0" baseline="0" dirty="0">
              <a:solidFill>
                <a:schemeClr val="bg1"/>
              </a:solidFill>
              <a:latin typeface="Helvetica" pitchFamily="2" charset="0"/>
            </a:endParaRPr>
          </a:p>
        </p:txBody>
      </p:sp>
      <p:sp>
        <p:nvSpPr>
          <p:cNvPr id="5" name="Text Placeholder 3">
            <a:extLst>
              <a:ext uri="{FF2B5EF4-FFF2-40B4-BE49-F238E27FC236}">
                <a16:creationId xmlns:a16="http://schemas.microsoft.com/office/drawing/2014/main" id="{461EF51F-6AE7-6944-9BE5-D164F3B6239A}"/>
              </a:ext>
            </a:extLst>
          </p:cNvPr>
          <p:cNvSpPr>
            <a:spLocks noGrp="1"/>
          </p:cNvSpPr>
          <p:nvPr>
            <p:ph type="body" sz="quarter" idx="20" hasCustomPrompt="1"/>
          </p:nvPr>
        </p:nvSpPr>
        <p:spPr>
          <a:xfrm>
            <a:off x="640079" y="2651760"/>
            <a:ext cx="7772400" cy="222818"/>
          </a:xfrm>
          <a:prstGeom prst="rect">
            <a:avLst/>
          </a:prstGeom>
        </p:spPr>
        <p:txBody>
          <a:bodyPr lIns="0" tIns="0" rIns="0" bIns="0">
            <a:spAutoFit/>
          </a:bodyPr>
          <a:lstStyle>
            <a:lvl1pPr marL="0" indent="0">
              <a:buFontTx/>
              <a:buNone/>
              <a:defRPr sz="1600" b="1" i="0" cap="all" baseline="0">
                <a:solidFill>
                  <a:schemeClr val="bg1"/>
                </a:solidFill>
                <a:latin typeface="Helvetica" pitchFamily="2" charset="0"/>
              </a:defRPr>
            </a:lvl1pPr>
            <a:lvl2pPr>
              <a:buFontTx/>
              <a:buNone/>
              <a:defRPr b="1"/>
            </a:lvl2pPr>
            <a:lvl3pPr marL="685800" indent="0">
              <a:buFontTx/>
              <a:buNone/>
              <a:defRPr b="1"/>
            </a:lvl3pPr>
            <a:lvl4pPr marL="1028700" indent="0">
              <a:buFontTx/>
              <a:buNone/>
              <a:defRPr b="1"/>
            </a:lvl4pPr>
            <a:lvl5pPr marL="1371600" indent="0">
              <a:buFontTx/>
              <a:buNone/>
              <a:defRPr b="1"/>
            </a:lvl5pPr>
          </a:lstStyle>
          <a:p>
            <a:pPr lvl="0"/>
            <a:r>
              <a:rPr lang="en-US" dirty="0"/>
              <a:t>ADDITIONAL TEXT GOES HERE </a:t>
            </a:r>
          </a:p>
        </p:txBody>
      </p:sp>
      <p:sp>
        <p:nvSpPr>
          <p:cNvPr id="6" name="Date Placeholder 5">
            <a:extLst>
              <a:ext uri="{FF2B5EF4-FFF2-40B4-BE49-F238E27FC236}">
                <a16:creationId xmlns:a16="http://schemas.microsoft.com/office/drawing/2014/main" id="{72BD122B-0374-B849-861D-9F5D851E2E07}"/>
              </a:ext>
            </a:extLst>
          </p:cNvPr>
          <p:cNvSpPr>
            <a:spLocks noGrp="1"/>
          </p:cNvSpPr>
          <p:nvPr>
            <p:ph type="dt" sz="half" idx="21"/>
          </p:nvPr>
        </p:nvSpPr>
        <p:spPr>
          <a:xfrm>
            <a:off x="4297680" y="4754880"/>
            <a:ext cx="2117634" cy="381643"/>
          </a:xfrm>
          <a:prstGeom prst="rect">
            <a:avLst/>
          </a:prstGeom>
        </p:spPr>
        <p:txBody>
          <a:bodyPr/>
          <a:lstStyle/>
          <a:p>
            <a:fld id="{922CE373-5D4D-0A48-8A4C-7D6A6D8707A3}" type="datetime4">
              <a:rPr lang="en-US" smtClean="0"/>
              <a:t>March 8, 2023</a:t>
            </a:fld>
            <a:endParaRPr lang="en-US" dirty="0"/>
          </a:p>
        </p:txBody>
      </p:sp>
      <p:sp>
        <p:nvSpPr>
          <p:cNvPr id="7" name="Slide Number Placeholder 6">
            <a:extLst>
              <a:ext uri="{FF2B5EF4-FFF2-40B4-BE49-F238E27FC236}">
                <a16:creationId xmlns:a16="http://schemas.microsoft.com/office/drawing/2014/main" id="{DDC6E991-AFE5-8A47-BE30-B779E069309C}"/>
              </a:ext>
            </a:extLst>
          </p:cNvPr>
          <p:cNvSpPr>
            <a:spLocks noGrp="1"/>
          </p:cNvSpPr>
          <p:nvPr>
            <p:ph type="sldNum" sz="quarter" idx="22"/>
          </p:nvPr>
        </p:nvSpPr>
        <p:spPr>
          <a:xfrm>
            <a:off x="8421624" y="4754880"/>
            <a:ext cx="457200" cy="381643"/>
          </a:xfrm>
          <a:prstGeom prst="rect">
            <a:avLst/>
          </a:prstGeom>
        </p:spPr>
        <p:txBody>
          <a:bodyPr/>
          <a:lstStyle/>
          <a:p>
            <a:fld id="{BD59DAAA-0634-FC41-A826-8BC222AF9A3E}" type="slidenum">
              <a:rPr lang="en-US" smtClean="0"/>
              <a:pPr/>
              <a:t>‹#›</a:t>
            </a:fld>
            <a:endParaRPr lang="en-US" dirty="0"/>
          </a:p>
        </p:txBody>
      </p:sp>
    </p:spTree>
    <p:extLst>
      <p:ext uri="{BB962C8B-B14F-4D97-AF65-F5344CB8AC3E}">
        <p14:creationId xmlns:p14="http://schemas.microsoft.com/office/powerpoint/2010/main" val="6098214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w/dark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0969-6186-0542-9A5B-DF719901B397}"/>
              </a:ext>
            </a:extLst>
          </p:cNvPr>
          <p:cNvSpPr>
            <a:spLocks noGrp="1"/>
          </p:cNvSpPr>
          <p:nvPr>
            <p:ph type="dt" sz="half" idx="21"/>
          </p:nvPr>
        </p:nvSpPr>
        <p:spPr>
          <a:xfrm>
            <a:off x="4297680" y="4754880"/>
            <a:ext cx="2117634" cy="381643"/>
          </a:xfrm>
          <a:prstGeom prst="rect">
            <a:avLst/>
          </a:prstGeom>
        </p:spPr>
        <p:txBody>
          <a:bodyPr/>
          <a:lstStyle/>
          <a:p>
            <a:fld id="{4005FD34-7D5E-6A4C-B563-FA008C4FF639}" type="datetime4">
              <a:rPr lang="en-US" smtClean="0"/>
              <a:t>March 8, 2023</a:t>
            </a:fld>
            <a:endParaRPr lang="en-US" dirty="0"/>
          </a:p>
        </p:txBody>
      </p:sp>
      <p:sp>
        <p:nvSpPr>
          <p:cNvPr id="3" name="Slide Number Placeholder 2">
            <a:extLst>
              <a:ext uri="{FF2B5EF4-FFF2-40B4-BE49-F238E27FC236}">
                <a16:creationId xmlns:a16="http://schemas.microsoft.com/office/drawing/2014/main" id="{955D5063-146A-044A-80F5-2156075E54D7}"/>
              </a:ext>
            </a:extLst>
          </p:cNvPr>
          <p:cNvSpPr>
            <a:spLocks noGrp="1"/>
          </p:cNvSpPr>
          <p:nvPr>
            <p:ph type="sldNum" sz="quarter" idx="22"/>
          </p:nvPr>
        </p:nvSpPr>
        <p:spPr>
          <a:xfrm>
            <a:off x="8421624" y="4754880"/>
            <a:ext cx="457200" cy="381643"/>
          </a:xfrm>
          <a:prstGeom prst="rect">
            <a:avLst/>
          </a:prstGeom>
        </p:spPr>
        <p:txBody>
          <a:bodyPr/>
          <a:lstStyle/>
          <a:p>
            <a:fld id="{BD59DAAA-0634-FC41-A826-8BC222AF9A3E}" type="slidenum">
              <a:rPr lang="en-US" smtClean="0"/>
              <a:pPr/>
              <a:t>‹#›</a:t>
            </a:fld>
            <a:endParaRPr lang="en-US" dirty="0"/>
          </a:p>
        </p:txBody>
      </p:sp>
      <p:sp>
        <p:nvSpPr>
          <p:cNvPr id="6" name="Text Placeholder 5">
            <a:extLst>
              <a:ext uri="{FF2B5EF4-FFF2-40B4-BE49-F238E27FC236}">
                <a16:creationId xmlns:a16="http://schemas.microsoft.com/office/drawing/2014/main" id="{3A64EE3B-0EE4-F14E-B999-7AA86E1012D2}"/>
              </a:ext>
            </a:extLst>
          </p:cNvPr>
          <p:cNvSpPr>
            <a:spLocks noGrp="1"/>
          </p:cNvSpPr>
          <p:nvPr>
            <p:ph type="body" sz="quarter" idx="23" hasCustomPrompt="1"/>
          </p:nvPr>
        </p:nvSpPr>
        <p:spPr>
          <a:xfrm>
            <a:off x="1371600" y="1408176"/>
            <a:ext cx="6400800" cy="1665071"/>
          </a:xfrm>
          <a:prstGeom prst="rect">
            <a:avLst/>
          </a:prstGeom>
        </p:spPr>
        <p:txBody>
          <a:bodyPr lIns="0" tIns="0" rIns="0" bIns="0" anchor="ctr" anchorCtr="0">
            <a:spAutoFit/>
          </a:bodyPr>
          <a:lstStyle>
            <a:lvl1pPr marL="0" indent="0" algn="ctr">
              <a:buNone/>
              <a:defRPr sz="4000"/>
            </a:lvl1pPr>
            <a:lvl2pPr marL="342900" indent="0" algn="ctr">
              <a:buNone/>
              <a:defRPr sz="4000"/>
            </a:lvl2pPr>
            <a:lvl3pPr marL="685800" indent="0" algn="ctr">
              <a:buNone/>
              <a:defRPr sz="4000"/>
            </a:lvl3pPr>
            <a:lvl4pPr marL="1028700" indent="0" algn="ctr">
              <a:buNone/>
              <a:defRPr sz="4000"/>
            </a:lvl4pPr>
            <a:lvl5pPr marL="1371600" indent="0" algn="ctr">
              <a:buNone/>
              <a:defRPr sz="4000"/>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337839710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Header rule">
            <a:extLst>
              <a:ext uri="{FF2B5EF4-FFF2-40B4-BE49-F238E27FC236}">
                <a16:creationId xmlns:a16="http://schemas.microsoft.com/office/drawing/2014/main" id="{7A6017F5-68B7-D944-A014-D63BB33FFFAF}"/>
              </a:ext>
            </a:extLst>
          </p:cNvPr>
          <p:cNvSpPr/>
          <p:nvPr userDrawn="1"/>
        </p:nvSpPr>
        <p:spPr>
          <a:xfrm>
            <a:off x="640080" y="246888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4" name="TextBox 3">
            <a:extLst>
              <a:ext uri="{FF2B5EF4-FFF2-40B4-BE49-F238E27FC236}">
                <a16:creationId xmlns:a16="http://schemas.microsoft.com/office/drawing/2014/main" id="{95D8306F-5F87-7847-B58F-BCA4CBD4690B}"/>
              </a:ext>
            </a:extLst>
          </p:cNvPr>
          <p:cNvSpPr txBox="1"/>
          <p:nvPr userDrawn="1"/>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chemeClr val="bg1"/>
                </a:solidFill>
                <a:latin typeface="Helvetica" pitchFamily="2" charset="0"/>
              </a:rPr>
              <a:t>Thank You</a:t>
            </a:r>
          </a:p>
        </p:txBody>
      </p:sp>
      <p:sp>
        <p:nvSpPr>
          <p:cNvPr id="2" name="Date Placeholder 1">
            <a:extLst>
              <a:ext uri="{FF2B5EF4-FFF2-40B4-BE49-F238E27FC236}">
                <a16:creationId xmlns:a16="http://schemas.microsoft.com/office/drawing/2014/main" id="{5B1B4906-5460-2F42-ABCF-26E33993A7F0}"/>
              </a:ext>
            </a:extLst>
          </p:cNvPr>
          <p:cNvSpPr>
            <a:spLocks noGrp="1"/>
          </p:cNvSpPr>
          <p:nvPr>
            <p:ph type="dt" sz="half" idx="10"/>
          </p:nvPr>
        </p:nvSpPr>
        <p:spPr>
          <a:xfrm>
            <a:off x="4297680" y="4754880"/>
            <a:ext cx="2117634" cy="381643"/>
          </a:xfrm>
          <a:prstGeom prst="rect">
            <a:avLst/>
          </a:prstGeom>
        </p:spPr>
        <p:txBody>
          <a:bodyPr/>
          <a:lstStyle/>
          <a:p>
            <a:fld id="{7C26199B-0742-C74E-AD37-ED8934177CB8}" type="datetime4">
              <a:rPr lang="en-US" smtClean="0"/>
              <a:t>March 8, 2023</a:t>
            </a:fld>
            <a:endParaRPr lang="en-US" dirty="0"/>
          </a:p>
        </p:txBody>
      </p:sp>
      <p:sp>
        <p:nvSpPr>
          <p:cNvPr id="5" name="Slide Number Placeholder 4">
            <a:extLst>
              <a:ext uri="{FF2B5EF4-FFF2-40B4-BE49-F238E27FC236}">
                <a16:creationId xmlns:a16="http://schemas.microsoft.com/office/drawing/2014/main" id="{E23D9880-B92E-0743-A2B3-53C6C562B25F}"/>
              </a:ext>
            </a:extLst>
          </p:cNvPr>
          <p:cNvSpPr>
            <a:spLocks noGrp="1"/>
          </p:cNvSpPr>
          <p:nvPr>
            <p:ph type="sldNum" sz="quarter" idx="11"/>
          </p:nvPr>
        </p:nvSpPr>
        <p:spPr>
          <a:xfrm>
            <a:off x="8421624" y="4754880"/>
            <a:ext cx="457200" cy="365760"/>
          </a:xfrm>
          <a:prstGeom prst="rect">
            <a:avLst/>
          </a:prstGeom>
        </p:spPr>
        <p:txBody>
          <a:bodyPr/>
          <a:lstStyle/>
          <a:p>
            <a:fld id="{BD59DAAA-0634-FC41-A826-8BC222AF9A3E}" type="slidenum">
              <a:rPr lang="en-US" smtClean="0"/>
              <a:pPr/>
              <a:t>‹#›</a:t>
            </a:fld>
            <a:endParaRPr lang="en-US" dirty="0"/>
          </a:p>
        </p:txBody>
      </p:sp>
    </p:spTree>
    <p:extLst>
      <p:ext uri="{BB962C8B-B14F-4D97-AF65-F5344CB8AC3E}">
        <p14:creationId xmlns:p14="http://schemas.microsoft.com/office/powerpoint/2010/main" val="21522596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p>
            <a:r>
              <a:rPr lang="en-US" dirty="0"/>
              <a:t>Header w/copy</a:t>
            </a:r>
          </a:p>
        </p:txBody>
      </p:sp>
    </p:spTree>
    <p:extLst>
      <p:ext uri="{BB962C8B-B14F-4D97-AF65-F5344CB8AC3E}">
        <p14:creationId xmlns:p14="http://schemas.microsoft.com/office/powerpoint/2010/main" val="29821649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233925834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p>
            <a:r>
              <a:rPr lang="en-US" dirty="0"/>
              <a:t>Header w/two columns</a:t>
            </a:r>
          </a:p>
        </p:txBody>
      </p:sp>
    </p:spTree>
    <p:extLst>
      <p:ext uri="{BB962C8B-B14F-4D97-AF65-F5344CB8AC3E}">
        <p14:creationId xmlns:p14="http://schemas.microsoft.com/office/powerpoint/2010/main" val="316582681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lvl1pPr>
              <a:defRPr/>
            </a:lvl1pPr>
          </a:lstStyle>
          <a:p>
            <a:r>
              <a:rPr lang="en-US" dirty="0"/>
              <a:t>June 2, 2022</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235864062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AF4F0894-4C05-9C4E-B600-D9ECD898A4E1}" type="datetime4">
              <a:rPr lang="en-US" smtClean="0"/>
              <a:t>March 8,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left</a:t>
            </a:r>
          </a:p>
        </p:txBody>
      </p:sp>
    </p:spTree>
    <p:extLst>
      <p:ext uri="{BB962C8B-B14F-4D97-AF65-F5344CB8AC3E}">
        <p14:creationId xmlns:p14="http://schemas.microsoft.com/office/powerpoint/2010/main" val="333340117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sv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578B"/>
            </a:gs>
            <a:gs pos="100000">
              <a:srgbClr val="2774AE"/>
            </a:gs>
          </a:gsLst>
          <a:lin ang="0" scaled="0"/>
        </a:gradFill>
        <a:effectLst/>
      </p:bgPr>
    </p:bg>
    <p:spTree>
      <p:nvGrpSpPr>
        <p:cNvPr id="1" name=""/>
        <p:cNvGrpSpPr/>
        <p:nvPr/>
      </p:nvGrpSpPr>
      <p:grpSpPr>
        <a:xfrm>
          <a:off x="0" y="0"/>
          <a:ext cx="0" cy="0"/>
          <a:chOff x="0" y="0"/>
          <a:chExt cx="0" cy="0"/>
        </a:xfrm>
      </p:grpSpPr>
      <p:sp>
        <p:nvSpPr>
          <p:cNvPr id="13" name="Text Placeholder-left">
            <a:extLst>
              <a:ext uri="{FF2B5EF4-FFF2-40B4-BE49-F238E27FC236}">
                <a16:creationId xmlns:a16="http://schemas.microsoft.com/office/drawing/2014/main" id="{71380050-84F1-D143-BCF2-F067E310EFE8}"/>
              </a:ext>
            </a:extLst>
          </p:cNvPr>
          <p:cNvSpPr txBox="1">
            <a:spLocks/>
          </p:cNvSpPr>
          <p:nvPr userDrawn="1"/>
        </p:nvSpPr>
        <p:spPr>
          <a:xfrm>
            <a:off x="365760" y="4764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smtClean="0">
                <a:solidFill>
                  <a:schemeClr val="bg1"/>
                </a:solidFill>
                <a:latin typeface="Helvetica Regular" pitchFamily="2" charset="0"/>
              </a:rPr>
              <a:t>Building</a:t>
            </a:r>
            <a:r>
              <a:rPr lang="en-US" b="0" i="0" baseline="0" dirty="0" smtClean="0">
                <a:solidFill>
                  <a:schemeClr val="bg1"/>
                </a:solidFill>
                <a:latin typeface="Helvetica Regular" pitchFamily="2" charset="0"/>
              </a:rPr>
              <a:t> a Budget</a:t>
            </a:r>
            <a:endParaRPr lang="en-US" b="0" i="0" dirty="0">
              <a:solidFill>
                <a:schemeClr val="bg1"/>
              </a:solidFill>
              <a:latin typeface="Helvetica Regular" pitchFamily="2" charset="0"/>
            </a:endParaRPr>
          </a:p>
        </p:txBody>
      </p:sp>
      <p:sp>
        <p:nvSpPr>
          <p:cNvPr id="14" name="Department name placeholder">
            <a:extLst>
              <a:ext uri="{FF2B5EF4-FFF2-40B4-BE49-F238E27FC236}">
                <a16:creationId xmlns:a16="http://schemas.microsoft.com/office/drawing/2014/main" id="{00604508-04C9-9E48-9D56-4DDA3BD4D375}"/>
              </a:ext>
            </a:extLst>
          </p:cNvPr>
          <p:cNvSpPr txBox="1"/>
          <p:nvPr userDrawn="1"/>
        </p:nvSpPr>
        <p:spPr>
          <a:xfrm>
            <a:off x="6581307" y="207926"/>
            <a:ext cx="2295993" cy="132344"/>
          </a:xfrm>
          <a:prstGeom prst="rect">
            <a:avLst/>
          </a:prstGeom>
          <a:noFill/>
        </p:spPr>
        <p:txBody>
          <a:bodyPr wrap="square" lIns="91440" tIns="4572" rIns="0" bIns="4572" rtlCol="0">
            <a:noAutofit/>
          </a:bodyPr>
          <a:lstStyle/>
          <a:p>
            <a:pPr algn="r"/>
            <a:r>
              <a:rPr lang="en-US" sz="800" dirty="0">
                <a:solidFill>
                  <a:srgbClr val="FFFFFF"/>
                </a:solidFill>
              </a:rPr>
              <a:t>Department of Family</a:t>
            </a:r>
            <a:r>
              <a:rPr lang="en-US" sz="800" baseline="0" dirty="0">
                <a:solidFill>
                  <a:srgbClr val="FFFFFF"/>
                </a:solidFill>
              </a:rPr>
              <a:t> Medicine</a:t>
            </a:r>
            <a:endParaRPr lang="en-US" sz="800" dirty="0">
              <a:solidFill>
                <a:srgbClr val="FFFFFF"/>
              </a:solidFill>
            </a:endParaRPr>
          </a:p>
        </p:txBody>
      </p:sp>
      <p:pic>
        <p:nvPicPr>
          <p:cNvPr id="16" name="Logo">
            <a:extLst>
              <a:ext uri="{FF2B5EF4-FFF2-40B4-BE49-F238E27FC236}">
                <a16:creationId xmlns:a16="http://schemas.microsoft.com/office/drawing/2014/main" id="{0FCED579-A029-5C4C-9E1F-AE7C4BC1CA7A}"/>
              </a:ext>
            </a:extLst>
          </p:cNvPr>
          <p:cNvPicPr>
            <a:picLocks noChangeAspect="1"/>
          </p:cNvPicPr>
          <p:nvPr userDrawn="1"/>
        </p:nvPicPr>
        <p:blipFill>
          <a:blip r:embed="rId6">
            <a:extLst>
              <a:ext uri="{96DAC541-7B7A-43D3-8B79-37D633B846F1}">
                <asvg:svgBlip xmlns:asvg="http://schemas.microsoft.com/office/drawing/2016/SVG/main" xmlns="" r:embed="rId8"/>
              </a:ext>
            </a:extLst>
          </a:blip>
          <a:stretch>
            <a:fillRect/>
          </a:stretch>
        </p:blipFill>
        <p:spPr>
          <a:xfrm>
            <a:off x="365760" y="175759"/>
            <a:ext cx="423229" cy="136525"/>
          </a:xfrm>
          <a:prstGeom prst="rect">
            <a:avLst/>
          </a:prstGeom>
        </p:spPr>
      </p:pic>
      <p:sp>
        <p:nvSpPr>
          <p:cNvPr id="2" name="Slide Number Placeholder 1">
            <a:extLst>
              <a:ext uri="{FF2B5EF4-FFF2-40B4-BE49-F238E27FC236}">
                <a16:creationId xmlns:a16="http://schemas.microsoft.com/office/drawing/2014/main" id="{5103E32E-3134-564E-BE62-8CC0C9926817}"/>
              </a:ext>
            </a:extLst>
          </p:cNvPr>
          <p:cNvSpPr>
            <a:spLocks noGrp="1"/>
          </p:cNvSpPr>
          <p:nvPr>
            <p:ph type="sldNum" sz="quarter" idx="4"/>
          </p:nvPr>
        </p:nvSpPr>
        <p:spPr>
          <a:xfrm>
            <a:off x="8420100" y="4754880"/>
            <a:ext cx="457200" cy="365760"/>
          </a:xfrm>
          <a:prstGeom prst="rect">
            <a:avLst/>
          </a:prstGeom>
        </p:spPr>
        <p:txBody>
          <a:bodyPr vert="horz" wrap="none" lIns="0" tIns="0" rIns="0" bIns="256032" rtlCol="0" anchor="t" anchorCtr="0">
            <a:noAutofit/>
          </a:bodyPr>
          <a:lstStyle>
            <a:lvl1pPr algn="r">
              <a:defRPr sz="800">
                <a:solidFill>
                  <a:schemeClr val="bg1"/>
                </a:solidFill>
              </a:defRPr>
            </a:lvl1pPr>
          </a:lstStyle>
          <a:p>
            <a:fld id="{8A4D65D6-0FE8-A44D-976B-79BD54D4007E}" type="slidenum">
              <a:rPr lang="en-US" smtClean="0"/>
              <a:pPr/>
              <a:t>‹#›</a:t>
            </a:fld>
            <a:endParaRPr lang="en-US"/>
          </a:p>
        </p:txBody>
      </p:sp>
      <p:sp>
        <p:nvSpPr>
          <p:cNvPr id="3" name="Date Placeholder 2">
            <a:extLst>
              <a:ext uri="{FF2B5EF4-FFF2-40B4-BE49-F238E27FC236}">
                <a16:creationId xmlns:a16="http://schemas.microsoft.com/office/drawing/2014/main" id="{C422141D-5EC8-CC45-B139-F8002F7FA5AC}"/>
              </a:ext>
            </a:extLst>
          </p:cNvPr>
          <p:cNvSpPr>
            <a:spLocks noGrp="1"/>
          </p:cNvSpPr>
          <p:nvPr>
            <p:ph type="dt" sz="half" idx="2"/>
          </p:nvPr>
        </p:nvSpPr>
        <p:spPr>
          <a:xfrm>
            <a:off x="4297680" y="4754880"/>
            <a:ext cx="2057400" cy="381643"/>
          </a:xfrm>
          <a:prstGeom prst="rect">
            <a:avLst/>
          </a:prstGeom>
        </p:spPr>
        <p:txBody>
          <a:bodyPr vert="horz" lIns="0" tIns="0" rIns="0" bIns="256032" rtlCol="0" anchor="t" anchorCtr="0">
            <a:spAutoFit/>
          </a:bodyPr>
          <a:lstStyle>
            <a:lvl1pPr algn="l">
              <a:defRPr sz="800">
                <a:solidFill>
                  <a:schemeClr val="bg1"/>
                </a:solidFill>
              </a:defRPr>
            </a:lvl1pPr>
          </a:lstStyle>
          <a:p>
            <a:r>
              <a:rPr lang="en-US" dirty="0" smtClean="0"/>
              <a:t>2023</a:t>
            </a:r>
            <a:endParaRPr lang="en-US" dirty="0"/>
          </a:p>
        </p:txBody>
      </p:sp>
      <p:sp>
        <p:nvSpPr>
          <p:cNvPr id="4" name="Title Placeholder 3">
            <a:extLst>
              <a:ext uri="{FF2B5EF4-FFF2-40B4-BE49-F238E27FC236}">
                <a16:creationId xmlns:a16="http://schemas.microsoft.com/office/drawing/2014/main" id="{B2B7E107-1541-7E40-A6FC-46A0AEFD495E}"/>
              </a:ext>
            </a:extLst>
          </p:cNvPr>
          <p:cNvSpPr>
            <a:spLocks noGrp="1"/>
          </p:cNvSpPr>
          <p:nvPr>
            <p:ph type="title"/>
          </p:nvPr>
        </p:nvSpPr>
        <p:spPr>
          <a:xfrm>
            <a:off x="640080" y="1874520"/>
            <a:ext cx="7780020" cy="557784"/>
          </a:xfrm>
          <a:prstGeom prst="rect">
            <a:avLst/>
          </a:prstGeom>
        </p:spPr>
        <p:txBody>
          <a:bodyPr vert="horz" wrap="square" lIns="0" tIns="0" rIns="0" bIns="0" rtlCol="0" anchor="b" anchorCtr="0">
            <a:sp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BCA93CE4-2BD0-C849-B5FE-F6137696E780}"/>
              </a:ext>
            </a:extLst>
          </p:cNvPr>
          <p:cNvSpPr>
            <a:spLocks noGrp="1"/>
          </p:cNvSpPr>
          <p:nvPr>
            <p:ph type="body" idx="1"/>
          </p:nvPr>
        </p:nvSpPr>
        <p:spPr>
          <a:xfrm>
            <a:off x="640080" y="2651760"/>
            <a:ext cx="7772400" cy="1268104"/>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7590430"/>
      </p:ext>
    </p:extLst>
  </p:cSld>
  <p:clrMap bg1="lt1" tx1="dk1" bg2="lt2" tx2="dk2" accent1="accent1" accent2="accent2" accent3="accent3" accent4="accent4" accent5="accent5" accent6="accent6" hlink="hlink" folHlink="folHlink"/>
  <p:sldLayoutIdLst>
    <p:sldLayoutId id="2147483745" r:id="rId1"/>
    <p:sldLayoutId id="2147483744" r:id="rId2"/>
    <p:sldLayoutId id="2147483723" r:id="rId3"/>
    <p:sldLayoutId id="2147483743" r:id="rId4"/>
  </p:sldLayoutIdLst>
  <p:hf hdr="0" ftr="0"/>
  <p:txStyles>
    <p:titleStyle>
      <a:lvl1pPr algn="l" defTabSz="685800" rtl="0" eaLnBrk="1" latinLnBrk="0" hangingPunct="1">
        <a:lnSpc>
          <a:spcPct val="90000"/>
        </a:lnSpc>
        <a:spcBef>
          <a:spcPct val="0"/>
        </a:spcBef>
        <a:buNone/>
        <a:defRPr sz="3600" b="1" i="0" kern="1200">
          <a:solidFill>
            <a:schemeClr val="bg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chemeClr val="bg1"/>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Helvetica Regular" pitchFamily="2"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epartment name placeholder">
            <a:extLst>
              <a:ext uri="{FF2B5EF4-FFF2-40B4-BE49-F238E27FC236}">
                <a16:creationId xmlns:a16="http://schemas.microsoft.com/office/drawing/2014/main" id="{41828359-8F80-E846-BC68-9046475E0D05}"/>
              </a:ext>
            </a:extLst>
          </p:cNvPr>
          <p:cNvSpPr txBox="1"/>
          <p:nvPr userDrawn="1"/>
        </p:nvSpPr>
        <p:spPr>
          <a:xfrm>
            <a:off x="6583680" y="210312"/>
            <a:ext cx="2295144" cy="132344"/>
          </a:xfrm>
          <a:prstGeom prst="rect">
            <a:avLst/>
          </a:prstGeom>
          <a:noFill/>
        </p:spPr>
        <p:txBody>
          <a:bodyPr wrap="square" lIns="91440" tIns="4572" rIns="0" bIns="4572" rtlCol="0">
            <a:noAutofit/>
          </a:bodyPr>
          <a:lstStyle/>
          <a:p>
            <a:pPr algn="r"/>
            <a:r>
              <a:rPr lang="en-US" sz="800" dirty="0">
                <a:solidFill>
                  <a:srgbClr val="FFFFFF"/>
                </a:solidFill>
              </a:rPr>
              <a:t>Department of Family Medicine</a:t>
            </a:r>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365760" y="175759"/>
            <a:ext cx="423229" cy="136525"/>
          </a:xfrm>
          <a:prstGeom prst="rect">
            <a:avLst/>
          </a:prstGeom>
        </p:spPr>
      </p:pic>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2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smtClean="0">
                <a:solidFill>
                  <a:srgbClr val="898989"/>
                </a:solidFill>
                <a:latin typeface="Helvetica Regular" pitchFamily="2" charset="0"/>
              </a:rPr>
              <a:t>Building a Budget</a:t>
            </a:r>
            <a:endParaRPr lang="en-US" b="0" i="0" dirty="0">
              <a:solidFill>
                <a:srgbClr val="898989"/>
              </a:solidFill>
              <a:latin typeface="Helvetica Regular" pitchFamily="2" charset="0"/>
            </a:endParaRPr>
          </a:p>
        </p:txBody>
      </p:sp>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599185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41" r:id="rId10"/>
    <p:sldLayoutId id="2147483738" r:id="rId11"/>
    <p:sldLayoutId id="2147483749" r:id="rId12"/>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Helvetica Regular"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3F4D58D5-A817-8C46-AB00-9E4F26EA159C}"/>
              </a:ext>
            </a:extLst>
          </p:cNvPr>
          <p:cNvSpPr/>
          <p:nvPr userDrawn="1"/>
        </p:nvSpPr>
        <p:spPr>
          <a:xfrm>
            <a:off x="0" y="0"/>
            <a:ext cx="9144000" cy="51435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4" name="gradient">
            <a:extLst>
              <a:ext uri="{FF2B5EF4-FFF2-40B4-BE49-F238E27FC236}">
                <a16:creationId xmlns:a16="http://schemas.microsoft.com/office/drawing/2014/main" id="{7C5494A1-EAF6-FE40-8442-13FDACD4A804}"/>
              </a:ext>
            </a:extLst>
          </p:cNvPr>
          <p:cNvSpPr/>
          <p:nvPr userDrawn="1"/>
        </p:nvSpPr>
        <p:spPr>
          <a:xfrm>
            <a:off x="0" y="0"/>
            <a:ext cx="9144000" cy="5148072"/>
          </a:xfrm>
          <a:prstGeom prst="rect">
            <a:avLst/>
          </a:prstGeom>
          <a:solidFill>
            <a:srgbClr val="00578B">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4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smtClean="0">
                <a:solidFill>
                  <a:schemeClr val="bg1"/>
                </a:solidFill>
                <a:latin typeface="Helvetica Regular" pitchFamily="2" charset="0"/>
              </a:rPr>
              <a:t>Building a Budget</a:t>
            </a:r>
            <a:endParaRPr lang="en-US" b="0" i="0" dirty="0">
              <a:solidFill>
                <a:schemeClr val="bg1"/>
              </a:solidFill>
              <a:latin typeface="Helvetica Regular" pitchFamily="2" charset="0"/>
            </a:endParaRPr>
          </a:p>
        </p:txBody>
      </p:sp>
      <p:sp>
        <p:nvSpPr>
          <p:cNvPr id="15" name="Department name placeholder">
            <a:extLst>
              <a:ext uri="{FF2B5EF4-FFF2-40B4-BE49-F238E27FC236}">
                <a16:creationId xmlns:a16="http://schemas.microsoft.com/office/drawing/2014/main" id="{1F7F76C6-7E2A-5149-B69D-8B0273641DA8}"/>
              </a:ext>
            </a:extLst>
          </p:cNvPr>
          <p:cNvSpPr txBox="1"/>
          <p:nvPr userDrawn="1"/>
        </p:nvSpPr>
        <p:spPr>
          <a:xfrm>
            <a:off x="6583680" y="207926"/>
            <a:ext cx="2295144" cy="132344"/>
          </a:xfrm>
          <a:prstGeom prst="rect">
            <a:avLst/>
          </a:prstGeom>
          <a:noFill/>
        </p:spPr>
        <p:txBody>
          <a:bodyPr wrap="square" lIns="91440" tIns="4572" rIns="0" bIns="4572" rtlCol="0">
            <a:spAutoFit/>
          </a:bodyPr>
          <a:lstStyle/>
          <a:p>
            <a:pPr algn="r"/>
            <a:r>
              <a:rPr lang="en-US" sz="800" dirty="0">
                <a:solidFill>
                  <a:srgbClr val="FFFFFF"/>
                </a:solidFill>
              </a:rPr>
              <a:t>Department of Family Medicine</a:t>
            </a:r>
          </a:p>
        </p:txBody>
      </p:sp>
      <p:pic>
        <p:nvPicPr>
          <p:cNvPr id="18" name="Logo">
            <a:extLst>
              <a:ext uri="{FF2B5EF4-FFF2-40B4-BE49-F238E27FC236}">
                <a16:creationId xmlns:a16="http://schemas.microsoft.com/office/drawing/2014/main" id="{A818A722-854C-4B41-BBFB-C5D9429A16F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65760" y="175759"/>
            <a:ext cx="423229" cy="136525"/>
          </a:xfrm>
          <a:prstGeom prst="rect">
            <a:avLst/>
          </a:prstGeom>
        </p:spPr>
      </p:pic>
      <p:sp>
        <p:nvSpPr>
          <p:cNvPr id="3" name="Slide Number Placeholder 2">
            <a:extLst>
              <a:ext uri="{FF2B5EF4-FFF2-40B4-BE49-F238E27FC236}">
                <a16:creationId xmlns:a16="http://schemas.microsoft.com/office/drawing/2014/main" id="{980CCF0D-E503-6141-BE87-62E762B23910}"/>
              </a:ext>
            </a:extLst>
          </p:cNvPr>
          <p:cNvSpPr>
            <a:spLocks noGrp="1"/>
          </p:cNvSpPr>
          <p:nvPr>
            <p:ph type="sldNum" sz="quarter" idx="4"/>
          </p:nvPr>
        </p:nvSpPr>
        <p:spPr>
          <a:xfrm>
            <a:off x="8421624" y="4754880"/>
            <a:ext cx="457200" cy="365760"/>
          </a:xfrm>
          <a:prstGeom prst="rect">
            <a:avLst/>
          </a:prstGeom>
        </p:spPr>
        <p:txBody>
          <a:bodyPr vert="horz" wrap="none" lIns="0" tIns="0" rIns="0" bIns="256032" rtlCol="0" anchor="t" anchorCtr="0">
            <a:noAutofit/>
          </a:bodyPr>
          <a:lstStyle>
            <a:lvl1pPr algn="r">
              <a:defRPr sz="800">
                <a:solidFill>
                  <a:schemeClr val="bg1"/>
                </a:solidFill>
              </a:defRPr>
            </a:lvl1pPr>
          </a:lstStyle>
          <a:p>
            <a:fld id="{06775D5B-78AF-3A4A-8588-791173DFA68C}" type="slidenum">
              <a:rPr lang="en-US" smtClean="0"/>
              <a:pPr/>
              <a:t>‹#›</a:t>
            </a:fld>
            <a:endParaRPr lang="en-US"/>
          </a:p>
        </p:txBody>
      </p:sp>
      <p:sp>
        <p:nvSpPr>
          <p:cNvPr id="6" name="Date Placeholder 5">
            <a:extLst>
              <a:ext uri="{FF2B5EF4-FFF2-40B4-BE49-F238E27FC236}">
                <a16:creationId xmlns:a16="http://schemas.microsoft.com/office/drawing/2014/main" id="{EFF1F436-5B4B-5447-84BC-4469ACBA6CC9}"/>
              </a:ext>
            </a:extLst>
          </p:cNvPr>
          <p:cNvSpPr>
            <a:spLocks noGrp="1"/>
          </p:cNvSpPr>
          <p:nvPr>
            <p:ph type="dt" sz="half" idx="2"/>
          </p:nvPr>
        </p:nvSpPr>
        <p:spPr>
          <a:xfrm>
            <a:off x="4297680" y="4759093"/>
            <a:ext cx="2057400" cy="381643"/>
          </a:xfrm>
          <a:prstGeom prst="rect">
            <a:avLst/>
          </a:prstGeom>
        </p:spPr>
        <p:txBody>
          <a:bodyPr vert="horz" lIns="0" tIns="0" rIns="0" bIns="256032" rtlCol="0" anchor="t" anchorCtr="0">
            <a:spAutoFit/>
          </a:bodyPr>
          <a:lstStyle>
            <a:lvl1pPr algn="l">
              <a:defRPr sz="800">
                <a:solidFill>
                  <a:schemeClr val="bg1"/>
                </a:solidFill>
              </a:defRPr>
            </a:lvl1pPr>
          </a:lstStyle>
          <a:p>
            <a:r>
              <a:rPr lang="en-US" dirty="0"/>
              <a:t>June 2, 2022</a:t>
            </a:r>
          </a:p>
        </p:txBody>
      </p:sp>
    </p:spTree>
    <p:extLst>
      <p:ext uri="{BB962C8B-B14F-4D97-AF65-F5344CB8AC3E}">
        <p14:creationId xmlns:p14="http://schemas.microsoft.com/office/powerpoint/2010/main" val="3275588001"/>
      </p:ext>
    </p:extLst>
  </p:cSld>
  <p:clrMap bg1="lt1" tx1="dk1" bg2="lt2" tx2="dk2" accent1="accent1" accent2="accent2" accent3="accent3" accent4="accent4" accent5="accent5" accent6="accent6" hlink="hlink" folHlink="folHlink"/>
  <p:sldLayoutIdLst>
    <p:sldLayoutId id="2147483748" r:id="rId1"/>
  </p:sldLayoutIdLst>
  <p:hf hdr="0" ftr="0"/>
  <p:txStyles>
    <p:titleStyle>
      <a:lvl1pPr algn="ctr" defTabSz="685800" rtl="0" eaLnBrk="1" latinLnBrk="0" hangingPunct="1">
        <a:lnSpc>
          <a:spcPct val="90000"/>
        </a:lnSpc>
        <a:spcBef>
          <a:spcPct val="0"/>
        </a:spcBef>
        <a:buNone/>
        <a:defRPr sz="3600" b="0" i="0" kern="1200" baseline="0">
          <a:solidFill>
            <a:schemeClr val="bg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chemeClr val="bg1"/>
          </a:solidFill>
          <a:latin typeface="+mn-lt"/>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chemeClr val="bg1"/>
          </a:solidFill>
          <a:latin typeface="+mn-lt"/>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mn-lt"/>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mn-lt"/>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usaid.gov/india/partner-resources/infographic-de-minimis-rate-indirect-cost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finance.ucla.edu/composite-benefit-rate-assessment"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grants.nih.gov/grants/how-to-apply-application-guide/format-and-write/develop-your-budget.htm" TargetMode="External"/><Relationship Id="rId2" Type="http://schemas.openxmlformats.org/officeDocument/2006/relationships/hyperlink" Target="https://www.uclahealth.org/departments/family-medicine/research/family-medicine-research-unit-employees" TargetMode="Externa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B97A07E6-066A-414A-8916-AC2240ADCEE3}"/>
              </a:ext>
            </a:extLst>
          </p:cNvPr>
          <p:cNvSpPr>
            <a:spLocks noGrp="1"/>
          </p:cNvSpPr>
          <p:nvPr>
            <p:ph sz="quarter" idx="23"/>
          </p:nvPr>
        </p:nvSpPr>
        <p:spPr>
          <a:xfrm>
            <a:off x="640078" y="4481458"/>
            <a:ext cx="1055995" cy="166199"/>
          </a:xfrm>
        </p:spPr>
        <p:txBody>
          <a:bodyPr/>
          <a:lstStyle/>
          <a:p>
            <a:r>
              <a:rPr lang="en-US" dirty="0"/>
              <a:t>Laura Sheehan</a:t>
            </a:r>
          </a:p>
        </p:txBody>
      </p:sp>
      <p:sp>
        <p:nvSpPr>
          <p:cNvPr id="19" name="Content Placeholder 18">
            <a:extLst>
              <a:ext uri="{FF2B5EF4-FFF2-40B4-BE49-F238E27FC236}">
                <a16:creationId xmlns:a16="http://schemas.microsoft.com/office/drawing/2014/main" id="{DC4062D4-5986-9F41-AD24-134D18D87DC8}"/>
              </a:ext>
            </a:extLst>
          </p:cNvPr>
          <p:cNvSpPr>
            <a:spLocks noGrp="1"/>
          </p:cNvSpPr>
          <p:nvPr>
            <p:ph sz="quarter" idx="24"/>
          </p:nvPr>
        </p:nvSpPr>
        <p:spPr>
          <a:xfrm>
            <a:off x="640078" y="4664338"/>
            <a:ext cx="4266361" cy="166199"/>
          </a:xfrm>
        </p:spPr>
        <p:txBody>
          <a:bodyPr/>
          <a:lstStyle/>
          <a:p>
            <a:r>
              <a:rPr lang="en-US" dirty="0"/>
              <a:t>Manager of Research Administration, Dept. of Family Medicine</a:t>
            </a:r>
          </a:p>
        </p:txBody>
      </p:sp>
      <p:sp>
        <p:nvSpPr>
          <p:cNvPr id="46" name="Text Placeholder 45">
            <a:extLst>
              <a:ext uri="{FF2B5EF4-FFF2-40B4-BE49-F238E27FC236}">
                <a16:creationId xmlns:a16="http://schemas.microsoft.com/office/drawing/2014/main" id="{298DBC73-D254-7743-90B1-2EFD263248B8}"/>
              </a:ext>
            </a:extLst>
          </p:cNvPr>
          <p:cNvSpPr>
            <a:spLocks noGrp="1"/>
          </p:cNvSpPr>
          <p:nvPr>
            <p:ph type="body" sz="quarter" idx="32"/>
          </p:nvPr>
        </p:nvSpPr>
        <p:spPr>
          <a:xfrm>
            <a:off x="640080" y="1951524"/>
            <a:ext cx="7772400" cy="988989"/>
          </a:xfrm>
        </p:spPr>
        <p:txBody>
          <a:bodyPr/>
          <a:lstStyle/>
          <a:p>
            <a:pPr algn="ctr"/>
            <a:r>
              <a:rPr lang="en-US" dirty="0" smtClean="0">
                <a:solidFill>
                  <a:srgbClr val="FFC000"/>
                </a:solidFill>
              </a:rPr>
              <a:t>Building a Budget</a:t>
            </a:r>
          </a:p>
          <a:p>
            <a:pPr algn="ctr"/>
            <a:r>
              <a:rPr lang="en-US" sz="2800" dirty="0" smtClean="0"/>
              <a:t>Financial Basics for Research Proposals</a:t>
            </a:r>
            <a:endParaRPr lang="en-US" sz="2800" dirty="0">
              <a:solidFill>
                <a:schemeClr val="accent5"/>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6" y="0"/>
            <a:ext cx="5486411" cy="981458"/>
          </a:xfrm>
          <a:prstGeom prst="rect">
            <a:avLst/>
          </a:prstGeom>
        </p:spPr>
      </p:pic>
    </p:spTree>
    <p:extLst>
      <p:ext uri="{BB962C8B-B14F-4D97-AF65-F5344CB8AC3E}">
        <p14:creationId xmlns:p14="http://schemas.microsoft.com/office/powerpoint/2010/main" val="400079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640079" y="640080"/>
            <a:ext cx="7772400" cy="443198"/>
          </a:xfrm>
          <a:prstGeom prst="rect">
            <a:avLst/>
          </a:prstGeom>
        </p:spPr>
        <p:txBody>
          <a:bodyPr vert="horz" wrap="square" lIns="0" tIns="0" rIns="0" bIns="0" rtlCol="0" anchor="t" anchorCtr="0">
            <a:spAutoFit/>
          </a:bodyPr>
          <a:lstStyle>
            <a:lvl1pPr algn="ctr" defTabSz="685800" rtl="0" eaLnBrk="1" latinLnBrk="0" hangingPunct="1">
              <a:lnSpc>
                <a:spcPct val="90000"/>
              </a:lnSpc>
              <a:spcBef>
                <a:spcPct val="0"/>
              </a:spcBef>
              <a:buNone/>
              <a:defRPr sz="3797" b="1" i="1" kern="1200" baseline="0">
                <a:solidFill>
                  <a:schemeClr val="bg1"/>
                </a:solidFill>
                <a:latin typeface="Helvetica" pitchFamily="2" charset="0"/>
                <a:ea typeface="+mj-ea"/>
                <a:cs typeface="+mj-cs"/>
              </a:defRPr>
            </a:lvl1pPr>
          </a:lstStyle>
          <a:p>
            <a:pPr algn="l"/>
            <a:r>
              <a:rPr lang="en-US" sz="3200" i="0" dirty="0" smtClean="0">
                <a:solidFill>
                  <a:schemeClr val="tx1"/>
                </a:solidFill>
              </a:rPr>
              <a:t>Budget Periods and Project Periods</a:t>
            </a:r>
            <a:endParaRPr lang="en-US" sz="3200" i="0" dirty="0">
              <a:solidFill>
                <a:schemeClr val="tx1"/>
              </a:solidFill>
            </a:endParaRPr>
          </a:p>
        </p:txBody>
      </p:sp>
      <p:grpSp>
        <p:nvGrpSpPr>
          <p:cNvPr id="10" name="Group 9"/>
          <p:cNvGrpSpPr/>
          <p:nvPr/>
        </p:nvGrpSpPr>
        <p:grpSpPr>
          <a:xfrm>
            <a:off x="1044601" y="1855304"/>
            <a:ext cx="6963356" cy="1232452"/>
            <a:chOff x="640079" y="1855304"/>
            <a:chExt cx="6963356" cy="1232452"/>
          </a:xfrm>
        </p:grpSpPr>
        <p:sp>
          <p:nvSpPr>
            <p:cNvPr id="7" name="Pentagon 6"/>
            <p:cNvSpPr/>
            <p:nvPr/>
          </p:nvSpPr>
          <p:spPr>
            <a:xfrm>
              <a:off x="5705061" y="1855304"/>
              <a:ext cx="1898374" cy="1232452"/>
            </a:xfrm>
            <a:prstGeom prst="homePlate">
              <a:avLst/>
            </a:prstGeom>
            <a:solidFill>
              <a:srgbClr val="194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Budget </a:t>
              </a:r>
            </a:p>
            <a:p>
              <a:pPr algn="r"/>
              <a:r>
                <a:rPr lang="en-US" dirty="0" smtClean="0"/>
                <a:t>Period 3</a:t>
              </a:r>
              <a:endParaRPr lang="en-US" dirty="0"/>
            </a:p>
          </p:txBody>
        </p:sp>
        <p:sp>
          <p:nvSpPr>
            <p:cNvPr id="6" name="Pentagon 5"/>
            <p:cNvSpPr/>
            <p:nvPr/>
          </p:nvSpPr>
          <p:spPr>
            <a:xfrm>
              <a:off x="3173895" y="1855304"/>
              <a:ext cx="3197087" cy="1232452"/>
            </a:xfrm>
            <a:prstGeom prst="homePlate">
              <a:avLst/>
            </a:prstGeom>
            <a:solidFill>
              <a:srgbClr val="2267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Budget Period 2</a:t>
              </a:r>
              <a:endParaRPr lang="en-US" dirty="0"/>
            </a:p>
          </p:txBody>
        </p:sp>
        <p:sp>
          <p:nvSpPr>
            <p:cNvPr id="9" name="Pentagon 8"/>
            <p:cNvSpPr/>
            <p:nvPr/>
          </p:nvSpPr>
          <p:spPr>
            <a:xfrm>
              <a:off x="640079" y="1855304"/>
              <a:ext cx="3197087" cy="1232452"/>
            </a:xfrm>
            <a:prstGeom prst="homePlate">
              <a:avLst/>
            </a:prstGeom>
            <a:solidFill>
              <a:srgbClr val="2E88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Budget Period 1</a:t>
              </a:r>
              <a:endParaRPr lang="en-US" dirty="0"/>
            </a:p>
          </p:txBody>
        </p:sp>
      </p:grpSp>
      <p:sp>
        <p:nvSpPr>
          <p:cNvPr id="11" name="Pentagon 10"/>
          <p:cNvSpPr/>
          <p:nvPr/>
        </p:nvSpPr>
        <p:spPr>
          <a:xfrm>
            <a:off x="1044601" y="3369365"/>
            <a:ext cx="6963356" cy="496957"/>
          </a:xfrm>
          <a:prstGeom prst="homePlate">
            <a:avLst/>
          </a:prstGeom>
          <a:solidFill>
            <a:srgbClr val="C9E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Project Period (Period of Performance)</a:t>
            </a:r>
            <a:endParaRPr lang="en-US" dirty="0">
              <a:solidFill>
                <a:schemeClr val="tx1"/>
              </a:solidFill>
            </a:endParaRPr>
          </a:p>
        </p:txBody>
      </p:sp>
    </p:spTree>
    <p:extLst>
      <p:ext uri="{BB962C8B-B14F-4D97-AF65-F5344CB8AC3E}">
        <p14:creationId xmlns:p14="http://schemas.microsoft.com/office/powerpoint/2010/main" val="125111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a:off x="243840" y="1198418"/>
            <a:ext cx="8546869" cy="347902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0800000">
            <a:off x="243840" y="1198418"/>
            <a:ext cx="8546869" cy="3479024"/>
          </a:xfrm>
          <a:prstGeom prst="rtTriangl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2064326" y="1435795"/>
            <a:ext cx="6497782" cy="1595309"/>
          </a:xfrm>
        </p:spPr>
        <p:txBody>
          <a:bodyPr/>
          <a:lstStyle/>
          <a:p>
            <a:pPr>
              <a:spcAft>
                <a:spcPts val="1200"/>
              </a:spcAft>
            </a:pPr>
            <a:r>
              <a:rPr lang="en-US" dirty="0"/>
              <a:t>E</a:t>
            </a:r>
            <a:r>
              <a:rPr lang="en-US" dirty="0" smtClean="0"/>
              <a:t>xpenses </a:t>
            </a:r>
            <a:r>
              <a:rPr lang="en-US" dirty="0"/>
              <a:t>involved with maintaining and running an institution. </a:t>
            </a:r>
          </a:p>
          <a:p>
            <a:pPr marL="1316038" lvl="2" indent="0">
              <a:spcAft>
                <a:spcPts val="1200"/>
              </a:spcAft>
              <a:buNone/>
              <a:tabLst>
                <a:tab pos="1371600" algn="l"/>
              </a:tabLst>
            </a:pPr>
            <a:r>
              <a:rPr lang="en-US" dirty="0"/>
              <a:t>F</a:t>
            </a:r>
            <a:r>
              <a:rPr lang="en-US" dirty="0" smtClean="0"/>
              <a:t>requently called “IDC,” </a:t>
            </a:r>
            <a:r>
              <a:rPr lang="en-US" dirty="0"/>
              <a:t>“overhead costs,” </a:t>
            </a:r>
            <a:r>
              <a:rPr lang="en-US" dirty="0" smtClean="0"/>
              <a:t>or “facility </a:t>
            </a:r>
            <a:r>
              <a:rPr lang="en-US" dirty="0"/>
              <a:t>and administrative costs” (F&amp;A</a:t>
            </a:r>
            <a:r>
              <a:rPr lang="en-US" dirty="0" smtClean="0"/>
              <a:t>).</a:t>
            </a:r>
          </a:p>
          <a:p>
            <a:pPr marL="2909888" lvl="6" indent="-55563">
              <a:spcAft>
                <a:spcPts val="1200"/>
              </a:spcAft>
              <a:buNone/>
            </a:pPr>
            <a:r>
              <a:rPr lang="en-US" sz="1400" dirty="0" smtClean="0"/>
              <a:t>Used to cover things like </a:t>
            </a:r>
            <a:r>
              <a:rPr lang="en-US" sz="1400" dirty="0" smtClean="0"/>
              <a:t>building, </a:t>
            </a:r>
            <a:r>
              <a:rPr lang="en-US" sz="1400" dirty="0" smtClean="0"/>
              <a:t>utilities, operations, maintenance, construction, I.T., central services administration, etc.</a:t>
            </a:r>
            <a:endParaRPr lang="en-US" sz="1400"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11</a:t>
            </a:fld>
            <a:endParaRPr lang="en-US" dirty="0"/>
          </a:p>
        </p:txBody>
      </p:sp>
      <p:sp>
        <p:nvSpPr>
          <p:cNvPr id="5" name="Title 4"/>
          <p:cNvSpPr>
            <a:spLocks noGrp="1"/>
          </p:cNvSpPr>
          <p:nvPr>
            <p:ph type="title"/>
          </p:nvPr>
        </p:nvSpPr>
        <p:spPr/>
        <p:txBody>
          <a:bodyPr/>
          <a:lstStyle/>
          <a:p>
            <a:r>
              <a:rPr lang="en-US" dirty="0" smtClean="0"/>
              <a:t>Direct vs. Indirect Costs</a:t>
            </a:r>
            <a:endParaRPr lang="en-US" dirty="0"/>
          </a:p>
        </p:txBody>
      </p:sp>
      <p:sp>
        <p:nvSpPr>
          <p:cNvPr id="7" name="TextBox 6"/>
          <p:cNvSpPr txBox="1"/>
          <p:nvPr/>
        </p:nvSpPr>
        <p:spPr>
          <a:xfrm>
            <a:off x="450273" y="2892721"/>
            <a:ext cx="5708073" cy="1477328"/>
          </a:xfrm>
          <a:prstGeom prst="rect">
            <a:avLst/>
          </a:prstGeom>
          <a:noFill/>
        </p:spPr>
        <p:txBody>
          <a:bodyPr wrap="square" rtlCol="0">
            <a:spAutoFit/>
          </a:bodyPr>
          <a:lstStyle/>
          <a:p>
            <a:pPr>
              <a:spcAft>
                <a:spcPts val="1200"/>
              </a:spcAft>
            </a:pPr>
            <a:r>
              <a:rPr lang="en-US" sz="1400" dirty="0" smtClean="0">
                <a:solidFill>
                  <a:schemeClr val="bg1"/>
                </a:solidFill>
              </a:rPr>
              <a:t>Connected to specific project.</a:t>
            </a:r>
          </a:p>
          <a:p>
            <a:pPr lvl="1">
              <a:spcAft>
                <a:spcPts val="1200"/>
              </a:spcAft>
            </a:pPr>
            <a:r>
              <a:rPr lang="en-US" sz="1400" dirty="0" smtClean="0">
                <a:solidFill>
                  <a:schemeClr val="bg1"/>
                </a:solidFill>
              </a:rPr>
              <a:t>Only will be incurred if project is funded.</a:t>
            </a:r>
          </a:p>
          <a:p>
            <a:pPr lvl="2">
              <a:spcAft>
                <a:spcPts val="1200"/>
              </a:spcAft>
            </a:pPr>
            <a:r>
              <a:rPr lang="en-US" sz="1400" dirty="0" smtClean="0">
                <a:solidFill>
                  <a:schemeClr val="bg1"/>
                </a:solidFill>
              </a:rPr>
              <a:t>Examples include: salary/benefits for project personnel for effort directly attributable to the project, project-specific supplies, project-specific travel, participant incentives, etc.</a:t>
            </a:r>
            <a:endParaRPr lang="en-US" sz="1400" dirty="0">
              <a:solidFill>
                <a:schemeClr val="bg1"/>
              </a:solidFill>
            </a:endParaRPr>
          </a:p>
        </p:txBody>
      </p:sp>
      <p:sp>
        <p:nvSpPr>
          <p:cNvPr id="8" name="TextBox 7"/>
          <p:cNvSpPr txBox="1"/>
          <p:nvPr/>
        </p:nvSpPr>
        <p:spPr>
          <a:xfrm>
            <a:off x="450273" y="2271314"/>
            <a:ext cx="2445327" cy="400110"/>
          </a:xfrm>
          <a:prstGeom prst="rect">
            <a:avLst/>
          </a:prstGeom>
          <a:noFill/>
        </p:spPr>
        <p:txBody>
          <a:bodyPr wrap="square" rtlCol="0">
            <a:spAutoFit/>
          </a:bodyPr>
          <a:lstStyle/>
          <a:p>
            <a:r>
              <a:rPr lang="en-US" sz="2000" dirty="0" smtClean="0">
                <a:solidFill>
                  <a:schemeClr val="bg1"/>
                </a:solidFill>
                <a:latin typeface="Copperplate Gothic Bold" panose="020E0705020206020404" pitchFamily="34" charset="0"/>
              </a:rPr>
              <a:t>DIRECT COSTS</a:t>
            </a:r>
            <a:endParaRPr lang="en-US" sz="2000" dirty="0">
              <a:solidFill>
                <a:schemeClr val="bg1"/>
              </a:solidFill>
              <a:latin typeface="Copperplate Gothic Bold" panose="020E0705020206020404" pitchFamily="34" charset="0"/>
            </a:endParaRPr>
          </a:p>
        </p:txBody>
      </p:sp>
      <p:sp>
        <p:nvSpPr>
          <p:cNvPr id="9" name="TextBox 8"/>
          <p:cNvSpPr txBox="1"/>
          <p:nvPr/>
        </p:nvSpPr>
        <p:spPr>
          <a:xfrm>
            <a:off x="6096970" y="3087436"/>
            <a:ext cx="2658133" cy="400110"/>
          </a:xfrm>
          <a:prstGeom prst="rect">
            <a:avLst/>
          </a:prstGeom>
          <a:noFill/>
        </p:spPr>
        <p:txBody>
          <a:bodyPr wrap="square" rtlCol="0">
            <a:spAutoFit/>
          </a:bodyPr>
          <a:lstStyle/>
          <a:p>
            <a:r>
              <a:rPr lang="en-US" sz="2000" dirty="0" smtClean="0">
                <a:latin typeface="Copperplate Gothic Bold" panose="020E0705020206020404" pitchFamily="34" charset="0"/>
              </a:rPr>
              <a:t>INDIRECT COSTS</a:t>
            </a:r>
            <a:endParaRPr lang="en-US" sz="2000" dirty="0">
              <a:latin typeface="Copperplate Gothic Bold" panose="020E0705020206020404" pitchFamily="34" charset="0"/>
            </a:endParaRPr>
          </a:p>
        </p:txBody>
      </p:sp>
    </p:spTree>
    <p:extLst>
      <p:ext uri="{BB962C8B-B14F-4D97-AF65-F5344CB8AC3E}">
        <p14:creationId xmlns:p14="http://schemas.microsoft.com/office/powerpoint/2010/main" val="18232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12</a:t>
            </a:fld>
            <a:endParaRPr lang="en-US" dirty="0"/>
          </a:p>
        </p:txBody>
      </p:sp>
      <p:sp>
        <p:nvSpPr>
          <p:cNvPr id="5" name="Title 4"/>
          <p:cNvSpPr>
            <a:spLocks noGrp="1"/>
          </p:cNvSpPr>
          <p:nvPr>
            <p:ph type="title"/>
          </p:nvPr>
        </p:nvSpPr>
        <p:spPr/>
        <p:txBody>
          <a:bodyPr/>
          <a:lstStyle/>
          <a:p>
            <a:r>
              <a:rPr lang="en-US" dirty="0" smtClean="0"/>
              <a:t>Indirect Costs</a:t>
            </a:r>
            <a:endParaRPr lang="en-US" dirty="0"/>
          </a:p>
        </p:txBody>
      </p:sp>
      <p:sp>
        <p:nvSpPr>
          <p:cNvPr id="2" name="Rectangle 1"/>
          <p:cNvSpPr/>
          <p:nvPr/>
        </p:nvSpPr>
        <p:spPr>
          <a:xfrm>
            <a:off x="640079" y="1287511"/>
            <a:ext cx="7772400" cy="3870290"/>
          </a:xfrm>
          <a:prstGeom prst="rect">
            <a:avLst/>
          </a:prstGeom>
        </p:spPr>
        <p:txBody>
          <a:bodyPr wrap="square">
            <a:spAutoFit/>
          </a:bodyPr>
          <a:lstStyle/>
          <a:p>
            <a:pPr marL="285750" indent="-285750">
              <a:spcAft>
                <a:spcPts val="300"/>
              </a:spcAft>
              <a:buFont typeface="Arial" panose="020B0604020202020204" pitchFamily="34" charset="0"/>
              <a:buChar char="•"/>
            </a:pPr>
            <a:r>
              <a:rPr lang="en-US" sz="1600" dirty="0" smtClean="0"/>
              <a:t>Indirect </a:t>
            </a:r>
            <a:r>
              <a:rPr lang="en-US" sz="1600" dirty="0"/>
              <a:t>Cost Rate </a:t>
            </a:r>
            <a:endParaRPr lang="en-US" sz="1600" dirty="0" smtClean="0"/>
          </a:p>
          <a:p>
            <a:pPr marL="628650" lvl="1" indent="-285750">
              <a:spcAft>
                <a:spcPts val="300"/>
              </a:spcAft>
              <a:buFont typeface="Courier New" panose="02070309020205020404" pitchFamily="49" charset="0"/>
              <a:buChar char="o"/>
            </a:pPr>
            <a:r>
              <a:rPr lang="en-US" sz="1600" dirty="0" smtClean="0"/>
              <a:t>Set </a:t>
            </a:r>
            <a:r>
              <a:rPr lang="en-US" sz="1600" dirty="0"/>
              <a:t>ratio/percentage of direct </a:t>
            </a:r>
            <a:r>
              <a:rPr lang="en-US" sz="1600" dirty="0" smtClean="0"/>
              <a:t>cost or Modified Total Direct Costs (MTDC)</a:t>
            </a:r>
          </a:p>
          <a:p>
            <a:pPr marL="628650" lvl="1" indent="-285750">
              <a:spcAft>
                <a:spcPts val="300"/>
              </a:spcAft>
              <a:buFont typeface="Courier New" panose="02070309020205020404" pitchFamily="49" charset="0"/>
              <a:buChar char="o"/>
            </a:pPr>
            <a:r>
              <a:rPr lang="en-US" sz="1600" dirty="0" smtClean="0"/>
              <a:t>May be more than one (e.g. on-campus vs. off-campus)</a:t>
            </a:r>
          </a:p>
          <a:p>
            <a:pPr marL="628650" lvl="1" indent="-285750">
              <a:spcAft>
                <a:spcPts val="300"/>
              </a:spcAft>
              <a:buFont typeface="Courier New" panose="02070309020205020404" pitchFamily="49" charset="0"/>
              <a:buChar char="o"/>
            </a:pPr>
            <a:r>
              <a:rPr lang="en-US" sz="1600" dirty="0" smtClean="0"/>
              <a:t>Standardized </a:t>
            </a:r>
            <a:r>
              <a:rPr lang="en-US" sz="1600" dirty="0"/>
              <a:t>and often is required to be approved federally. </a:t>
            </a:r>
            <a:r>
              <a:rPr lang="en-US" sz="1600" dirty="0" smtClean="0"/>
              <a:t>(Non-profit institutions </a:t>
            </a:r>
            <a:r>
              <a:rPr lang="en-US" sz="1600" dirty="0"/>
              <a:t>without a federally-approved IDC Rate Agreement can utilize the </a:t>
            </a:r>
            <a:r>
              <a:rPr lang="en-US" sz="1600" dirty="0">
                <a:hlinkClick r:id="rId2"/>
              </a:rPr>
              <a:t>Federal De Minimis rate </a:t>
            </a:r>
            <a:r>
              <a:rPr lang="en-US" sz="1600" dirty="0"/>
              <a:t>of 10</a:t>
            </a:r>
            <a:r>
              <a:rPr lang="en-US" sz="1600" dirty="0" smtClean="0"/>
              <a:t>%.)</a:t>
            </a:r>
          </a:p>
          <a:p>
            <a:pPr marL="285750" indent="-285750">
              <a:spcBef>
                <a:spcPts val="1200"/>
              </a:spcBef>
              <a:spcAft>
                <a:spcPts val="300"/>
              </a:spcAft>
              <a:buFont typeface="Arial" panose="020B0604020202020204" pitchFamily="34" charset="0"/>
              <a:buChar char="•"/>
            </a:pPr>
            <a:r>
              <a:rPr lang="en-US" sz="1600" dirty="0"/>
              <a:t>Sponsors may restrict IDC to a maximum amount or </a:t>
            </a:r>
            <a:r>
              <a:rPr lang="en-US" sz="1600" dirty="0" err="1"/>
              <a:t>unallow</a:t>
            </a:r>
            <a:r>
              <a:rPr lang="en-US" sz="1600" dirty="0"/>
              <a:t> them entirely </a:t>
            </a:r>
            <a:endParaRPr lang="en-US" sz="1600" dirty="0" smtClean="0"/>
          </a:p>
          <a:p>
            <a:pPr marL="628650" lvl="1" indent="-285750">
              <a:spcAft>
                <a:spcPts val="300"/>
              </a:spcAft>
              <a:buFont typeface="Courier New" panose="02070309020205020404" pitchFamily="49" charset="0"/>
              <a:buChar char="o"/>
            </a:pPr>
            <a:r>
              <a:rPr lang="en-US" sz="1600" dirty="0" smtClean="0"/>
              <a:t>Must </a:t>
            </a:r>
            <a:r>
              <a:rPr lang="en-US" sz="1600" dirty="0"/>
              <a:t>be a published, standardized policy for all award </a:t>
            </a:r>
            <a:r>
              <a:rPr lang="en-US" sz="1600" dirty="0" smtClean="0"/>
              <a:t>recipients</a:t>
            </a:r>
          </a:p>
          <a:p>
            <a:pPr marL="628650" lvl="1" indent="-285750">
              <a:spcAft>
                <a:spcPts val="300"/>
              </a:spcAft>
              <a:buFont typeface="Courier New" panose="02070309020205020404" pitchFamily="49" charset="0"/>
              <a:buChar char="o"/>
            </a:pPr>
            <a:r>
              <a:rPr lang="en-US" sz="1600" dirty="0" smtClean="0"/>
              <a:t>Your </a:t>
            </a:r>
            <a:r>
              <a:rPr lang="en-US" sz="1600" dirty="0"/>
              <a:t>institution may require approval to accept such an </a:t>
            </a:r>
            <a:r>
              <a:rPr lang="en-US" sz="1600" dirty="0" smtClean="0"/>
              <a:t>award</a:t>
            </a:r>
          </a:p>
          <a:p>
            <a:pPr marL="285750" indent="-285750">
              <a:spcBef>
                <a:spcPts val="1200"/>
              </a:spcBef>
              <a:spcAft>
                <a:spcPts val="300"/>
              </a:spcAft>
              <a:buFont typeface="Arial" panose="020B0604020202020204" pitchFamily="34" charset="0"/>
              <a:buChar char="•"/>
            </a:pPr>
            <a:r>
              <a:rPr lang="en-US" sz="1600" dirty="0"/>
              <a:t>Reach out to your Department Admin or Authorized Official prior to creating your budget to ensure IDCs are correctly calculated. </a:t>
            </a:r>
          </a:p>
          <a:p>
            <a:pPr marL="285750" indent="-285750">
              <a:spcAft>
                <a:spcPts val="300"/>
              </a:spcAft>
              <a:buFont typeface="Arial" panose="020B0604020202020204" pitchFamily="34" charset="0"/>
              <a:buChar char="•"/>
            </a:pPr>
            <a:endParaRPr lang="en-US" dirty="0"/>
          </a:p>
          <a:p>
            <a:pPr marL="285750" indent="-285750">
              <a:spcAft>
                <a:spcPts val="300"/>
              </a:spcAft>
              <a:buFont typeface="Arial" panose="020B0604020202020204" pitchFamily="34" charset="0"/>
              <a:buChar char="•"/>
            </a:pPr>
            <a:endParaRPr lang="en-US" dirty="0"/>
          </a:p>
        </p:txBody>
      </p:sp>
    </p:spTree>
    <p:extLst>
      <p:ext uri="{BB962C8B-B14F-4D97-AF65-F5344CB8AC3E}">
        <p14:creationId xmlns:p14="http://schemas.microsoft.com/office/powerpoint/2010/main" val="1009974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13</a:t>
            </a:fld>
            <a:endParaRPr lang="en-US" dirty="0"/>
          </a:p>
        </p:txBody>
      </p:sp>
      <p:sp>
        <p:nvSpPr>
          <p:cNvPr id="5" name="Title 4"/>
          <p:cNvSpPr>
            <a:spLocks noGrp="1"/>
          </p:cNvSpPr>
          <p:nvPr>
            <p:ph type="title"/>
          </p:nvPr>
        </p:nvSpPr>
        <p:spPr/>
        <p:txBody>
          <a:bodyPr/>
          <a:lstStyle/>
          <a:p>
            <a:r>
              <a:rPr lang="en-US" dirty="0" smtClean="0"/>
              <a:t>Example</a:t>
            </a:r>
            <a:endParaRPr lang="en-US" dirty="0"/>
          </a:p>
        </p:txBody>
      </p:sp>
      <p:pic>
        <p:nvPicPr>
          <p:cNvPr id="7" name="Picture 6"/>
          <p:cNvPicPr>
            <a:picLocks noChangeAspect="1"/>
          </p:cNvPicPr>
          <p:nvPr/>
        </p:nvPicPr>
        <p:blipFill>
          <a:blip r:embed="rId2"/>
          <a:stretch>
            <a:fillRect/>
          </a:stretch>
        </p:blipFill>
        <p:spPr>
          <a:xfrm>
            <a:off x="2453099" y="640080"/>
            <a:ext cx="4301532" cy="4208020"/>
          </a:xfrm>
          <a:prstGeom prst="rect">
            <a:avLst/>
          </a:prstGeom>
        </p:spPr>
      </p:pic>
      <p:sp>
        <p:nvSpPr>
          <p:cNvPr id="9" name="Rectangle 8"/>
          <p:cNvSpPr/>
          <p:nvPr/>
        </p:nvSpPr>
        <p:spPr>
          <a:xfrm>
            <a:off x="4603865" y="3410262"/>
            <a:ext cx="1918741" cy="2323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90538" y="3397770"/>
            <a:ext cx="1476531" cy="2323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0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14</a:t>
            </a:fld>
            <a:endParaRPr lang="en-US" dirty="0"/>
          </a:p>
        </p:txBody>
      </p:sp>
      <p:sp>
        <p:nvSpPr>
          <p:cNvPr id="5" name="Title 4"/>
          <p:cNvSpPr>
            <a:spLocks noGrp="1"/>
          </p:cNvSpPr>
          <p:nvPr>
            <p:ph type="title"/>
          </p:nvPr>
        </p:nvSpPr>
        <p:spPr/>
        <p:txBody>
          <a:bodyPr/>
          <a:lstStyle/>
          <a:p>
            <a:r>
              <a:rPr lang="en-US" dirty="0" smtClean="0"/>
              <a:t>Example</a:t>
            </a:r>
            <a:endParaRPr lang="en-US" dirty="0"/>
          </a:p>
        </p:txBody>
      </p:sp>
      <p:pic>
        <p:nvPicPr>
          <p:cNvPr id="7" name="Picture 6"/>
          <p:cNvPicPr>
            <a:picLocks noChangeAspect="1"/>
          </p:cNvPicPr>
          <p:nvPr/>
        </p:nvPicPr>
        <p:blipFill>
          <a:blip r:embed="rId2"/>
          <a:stretch>
            <a:fillRect/>
          </a:stretch>
        </p:blipFill>
        <p:spPr>
          <a:xfrm>
            <a:off x="2453099" y="640080"/>
            <a:ext cx="4301532" cy="4208020"/>
          </a:xfrm>
          <a:prstGeom prst="rect">
            <a:avLst/>
          </a:prstGeom>
        </p:spPr>
      </p:pic>
      <p:pic>
        <p:nvPicPr>
          <p:cNvPr id="8" name="Picture 7"/>
          <p:cNvPicPr>
            <a:picLocks noChangeAspect="1"/>
          </p:cNvPicPr>
          <p:nvPr/>
        </p:nvPicPr>
        <p:blipFill>
          <a:blip r:embed="rId3"/>
          <a:stretch>
            <a:fillRect/>
          </a:stretch>
        </p:blipFill>
        <p:spPr>
          <a:xfrm>
            <a:off x="2320283" y="1013741"/>
            <a:ext cx="6159651" cy="3834359"/>
          </a:xfrm>
          <a:prstGeom prst="rect">
            <a:avLst/>
          </a:prstGeom>
        </p:spPr>
      </p:pic>
      <p:sp>
        <p:nvSpPr>
          <p:cNvPr id="6" name="Rectangle 5"/>
          <p:cNvSpPr/>
          <p:nvPr/>
        </p:nvSpPr>
        <p:spPr>
          <a:xfrm>
            <a:off x="3044888" y="1851284"/>
            <a:ext cx="5389947" cy="9968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37917" y="3303082"/>
            <a:ext cx="806971" cy="2645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20283" y="4167267"/>
            <a:ext cx="5924307" cy="5901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30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640079" y="2651760"/>
            <a:ext cx="7772400" cy="1036181"/>
          </a:xfrm>
        </p:spPr>
        <p:txBody>
          <a:bodyPr/>
          <a:lstStyle/>
          <a:p>
            <a:pPr marL="342900" indent="-342900">
              <a:buFont typeface="+mj-lt"/>
              <a:buAutoNum type="arabicPeriod"/>
            </a:pPr>
            <a:r>
              <a:rPr lang="en-US" dirty="0" smtClean="0"/>
              <a:t>Find your institution’s indirect cost rate agreement</a:t>
            </a:r>
          </a:p>
          <a:p>
            <a:pPr marL="342900" indent="-342900">
              <a:buFont typeface="+mj-lt"/>
              <a:buAutoNum type="arabicPeriod"/>
            </a:pPr>
            <a:r>
              <a:rPr lang="en-US" dirty="0" smtClean="0"/>
              <a:t>Review it for key points (type, rate, base, effective dates) </a:t>
            </a:r>
          </a:p>
          <a:p>
            <a:pPr marL="790956" lvl="1" indent="-342900">
              <a:buFont typeface="+mj-lt"/>
              <a:buAutoNum type="alphaUcPeriod"/>
            </a:pPr>
            <a:endParaRPr lang="en-US" dirty="0" smtClean="0"/>
          </a:p>
          <a:p>
            <a:pPr marL="790956" lvl="1" indent="-342900">
              <a:buFont typeface="+mj-lt"/>
              <a:buAutoNum type="alphaUcPeriod"/>
            </a:pPr>
            <a:endParaRPr lang="en-US" dirty="0"/>
          </a:p>
        </p:txBody>
      </p:sp>
      <p:sp>
        <p:nvSpPr>
          <p:cNvPr id="2" name="Date Placeholder 1"/>
          <p:cNvSpPr>
            <a:spLocks noGrp="1"/>
          </p:cNvSpPr>
          <p:nvPr>
            <p:ph type="dt" sz="half" idx="21"/>
          </p:nvPr>
        </p:nvSpPr>
        <p:spPr/>
        <p:txBody>
          <a:bodyPr/>
          <a:lstStyle/>
          <a:p>
            <a:fld id="{4005FD34-7D5E-6A4C-B563-FA008C4FF639}" type="datetime4">
              <a:rPr lang="en-US" smtClean="0"/>
              <a:t>March 8, 2023</a:t>
            </a:fld>
            <a:endParaRPr lang="en-US" dirty="0"/>
          </a:p>
        </p:txBody>
      </p:sp>
      <p:sp>
        <p:nvSpPr>
          <p:cNvPr id="3" name="Slide Number Placeholder 2"/>
          <p:cNvSpPr>
            <a:spLocks noGrp="1"/>
          </p:cNvSpPr>
          <p:nvPr>
            <p:ph type="sldNum" sz="quarter" idx="22"/>
          </p:nvPr>
        </p:nvSpPr>
        <p:spPr/>
        <p:txBody>
          <a:bodyPr/>
          <a:lstStyle/>
          <a:p>
            <a:fld id="{BD59DAAA-0634-FC41-A826-8BC222AF9A3E}" type="slidenum">
              <a:rPr lang="en-US" smtClean="0"/>
              <a:pPr/>
              <a:t>15</a:t>
            </a:fld>
            <a:endParaRPr lang="en-US" dirty="0"/>
          </a:p>
        </p:txBody>
      </p:sp>
    </p:spTree>
    <p:extLst>
      <p:ext uri="{BB962C8B-B14F-4D97-AF65-F5344CB8AC3E}">
        <p14:creationId xmlns:p14="http://schemas.microsoft.com/office/powerpoint/2010/main" val="2387287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B6238B5B-F19C-E947-A0BC-87BD7983F871}" type="slidenum">
              <a:rPr lang="en-US" smtClean="0"/>
              <a:pPr/>
              <a:t>16</a:t>
            </a:fld>
            <a:endParaRPr lang="en-US" dirty="0"/>
          </a:p>
        </p:txBody>
      </p:sp>
      <p:sp>
        <p:nvSpPr>
          <p:cNvPr id="6" name="Title 5"/>
          <p:cNvSpPr>
            <a:spLocks noGrp="1"/>
          </p:cNvSpPr>
          <p:nvPr>
            <p:ph type="title"/>
          </p:nvPr>
        </p:nvSpPr>
        <p:spPr/>
        <p:txBody>
          <a:bodyPr/>
          <a:lstStyle/>
          <a:p>
            <a:r>
              <a:rPr lang="en-US" dirty="0" smtClean="0"/>
              <a:t>Research Project Process</a:t>
            </a:r>
            <a:endParaRPr lang="en-US" dirty="0"/>
          </a:p>
        </p:txBody>
      </p:sp>
      <p:graphicFrame>
        <p:nvGraphicFramePr>
          <p:cNvPr id="9" name="Diagram 8"/>
          <p:cNvGraphicFramePr/>
          <p:nvPr>
            <p:extLst/>
          </p:nvPr>
        </p:nvGraphicFramePr>
        <p:xfrm>
          <a:off x="435430" y="120317"/>
          <a:ext cx="6482728" cy="500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nvPr>
        </p:nvGraphicFramePr>
        <p:xfrm>
          <a:off x="5100735" y="2450912"/>
          <a:ext cx="3562892" cy="1927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Down Arrow 1"/>
          <p:cNvSpPr/>
          <p:nvPr/>
        </p:nvSpPr>
        <p:spPr>
          <a:xfrm>
            <a:off x="3155430" y="1356610"/>
            <a:ext cx="419724" cy="8694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22825" y="1349114"/>
            <a:ext cx="419724" cy="8694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813509" y="1356610"/>
            <a:ext cx="419724" cy="8694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26577" y="2095837"/>
            <a:ext cx="1497027" cy="1043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 Money Makes the World Go Round ♪ ♫ - Credit Mediators Inc."/>
          <p:cNvPicPr>
            <a:picLocks noChangeAspect="1" noChangeArrowheads="1"/>
          </p:cNvPicPr>
          <p:nvPr/>
        </p:nvPicPr>
        <p:blipFill rotWithShape="1">
          <a:blip r:embed="rId12">
            <a:extLst>
              <a:ext uri="{28A0092B-C50C-407E-A947-70E740481C1C}">
                <a14:useLocalDpi xmlns:a14="http://schemas.microsoft.com/office/drawing/2010/main" val="0"/>
              </a:ext>
            </a:extLst>
          </a:blip>
          <a:srcRect l="3152" t="5824" r="3026" b="2355"/>
          <a:stretch/>
        </p:blipFill>
        <p:spPr bwMode="auto">
          <a:xfrm>
            <a:off x="4060560" y="1356609"/>
            <a:ext cx="2891725" cy="35713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62546" y="4345319"/>
            <a:ext cx="2891725" cy="307777"/>
          </a:xfrm>
          <a:prstGeom prst="rect">
            <a:avLst/>
          </a:prstGeom>
          <a:solidFill>
            <a:schemeClr val="accent3">
              <a:lumMod val="10000"/>
            </a:schemeClr>
          </a:solidFill>
        </p:spPr>
        <p:txBody>
          <a:bodyPr wrap="square" rtlCol="0">
            <a:spAutoFit/>
          </a:bodyPr>
          <a:lstStyle/>
          <a:p>
            <a:pPr algn="ctr"/>
            <a:r>
              <a:rPr lang="en-US" sz="1400" dirty="0" smtClean="0">
                <a:solidFill>
                  <a:schemeClr val="bg1"/>
                </a:solidFill>
                <a:latin typeface="Berlin Sans FB Demi" panose="020E0802020502020306" pitchFamily="34" charset="0"/>
              </a:rPr>
              <a:t>Money makes the world go round</a:t>
            </a:r>
            <a:endParaRPr lang="en-US" sz="14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189620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750" fill="hold"/>
                                        <p:tgtEl>
                                          <p:spTgt spid="5"/>
                                        </p:tgtEl>
                                        <p:attrNameLst>
                                          <p:attrName>ppt_w</p:attrName>
                                        </p:attrNameLst>
                                      </p:cBhvr>
                                      <p:tavLst>
                                        <p:tav tm="0">
                                          <p:val>
                                            <p:fltVal val="0"/>
                                          </p:val>
                                        </p:tav>
                                        <p:tav tm="100000">
                                          <p:val>
                                            <p:strVal val="#ppt_w"/>
                                          </p:val>
                                        </p:tav>
                                      </p:tavLst>
                                    </p:anim>
                                    <p:anim calcmode="lin" valueType="num">
                                      <p:cBhvr>
                                        <p:cTn id="20" dur="750" fill="hold"/>
                                        <p:tgtEl>
                                          <p:spTgt spid="5"/>
                                        </p:tgtEl>
                                        <p:attrNameLst>
                                          <p:attrName>ppt_h</p:attrName>
                                        </p:attrNameLst>
                                      </p:cBhvr>
                                      <p:tavLst>
                                        <p:tav tm="0">
                                          <p:val>
                                            <p:fltVal val="0"/>
                                          </p:val>
                                        </p:tav>
                                        <p:tav tm="100000">
                                          <p:val>
                                            <p:strVal val="#ppt_h"/>
                                          </p:val>
                                        </p:tav>
                                      </p:tavLst>
                                    </p:anim>
                                    <p:anim calcmode="lin" valueType="num">
                                      <p:cBhvr>
                                        <p:cTn id="21" dur="750" fill="hold"/>
                                        <p:tgtEl>
                                          <p:spTgt spid="5"/>
                                        </p:tgtEl>
                                        <p:attrNameLst>
                                          <p:attrName>style.rotation</p:attrName>
                                        </p:attrNameLst>
                                      </p:cBhvr>
                                      <p:tavLst>
                                        <p:tav tm="0">
                                          <p:val>
                                            <p:fltVal val="90"/>
                                          </p:val>
                                        </p:tav>
                                        <p:tav tm="100000">
                                          <p:val>
                                            <p:fltVal val="0"/>
                                          </p:val>
                                        </p:tav>
                                      </p:tavLst>
                                    </p:anim>
                                    <p:animEffect transition="in" filter="fade">
                                      <p:cBhvr>
                                        <p:cTn id="22" dur="75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9218"/>
                                        </p:tgtEl>
                                        <p:attrNameLst>
                                          <p:attrName>style.visibility</p:attrName>
                                        </p:attrNameLst>
                                      </p:cBhvr>
                                      <p:to>
                                        <p:strVal val="visible"/>
                                      </p:to>
                                    </p:set>
                                    <p:anim calcmode="lin" valueType="num">
                                      <p:cBhvr>
                                        <p:cTn id="25" dur="750" fill="hold"/>
                                        <p:tgtEl>
                                          <p:spTgt spid="9218"/>
                                        </p:tgtEl>
                                        <p:attrNameLst>
                                          <p:attrName>ppt_w</p:attrName>
                                        </p:attrNameLst>
                                      </p:cBhvr>
                                      <p:tavLst>
                                        <p:tav tm="0">
                                          <p:val>
                                            <p:fltVal val="0"/>
                                          </p:val>
                                        </p:tav>
                                        <p:tav tm="100000">
                                          <p:val>
                                            <p:strVal val="#ppt_w"/>
                                          </p:val>
                                        </p:tav>
                                      </p:tavLst>
                                    </p:anim>
                                    <p:anim calcmode="lin" valueType="num">
                                      <p:cBhvr>
                                        <p:cTn id="26" dur="750" fill="hold"/>
                                        <p:tgtEl>
                                          <p:spTgt spid="9218"/>
                                        </p:tgtEl>
                                        <p:attrNameLst>
                                          <p:attrName>ppt_h</p:attrName>
                                        </p:attrNameLst>
                                      </p:cBhvr>
                                      <p:tavLst>
                                        <p:tav tm="0">
                                          <p:val>
                                            <p:fltVal val="0"/>
                                          </p:val>
                                        </p:tav>
                                        <p:tav tm="100000">
                                          <p:val>
                                            <p:strVal val="#ppt_h"/>
                                          </p:val>
                                        </p:tav>
                                      </p:tavLst>
                                    </p:anim>
                                    <p:anim calcmode="lin" valueType="num">
                                      <p:cBhvr>
                                        <p:cTn id="27" dur="750" fill="hold"/>
                                        <p:tgtEl>
                                          <p:spTgt spid="9218"/>
                                        </p:tgtEl>
                                        <p:attrNameLst>
                                          <p:attrName>style.rotation</p:attrName>
                                        </p:attrNameLst>
                                      </p:cBhvr>
                                      <p:tavLst>
                                        <p:tav tm="0">
                                          <p:val>
                                            <p:fltVal val="90"/>
                                          </p:val>
                                        </p:tav>
                                        <p:tav tm="100000">
                                          <p:val>
                                            <p:fltVal val="0"/>
                                          </p:val>
                                        </p:tav>
                                      </p:tavLst>
                                    </p:anim>
                                    <p:animEffect transition="in" filter="fade">
                                      <p:cBhvr>
                                        <p:cTn id="28" dur="750"/>
                                        <p:tgtEl>
                                          <p:spTgt spid="92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9"/>
          </p:nvPr>
        </p:nvSpPr>
        <p:spPr/>
        <p:txBody>
          <a:bodyPr/>
          <a:lstStyle/>
          <a:p>
            <a:fld id="{B6238B5B-F19C-E947-A0BC-87BD7983F871}" type="slidenum">
              <a:rPr lang="en-US" smtClean="0"/>
              <a:pPr/>
              <a:t>17</a:t>
            </a:fld>
            <a:endParaRPr lang="en-US" dirty="0"/>
          </a:p>
        </p:txBody>
      </p:sp>
      <p:sp>
        <p:nvSpPr>
          <p:cNvPr id="6" name="Title 5"/>
          <p:cNvSpPr>
            <a:spLocks noGrp="1"/>
          </p:cNvSpPr>
          <p:nvPr>
            <p:ph type="title"/>
          </p:nvPr>
        </p:nvSpPr>
        <p:spPr/>
        <p:txBody>
          <a:bodyPr/>
          <a:lstStyle/>
          <a:p>
            <a:r>
              <a:rPr lang="en-US" dirty="0" smtClean="0"/>
              <a:t>Idea Phase</a:t>
            </a:r>
            <a:endParaRPr lang="en-US" dirty="0"/>
          </a:p>
        </p:txBody>
      </p:sp>
      <p:sp>
        <p:nvSpPr>
          <p:cNvPr id="10" name="Text Placeholder 2"/>
          <p:cNvSpPr>
            <a:spLocks noGrp="1"/>
          </p:cNvSpPr>
          <p:nvPr>
            <p:ph type="body" sz="quarter" idx="15"/>
          </p:nvPr>
        </p:nvSpPr>
        <p:spPr>
          <a:xfrm>
            <a:off x="640079" y="1417991"/>
            <a:ext cx="6858000" cy="307777"/>
          </a:xfrm>
        </p:spPr>
        <p:txBody>
          <a:bodyPr/>
          <a:lstStyle/>
          <a:p>
            <a:r>
              <a:rPr lang="en-US" sz="2000" dirty="0" smtClean="0"/>
              <a:t>Things to consider</a:t>
            </a:r>
            <a:endParaRPr lang="en-US" sz="2000" dirty="0"/>
          </a:p>
        </p:txBody>
      </p:sp>
      <p:sp>
        <p:nvSpPr>
          <p:cNvPr id="11" name="TextBox 10"/>
          <p:cNvSpPr txBox="1"/>
          <p:nvPr/>
        </p:nvSpPr>
        <p:spPr>
          <a:xfrm>
            <a:off x="649224" y="2214978"/>
            <a:ext cx="7772400" cy="21236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smtClean="0"/>
              <a:t>Significance</a:t>
            </a:r>
          </a:p>
          <a:p>
            <a:pPr marL="285750" indent="-285750">
              <a:spcAft>
                <a:spcPts val="600"/>
              </a:spcAft>
              <a:buFont typeface="Arial" panose="020B0604020202020204" pitchFamily="34" charset="0"/>
              <a:buChar char="•"/>
            </a:pPr>
            <a:endParaRPr lang="en-US" sz="1400" dirty="0" smtClean="0"/>
          </a:p>
          <a:p>
            <a:pPr marL="285750" indent="-285750">
              <a:spcAft>
                <a:spcPts val="600"/>
              </a:spcAft>
              <a:buFont typeface="Arial" panose="020B0604020202020204" pitchFamily="34" charset="0"/>
              <a:buChar char="•"/>
            </a:pPr>
            <a:r>
              <a:rPr lang="en-US" sz="2800" dirty="0" smtClean="0"/>
              <a:t>Innovation</a:t>
            </a:r>
          </a:p>
          <a:p>
            <a:pPr marL="285750" indent="-285750">
              <a:spcAft>
                <a:spcPts val="600"/>
              </a:spcAft>
              <a:buFont typeface="Arial" panose="020B0604020202020204" pitchFamily="34" charset="0"/>
              <a:buChar char="•"/>
            </a:pPr>
            <a:endParaRPr lang="en-US" sz="1400" dirty="0" smtClean="0"/>
          </a:p>
          <a:p>
            <a:pPr marL="285750" indent="-285750">
              <a:spcAft>
                <a:spcPts val="600"/>
              </a:spcAft>
              <a:buFont typeface="Arial" panose="020B0604020202020204" pitchFamily="34" charset="0"/>
              <a:buChar char="•"/>
            </a:pPr>
            <a:r>
              <a:rPr lang="en-US" sz="2800" dirty="0" smtClean="0"/>
              <a:t>Building your team</a:t>
            </a:r>
          </a:p>
        </p:txBody>
      </p:sp>
      <p:pic>
        <p:nvPicPr>
          <p:cNvPr id="1026" name="Picture 2" descr="https://www.teachhub.com/wp-content/uploads/2020/08/The-5-Ws-and-an-H_CLP_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62419" t="50787" r="12952" b="10353"/>
          <a:stretch/>
        </p:blipFill>
        <p:spPr bwMode="auto">
          <a:xfrm>
            <a:off x="3748345" y="1454227"/>
            <a:ext cx="1574157" cy="16551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www.teachhub.com/wp-content/uploads/2020/08/The-5-Ws-and-an-H_CLP_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38306" t="50741" r="36523" b="12573"/>
          <a:stretch/>
        </p:blipFill>
        <p:spPr bwMode="auto">
          <a:xfrm>
            <a:off x="5263181" y="2429629"/>
            <a:ext cx="1608881" cy="1562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www.teachhub.com/wp-content/uploads/2020/08/The-5-Ws-and-an-H_CLP_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14153" t="50972" r="61038" b="11254"/>
          <a:stretch/>
        </p:blipFill>
        <p:spPr bwMode="auto">
          <a:xfrm>
            <a:off x="6828562" y="3328879"/>
            <a:ext cx="1585731" cy="160888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93107" y="3674692"/>
            <a:ext cx="3982340" cy="9566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1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224545"/>
            <a:ext cx="7781545" cy="3416320"/>
          </a:xfrm>
        </p:spPr>
        <p:txBody>
          <a:bodyPr/>
          <a:lstStyle/>
          <a:p>
            <a:pPr marL="285750" indent="-285750">
              <a:buFont typeface="Arial" panose="020B0604020202020204" pitchFamily="34" charset="0"/>
              <a:buChar char="•"/>
            </a:pPr>
            <a:r>
              <a:rPr lang="en-US" sz="2000" dirty="0" smtClean="0"/>
              <a:t>Take roll: who is already on your team and what will they be responsible for?</a:t>
            </a:r>
          </a:p>
          <a:p>
            <a:pPr marL="285750" indent="-285750">
              <a:buFont typeface="Arial" panose="020B0604020202020204" pitchFamily="34" charset="0"/>
              <a:buChar char="•"/>
            </a:pPr>
            <a:r>
              <a:rPr lang="en-US" sz="2000" dirty="0" smtClean="0"/>
              <a:t>Identify weaknesses:</a:t>
            </a:r>
          </a:p>
          <a:p>
            <a:pPr marL="733806" lvl="1" indent="-285750">
              <a:buFont typeface="Courier New" panose="02070309020205020404" pitchFamily="49" charset="0"/>
              <a:buChar char="o"/>
            </a:pPr>
            <a:r>
              <a:rPr lang="en-US" sz="2000" dirty="0" smtClean="0"/>
              <a:t>Expertise</a:t>
            </a:r>
          </a:p>
          <a:p>
            <a:pPr marL="733806" lvl="1" indent="-285750">
              <a:buFont typeface="Courier New" panose="02070309020205020404" pitchFamily="49" charset="0"/>
              <a:buChar char="o"/>
            </a:pPr>
            <a:r>
              <a:rPr lang="en-US" sz="2000" dirty="0" smtClean="0"/>
              <a:t>Availability</a:t>
            </a:r>
          </a:p>
          <a:p>
            <a:pPr marL="285750" indent="-285750">
              <a:buFont typeface="Arial" panose="020B0604020202020204" pitchFamily="34" charset="0"/>
              <a:buChar char="•"/>
            </a:pPr>
            <a:r>
              <a:rPr lang="en-US" sz="2000" dirty="0" smtClean="0"/>
              <a:t>Sponsor guidelines and expectations:</a:t>
            </a:r>
          </a:p>
          <a:p>
            <a:pPr marL="733806" lvl="1" indent="-285750">
              <a:buFont typeface="Courier New" panose="02070309020205020404" pitchFamily="49" charset="0"/>
              <a:buChar char="o"/>
            </a:pPr>
            <a:r>
              <a:rPr lang="en-US" sz="2000" dirty="0" smtClean="0"/>
              <a:t>Does the grant opportunity emphasize the need for multiple or different types of collaborators? (e.g. community </a:t>
            </a:r>
            <a:r>
              <a:rPr lang="en-US" sz="2000" dirty="0" smtClean="0"/>
              <a:t>partners)</a:t>
            </a:r>
            <a:endParaRPr lang="en-US" sz="2000" dirty="0" smtClean="0"/>
          </a:p>
          <a:p>
            <a:pPr marL="285750" indent="-285750">
              <a:buFont typeface="Arial" panose="020B0604020202020204" pitchFamily="34" charset="0"/>
              <a:buChar char="•"/>
            </a:pPr>
            <a:r>
              <a:rPr lang="en-US" sz="2000" dirty="0" smtClean="0"/>
              <a:t>Think about programmatic needs, but don’t forget administrative needs</a:t>
            </a:r>
            <a:endParaRPr lang="en-US" sz="2000"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18</a:t>
            </a:fld>
            <a:endParaRPr lang="en-US" dirty="0"/>
          </a:p>
        </p:txBody>
      </p:sp>
      <p:sp>
        <p:nvSpPr>
          <p:cNvPr id="5" name="Title 4"/>
          <p:cNvSpPr>
            <a:spLocks noGrp="1"/>
          </p:cNvSpPr>
          <p:nvPr>
            <p:ph type="title"/>
          </p:nvPr>
        </p:nvSpPr>
        <p:spPr/>
        <p:txBody>
          <a:bodyPr/>
          <a:lstStyle/>
          <a:p>
            <a:r>
              <a:rPr lang="en-US" dirty="0" smtClean="0"/>
              <a:t>Building Your Team</a:t>
            </a:r>
            <a:endParaRPr lang="en-US" dirty="0"/>
          </a:p>
        </p:txBody>
      </p:sp>
      <p:sp>
        <p:nvSpPr>
          <p:cNvPr id="7" name="TextBox 6"/>
          <p:cNvSpPr txBox="1"/>
          <p:nvPr/>
        </p:nvSpPr>
        <p:spPr>
          <a:xfrm>
            <a:off x="6123056" y="1733388"/>
            <a:ext cx="2191657" cy="1338828"/>
          </a:xfrm>
          <a:prstGeom prst="rect">
            <a:avLst/>
          </a:prstGeom>
          <a:solidFill>
            <a:schemeClr val="accent5">
              <a:lumMod val="20000"/>
              <a:lumOff val="80000"/>
            </a:schemeClr>
          </a:solidFill>
        </p:spPr>
        <p:txBody>
          <a:bodyPr wrap="square" rtlCol="0">
            <a:spAutoFit/>
          </a:bodyPr>
          <a:lstStyle/>
          <a:p>
            <a:r>
              <a:rPr lang="en-US" dirty="0" smtClean="0"/>
              <a:t>Admin Indicators:</a:t>
            </a:r>
          </a:p>
          <a:p>
            <a:pPr marL="285750" indent="-285750">
              <a:buFont typeface="Arial" panose="020B0604020202020204" pitchFamily="34" charset="0"/>
              <a:buChar char="•"/>
            </a:pPr>
            <a:r>
              <a:rPr lang="en-US" dirty="0" smtClean="0"/>
              <a:t>Event(s)</a:t>
            </a:r>
          </a:p>
          <a:p>
            <a:pPr marL="285750" indent="-285750">
              <a:buFont typeface="Arial" panose="020B0604020202020204" pitchFamily="34" charset="0"/>
              <a:buChar char="•"/>
            </a:pPr>
            <a:r>
              <a:rPr lang="en-US" dirty="0" smtClean="0"/>
              <a:t>Lots of purchasing or reimbursement needs</a:t>
            </a:r>
          </a:p>
          <a:p>
            <a:pPr marL="285750" indent="-285750">
              <a:buFont typeface="Arial" panose="020B0604020202020204" pitchFamily="34" charset="0"/>
              <a:buChar char="•"/>
            </a:pPr>
            <a:r>
              <a:rPr lang="en-US" dirty="0" smtClean="0"/>
              <a:t>Heavy scheduling</a:t>
            </a:r>
          </a:p>
          <a:p>
            <a:pPr marL="285750" indent="-285750">
              <a:buFont typeface="Arial" panose="020B0604020202020204" pitchFamily="34" charset="0"/>
              <a:buChar char="•"/>
            </a:pPr>
            <a:r>
              <a:rPr lang="en-US" dirty="0" smtClean="0"/>
              <a:t>Correspondence</a:t>
            </a:r>
            <a:endParaRPr lang="en-US" dirty="0"/>
          </a:p>
        </p:txBody>
      </p:sp>
    </p:spTree>
    <p:extLst>
      <p:ext uri="{BB962C8B-B14F-4D97-AF65-F5344CB8AC3E}">
        <p14:creationId xmlns:p14="http://schemas.microsoft.com/office/powerpoint/2010/main" val="35831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224545"/>
            <a:ext cx="7772400" cy="3744615"/>
          </a:xfrm>
        </p:spPr>
        <p:txBody>
          <a:bodyPr/>
          <a:lstStyle/>
          <a:p>
            <a:pPr marL="285750" indent="-285750">
              <a:spcAft>
                <a:spcPts val="600"/>
              </a:spcAft>
              <a:buFont typeface="Arial" panose="020B0604020202020204" pitchFamily="34" charset="0"/>
              <a:buChar char="•"/>
            </a:pPr>
            <a:r>
              <a:rPr lang="en-US" sz="2000" dirty="0" smtClean="0"/>
              <a:t>Identify partners:</a:t>
            </a:r>
          </a:p>
          <a:p>
            <a:pPr marL="790956" lvl="1" indent="-342900">
              <a:buFont typeface="Courier New" panose="02070309020205020404" pitchFamily="49" charset="0"/>
              <a:buChar char="o"/>
            </a:pPr>
            <a:r>
              <a:rPr lang="en-US" sz="2000" dirty="0" smtClean="0"/>
              <a:t>Internal </a:t>
            </a:r>
          </a:p>
          <a:p>
            <a:pPr marL="1260475" lvl="2" indent="-342900">
              <a:buFont typeface="Wingdings" panose="05000000000000000000" pitchFamily="2" charset="2"/>
              <a:buChar char="Ø"/>
            </a:pPr>
            <a:r>
              <a:rPr lang="en-US" sz="2000" dirty="0" smtClean="0"/>
              <a:t>Within your unit</a:t>
            </a:r>
          </a:p>
          <a:p>
            <a:pPr marL="1260475" lvl="2" indent="-342900">
              <a:buFont typeface="Wingdings" panose="05000000000000000000" pitchFamily="2" charset="2"/>
              <a:buChar char="Ø"/>
            </a:pPr>
            <a:r>
              <a:rPr lang="en-US" sz="2000" dirty="0" smtClean="0"/>
              <a:t>Interdisciplinary</a:t>
            </a:r>
          </a:p>
          <a:p>
            <a:pPr marL="1260475" lvl="2" indent="-342900">
              <a:spcAft>
                <a:spcPts val="600"/>
              </a:spcAft>
              <a:buFont typeface="Wingdings" panose="05000000000000000000" pitchFamily="2" charset="2"/>
              <a:buChar char="Ø"/>
            </a:pPr>
            <a:r>
              <a:rPr lang="en-US" sz="2000" dirty="0" smtClean="0"/>
              <a:t>To Be Hired</a:t>
            </a:r>
          </a:p>
          <a:p>
            <a:pPr marL="790956" lvl="1" indent="-342900">
              <a:buFont typeface="Courier New" panose="02070309020205020404" pitchFamily="49" charset="0"/>
              <a:buChar char="o"/>
            </a:pPr>
            <a:r>
              <a:rPr lang="en-US" sz="2000" dirty="0" smtClean="0"/>
              <a:t>External</a:t>
            </a:r>
          </a:p>
          <a:p>
            <a:pPr marL="1260475" lvl="2" indent="-342900">
              <a:buFont typeface="Wingdings" panose="05000000000000000000" pitchFamily="2" charset="2"/>
              <a:buChar char="Ø"/>
            </a:pPr>
            <a:r>
              <a:rPr lang="en-US" sz="2000" dirty="0" smtClean="0"/>
              <a:t>Subaward </a:t>
            </a:r>
          </a:p>
          <a:p>
            <a:pPr marL="1260475" lvl="2" indent="-342900">
              <a:buFont typeface="Wingdings" panose="05000000000000000000" pitchFamily="2" charset="2"/>
              <a:buChar char="Ø"/>
            </a:pPr>
            <a:r>
              <a:rPr lang="en-US" sz="2000" dirty="0" smtClean="0"/>
              <a:t>Consultant/Contractor</a:t>
            </a:r>
          </a:p>
          <a:p>
            <a:pPr marL="1260475" lvl="2" indent="-342900">
              <a:buFont typeface="Wingdings" panose="05000000000000000000" pitchFamily="2" charset="2"/>
              <a:buChar char="Ø"/>
            </a:pPr>
            <a:r>
              <a:rPr lang="en-US" sz="2000" dirty="0" smtClean="0"/>
              <a:t>Vendor</a:t>
            </a:r>
          </a:p>
          <a:p>
            <a:pPr marL="1260475" lvl="2" indent="-342900">
              <a:buFont typeface="Wingdings" panose="05000000000000000000" pitchFamily="2" charset="2"/>
              <a:buChar char="Ø"/>
            </a:pPr>
            <a:r>
              <a:rPr lang="en-US" sz="2000" dirty="0" smtClean="0"/>
              <a:t>Other Significant Contributor</a:t>
            </a:r>
          </a:p>
          <a:p>
            <a:pPr marL="790956" lvl="1" indent="-342900">
              <a:buFont typeface="Wingdings" panose="05000000000000000000" pitchFamily="2" charset="2"/>
              <a:buChar char="Ø"/>
            </a:pPr>
            <a:endParaRPr lang="en-US" sz="2000"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19</a:t>
            </a:fld>
            <a:endParaRPr lang="en-US" dirty="0"/>
          </a:p>
        </p:txBody>
      </p:sp>
      <p:sp>
        <p:nvSpPr>
          <p:cNvPr id="5" name="Title 4"/>
          <p:cNvSpPr>
            <a:spLocks noGrp="1"/>
          </p:cNvSpPr>
          <p:nvPr>
            <p:ph type="title"/>
          </p:nvPr>
        </p:nvSpPr>
        <p:spPr/>
        <p:txBody>
          <a:bodyPr/>
          <a:lstStyle/>
          <a:p>
            <a:r>
              <a:rPr lang="en-US" dirty="0" smtClean="0"/>
              <a:t>If you need to expand your team…</a:t>
            </a:r>
            <a:endParaRPr lang="en-US" dirty="0"/>
          </a:p>
        </p:txBody>
      </p:sp>
      <p:grpSp>
        <p:nvGrpSpPr>
          <p:cNvPr id="8" name="Group 7"/>
          <p:cNvGrpSpPr/>
          <p:nvPr/>
        </p:nvGrpSpPr>
        <p:grpSpPr>
          <a:xfrm>
            <a:off x="5257435" y="2705703"/>
            <a:ext cx="3526882" cy="1935162"/>
            <a:chOff x="5257435" y="2705703"/>
            <a:chExt cx="3526882" cy="1935162"/>
          </a:xfrm>
        </p:grpSpPr>
        <p:pic>
          <p:nvPicPr>
            <p:cNvPr id="6" name="Picture 5"/>
            <p:cNvPicPr>
              <a:picLocks noChangeAspect="1"/>
            </p:cNvPicPr>
            <p:nvPr/>
          </p:nvPicPr>
          <p:blipFill>
            <a:blip r:embed="rId3"/>
            <a:stretch>
              <a:fillRect/>
            </a:stretch>
          </p:blipFill>
          <p:spPr>
            <a:xfrm>
              <a:off x="5257435" y="2705703"/>
              <a:ext cx="3526882" cy="1935162"/>
            </a:xfrm>
            <a:prstGeom prst="rect">
              <a:avLst/>
            </a:prstGeom>
          </p:spPr>
        </p:pic>
        <p:pic>
          <p:nvPicPr>
            <p:cNvPr id="7" name="Picture 6"/>
            <p:cNvPicPr>
              <a:picLocks noChangeAspect="1"/>
            </p:cNvPicPr>
            <p:nvPr/>
          </p:nvPicPr>
          <p:blipFill rotWithShape="1">
            <a:blip r:embed="rId3"/>
            <a:srcRect l="8703" r="38826" b="86062"/>
            <a:stretch/>
          </p:blipFill>
          <p:spPr>
            <a:xfrm>
              <a:off x="5341256" y="2780947"/>
              <a:ext cx="1850573" cy="806754"/>
            </a:xfrm>
            <a:prstGeom prst="rect">
              <a:avLst/>
            </a:prstGeom>
          </p:spPr>
        </p:pic>
      </p:grpSp>
      <p:sp>
        <p:nvSpPr>
          <p:cNvPr id="9" name="Right Arrow 8"/>
          <p:cNvSpPr/>
          <p:nvPr/>
        </p:nvSpPr>
        <p:spPr>
          <a:xfrm rot="20975950" flipH="1">
            <a:off x="3736730" y="1717387"/>
            <a:ext cx="3534508" cy="636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buy-in from other Unit’s leadership</a:t>
            </a:r>
            <a:endParaRPr lang="en-US" dirty="0"/>
          </a:p>
        </p:txBody>
      </p:sp>
      <p:sp>
        <p:nvSpPr>
          <p:cNvPr id="10" name="Right Arrow 9"/>
          <p:cNvSpPr/>
          <p:nvPr/>
        </p:nvSpPr>
        <p:spPr>
          <a:xfrm rot="20975950" flipH="1">
            <a:off x="3493391" y="2085529"/>
            <a:ext cx="4021189" cy="636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HR re: title, salary, hiring process</a:t>
            </a:r>
            <a:endParaRPr lang="en-US" dirty="0"/>
          </a:p>
        </p:txBody>
      </p:sp>
    </p:spTree>
    <p:extLst>
      <p:ext uri="{BB962C8B-B14F-4D97-AF65-F5344CB8AC3E}">
        <p14:creationId xmlns:p14="http://schemas.microsoft.com/office/powerpoint/2010/main" val="36478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1"/>
          </p:nvPr>
        </p:nvSpPr>
        <p:spPr/>
        <p:txBody>
          <a:bodyPr/>
          <a:lstStyle/>
          <a:p>
            <a:fld id="{4005FD34-7D5E-6A4C-B563-FA008C4FF639}" type="datetime4">
              <a:rPr lang="en-US" smtClean="0"/>
              <a:t>March 8, 2023</a:t>
            </a:fld>
            <a:endParaRPr lang="en-US" dirty="0"/>
          </a:p>
        </p:txBody>
      </p:sp>
      <p:sp>
        <p:nvSpPr>
          <p:cNvPr id="3" name="Slide Number Placeholder 2"/>
          <p:cNvSpPr>
            <a:spLocks noGrp="1"/>
          </p:cNvSpPr>
          <p:nvPr>
            <p:ph type="sldNum" sz="quarter" idx="22"/>
          </p:nvPr>
        </p:nvSpPr>
        <p:spPr/>
        <p:txBody>
          <a:bodyPr/>
          <a:lstStyle/>
          <a:p>
            <a:fld id="{BD59DAAA-0634-FC41-A826-8BC222AF9A3E}" type="slidenum">
              <a:rPr lang="en-US" smtClean="0"/>
              <a:pPr/>
              <a:t>2</a:t>
            </a:fld>
            <a:endParaRPr lang="en-US" dirty="0"/>
          </a:p>
        </p:txBody>
      </p:sp>
      <p:sp>
        <p:nvSpPr>
          <p:cNvPr id="5" name="Text Placeholder 2"/>
          <p:cNvSpPr>
            <a:spLocks noGrp="1"/>
          </p:cNvSpPr>
          <p:nvPr>
            <p:ph type="body" sz="quarter" idx="4294967295"/>
          </p:nvPr>
        </p:nvSpPr>
        <p:spPr>
          <a:xfrm>
            <a:off x="360784" y="1181877"/>
            <a:ext cx="8428653" cy="3508653"/>
          </a:xfrm>
          <a:prstGeom prst="rect">
            <a:avLst/>
          </a:prstGeom>
        </p:spPr>
        <p:txBody>
          <a:bodyPr/>
          <a:lstStyle/>
          <a:p>
            <a:pPr marL="285750" indent="-285750" algn="l">
              <a:lnSpc>
                <a:spcPct val="100000"/>
              </a:lnSpc>
              <a:spcBef>
                <a:spcPts val="0"/>
              </a:spcBef>
              <a:spcAft>
                <a:spcPts val="600"/>
              </a:spcAft>
              <a:buFont typeface="Arial" panose="020B0604020202020204" pitchFamily="34" charset="0"/>
              <a:buChar char="•"/>
            </a:pPr>
            <a:r>
              <a:rPr lang="en-US" sz="1700" dirty="0" smtClean="0">
                <a:latin typeface="Calibri"/>
                <a:cs typeface="Calibri"/>
              </a:rPr>
              <a:t>Manager of Research Administration, Department of Family Medicine, David               Geffen School of Medicine at UCLA</a:t>
            </a:r>
          </a:p>
          <a:p>
            <a:pPr marL="285750" indent="-285750" algn="l">
              <a:lnSpc>
                <a:spcPct val="100000"/>
              </a:lnSpc>
              <a:spcBef>
                <a:spcPts val="0"/>
              </a:spcBef>
              <a:spcAft>
                <a:spcPts val="600"/>
              </a:spcAft>
              <a:buFont typeface="Arial" panose="020B0604020202020204" pitchFamily="34" charset="0"/>
              <a:buChar char="•"/>
            </a:pPr>
            <a:r>
              <a:rPr lang="en-US" sz="1700" dirty="0" smtClean="0">
                <a:latin typeface="Calibri"/>
                <a:cs typeface="Calibri"/>
              </a:rPr>
              <a:t>23 </a:t>
            </a:r>
            <a:r>
              <a:rPr lang="en-US" sz="1700" dirty="0">
                <a:latin typeface="Calibri"/>
                <a:cs typeface="Calibri"/>
              </a:rPr>
              <a:t>years in academic research administration</a:t>
            </a:r>
          </a:p>
          <a:p>
            <a:pPr marL="560070" lvl="1" indent="-285750" algn="l">
              <a:lnSpc>
                <a:spcPct val="100000"/>
              </a:lnSpc>
              <a:spcBef>
                <a:spcPts val="0"/>
              </a:spcBef>
              <a:spcAft>
                <a:spcPts val="600"/>
              </a:spcAft>
              <a:buFont typeface="Arial" panose="020B0604020202020204" pitchFamily="34" charset="0"/>
              <a:buChar char="•"/>
            </a:pPr>
            <a:r>
              <a:rPr lang="en-US" sz="1700" dirty="0">
                <a:latin typeface="Calibri"/>
                <a:cs typeface="Calibri"/>
              </a:rPr>
              <a:t>3 years in Civil/Environmental Engineering research administration at University of Southern California (USC)</a:t>
            </a:r>
            <a:endParaRPr lang="en-US" sz="1700" dirty="0">
              <a:latin typeface="Calibri" panose="020F0502020204030204" pitchFamily="34" charset="0"/>
              <a:cs typeface="Calibri" panose="020F0502020204030204" pitchFamily="34" charset="0"/>
            </a:endParaRPr>
          </a:p>
          <a:p>
            <a:pPr marL="560070" lvl="1" indent="-285750" algn="l">
              <a:lnSpc>
                <a:spcPct val="100000"/>
              </a:lnSpc>
              <a:spcBef>
                <a:spcPts val="0"/>
              </a:spcBef>
              <a:spcAft>
                <a:spcPts val="600"/>
              </a:spcAft>
              <a:buFont typeface="Arial" panose="020B0604020202020204" pitchFamily="34" charset="0"/>
              <a:buChar char="•"/>
            </a:pPr>
            <a:r>
              <a:rPr lang="en-US" sz="1700" dirty="0">
                <a:latin typeface="Calibri"/>
                <a:cs typeface="Calibri"/>
              </a:rPr>
              <a:t>10 years in Pediatric Infectious Diseases research and fellowship administration, and divisional financial management at </a:t>
            </a:r>
            <a:r>
              <a:rPr lang="en-US" sz="1700" dirty="0" smtClean="0">
                <a:latin typeface="Calibri"/>
                <a:cs typeface="Calibri"/>
              </a:rPr>
              <a:t>UCLA</a:t>
            </a:r>
            <a:endParaRPr lang="en-US" sz="1700" dirty="0">
              <a:latin typeface="Calibri" panose="020F0502020204030204" pitchFamily="34" charset="0"/>
              <a:cs typeface="Calibri" panose="020F0502020204030204" pitchFamily="34" charset="0"/>
            </a:endParaRPr>
          </a:p>
          <a:p>
            <a:pPr marL="560070" lvl="1" indent="-285750" algn="l">
              <a:lnSpc>
                <a:spcPct val="100000"/>
              </a:lnSpc>
              <a:spcBef>
                <a:spcPts val="0"/>
              </a:spcBef>
              <a:spcAft>
                <a:spcPts val="600"/>
              </a:spcAft>
              <a:buFont typeface="Arial" panose="020B0604020202020204" pitchFamily="34" charset="0"/>
              <a:buChar char="•"/>
            </a:pPr>
            <a:r>
              <a:rPr lang="en-US" sz="1700" dirty="0" smtClean="0">
                <a:latin typeface="Calibri"/>
                <a:cs typeface="Calibri"/>
              </a:rPr>
              <a:t>10 </a:t>
            </a:r>
            <a:r>
              <a:rPr lang="en-US" sz="1700" dirty="0">
                <a:latin typeface="Calibri"/>
                <a:cs typeface="Calibri"/>
              </a:rPr>
              <a:t>years in Family Medicine research administration and financial management at UCLA</a:t>
            </a:r>
            <a:endParaRPr lang="en-US" sz="1700" dirty="0">
              <a:latin typeface="Calibri" panose="020F0502020204030204" pitchFamily="34" charset="0"/>
              <a:cs typeface="Calibri" panose="020F0502020204030204" pitchFamily="34" charset="0"/>
            </a:endParaRPr>
          </a:p>
          <a:p>
            <a:pPr marL="285750" indent="-285750" algn="l">
              <a:lnSpc>
                <a:spcPct val="100000"/>
              </a:lnSpc>
              <a:spcBef>
                <a:spcPts val="0"/>
              </a:spcBef>
              <a:spcAft>
                <a:spcPts val="600"/>
              </a:spcAft>
              <a:buFont typeface="Arial" panose="020B0604020202020204" pitchFamily="34" charset="0"/>
              <a:buChar char="•"/>
            </a:pPr>
            <a:r>
              <a:rPr lang="en-US" sz="1700" dirty="0" smtClean="0">
                <a:latin typeface="Calibri"/>
                <a:cs typeface="Calibri"/>
              </a:rPr>
              <a:t>Management of </a:t>
            </a:r>
            <a:r>
              <a:rPr lang="en-US" sz="1700" dirty="0">
                <a:latin typeface="Calibri"/>
                <a:cs typeface="Calibri"/>
              </a:rPr>
              <a:t>approximately $10M in contract and grant funding annually</a:t>
            </a:r>
          </a:p>
          <a:p>
            <a:pPr marL="285750" indent="-285750" algn="l">
              <a:lnSpc>
                <a:spcPct val="100000"/>
              </a:lnSpc>
              <a:spcBef>
                <a:spcPts val="0"/>
              </a:spcBef>
              <a:spcAft>
                <a:spcPts val="600"/>
              </a:spcAft>
              <a:buFont typeface="Arial" panose="020B0604020202020204" pitchFamily="34" charset="0"/>
              <a:buChar char="•"/>
            </a:pPr>
            <a:r>
              <a:rPr lang="en-US" sz="1700" dirty="0">
                <a:latin typeface="Calibri"/>
                <a:cs typeface="Calibri"/>
              </a:rPr>
              <a:t>Department </a:t>
            </a:r>
            <a:r>
              <a:rPr lang="en-US" sz="1700" dirty="0" smtClean="0">
                <a:latin typeface="Calibri"/>
                <a:cs typeface="Calibri"/>
              </a:rPr>
              <a:t>consistently ranks in top 10 nationwide </a:t>
            </a:r>
            <a:r>
              <a:rPr lang="en-US" sz="1700" dirty="0">
                <a:latin typeface="Calibri"/>
                <a:cs typeface="Calibri"/>
              </a:rPr>
              <a:t>for federal funding among all Family Medicine </a:t>
            </a:r>
            <a:r>
              <a:rPr lang="en-US" sz="1700" dirty="0" smtClean="0">
                <a:latin typeface="Calibri"/>
                <a:cs typeface="Calibri"/>
              </a:rPr>
              <a:t>Departments</a:t>
            </a:r>
            <a:endParaRPr lang="en-US" sz="1700" dirty="0"/>
          </a:p>
        </p:txBody>
      </p:sp>
      <p:sp>
        <p:nvSpPr>
          <p:cNvPr id="6" name="TextBox 5"/>
          <p:cNvSpPr txBox="1"/>
          <p:nvPr/>
        </p:nvSpPr>
        <p:spPr>
          <a:xfrm>
            <a:off x="211494" y="570775"/>
            <a:ext cx="7364963" cy="523220"/>
          </a:xfrm>
          <a:prstGeom prst="rect">
            <a:avLst/>
          </a:prstGeom>
          <a:noFill/>
        </p:spPr>
        <p:txBody>
          <a:bodyPr wrap="square" rtlCol="0">
            <a:spAutoFit/>
          </a:bodyPr>
          <a:lstStyle/>
          <a:p>
            <a:r>
              <a:rPr lang="en-US" sz="2800" dirty="0" smtClean="0">
                <a:solidFill>
                  <a:srgbClr val="FFC000"/>
                </a:solidFill>
              </a:rPr>
              <a:t>Laura Sheehan</a:t>
            </a:r>
            <a:endParaRPr lang="en-US" sz="2800" dirty="0">
              <a:solidFill>
                <a:srgbClr val="FFC000"/>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184" r="8838" b="9254"/>
          <a:stretch/>
        </p:blipFill>
        <p:spPr>
          <a:xfrm flipH="1">
            <a:off x="7761427" y="499649"/>
            <a:ext cx="1117397" cy="1563150"/>
          </a:xfrm>
          <a:prstGeom prst="rect">
            <a:avLst/>
          </a:prstGeom>
        </p:spPr>
      </p:pic>
    </p:spTree>
    <p:extLst>
      <p:ext uri="{BB962C8B-B14F-4D97-AF65-F5344CB8AC3E}">
        <p14:creationId xmlns:p14="http://schemas.microsoft.com/office/powerpoint/2010/main" val="3913648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5761" y="1392787"/>
            <a:ext cx="7772400" cy="1380891"/>
          </a:xfrm>
        </p:spPr>
        <p:txBody>
          <a:bodyPr/>
          <a:lstStyle/>
          <a:p>
            <a:pPr marL="342900" lvl="2" indent="-342900"/>
            <a:r>
              <a:rPr lang="en-US" sz="2400" dirty="0" smtClean="0"/>
              <a:t>Subaward </a:t>
            </a:r>
          </a:p>
          <a:p>
            <a:pPr marL="274320" lvl="3" indent="0">
              <a:buNone/>
            </a:pPr>
            <a:r>
              <a:rPr lang="en-US" sz="1800" dirty="0" smtClean="0"/>
              <a:t>Recipient is at an institution and will carry out an intellectually significant portion of the award, has an identified site lead/investigator, expected to co-author publications, uses funds to carry out a program for public purpose, has a detailed/line-item budget</a:t>
            </a:r>
          </a:p>
        </p:txBody>
      </p:sp>
      <p:sp>
        <p:nvSpPr>
          <p:cNvPr id="4" name="Slide Number Placeholder 3"/>
          <p:cNvSpPr>
            <a:spLocks noGrp="1"/>
          </p:cNvSpPr>
          <p:nvPr>
            <p:ph type="sldNum" sz="quarter" idx="19"/>
          </p:nvPr>
        </p:nvSpPr>
        <p:spPr/>
        <p:txBody>
          <a:bodyPr/>
          <a:lstStyle/>
          <a:p>
            <a:fld id="{B6238B5B-F19C-E947-A0BC-87BD7983F871}" type="slidenum">
              <a:rPr lang="en-US" smtClean="0"/>
              <a:pPr/>
              <a:t>20</a:t>
            </a:fld>
            <a:endParaRPr lang="en-US" dirty="0"/>
          </a:p>
        </p:txBody>
      </p:sp>
      <p:sp>
        <p:nvSpPr>
          <p:cNvPr id="3" name="Title 2"/>
          <p:cNvSpPr>
            <a:spLocks noGrp="1"/>
          </p:cNvSpPr>
          <p:nvPr>
            <p:ph type="title"/>
          </p:nvPr>
        </p:nvSpPr>
        <p:spPr/>
        <p:txBody>
          <a:bodyPr/>
          <a:lstStyle/>
          <a:p>
            <a:r>
              <a:rPr lang="en-US" dirty="0" smtClean="0"/>
              <a:t>External Partners</a:t>
            </a:r>
            <a:endParaRPr lang="en-US" dirty="0"/>
          </a:p>
        </p:txBody>
      </p:sp>
      <p:sp>
        <p:nvSpPr>
          <p:cNvPr id="6" name="Rectangle 5"/>
          <p:cNvSpPr/>
          <p:nvPr/>
        </p:nvSpPr>
        <p:spPr>
          <a:xfrm>
            <a:off x="511443" y="2844238"/>
            <a:ext cx="7901035" cy="1569660"/>
          </a:xfrm>
          <a:prstGeom prst="rect">
            <a:avLst/>
          </a:prstGeom>
        </p:spPr>
        <p:txBody>
          <a:bodyPr wrap="square">
            <a:spAutoFit/>
          </a:bodyPr>
          <a:lstStyle/>
          <a:p>
            <a:pPr marL="342900" lvl="2" indent="-342900">
              <a:buFont typeface="Arial" panose="020B0604020202020204" pitchFamily="34" charset="0"/>
              <a:buChar char="•"/>
            </a:pPr>
            <a:r>
              <a:rPr lang="en-US" sz="2400" dirty="0" smtClean="0"/>
              <a:t>Consultant</a:t>
            </a:r>
          </a:p>
          <a:p>
            <a:pPr marL="228600" lvl="2"/>
            <a:r>
              <a:rPr lang="en-US" sz="1800" dirty="0" smtClean="0"/>
              <a:t>Procurement </a:t>
            </a:r>
            <a:r>
              <a:rPr lang="en-US" sz="1800" dirty="0"/>
              <a:t>relationship, </a:t>
            </a:r>
            <a:r>
              <a:rPr lang="en-US" sz="1800" dirty="0" smtClean="0"/>
              <a:t>services are primarily advisory in nature and address a clearly delineated problem or provides a fee-for-service function, typically paid on an hourly or daily rate or some other fixed-price rate for deliverables.</a:t>
            </a:r>
            <a:endParaRPr lang="en-US" sz="1800" dirty="0"/>
          </a:p>
        </p:txBody>
      </p:sp>
    </p:spTree>
    <p:extLst>
      <p:ext uri="{BB962C8B-B14F-4D97-AF65-F5344CB8AC3E}">
        <p14:creationId xmlns:p14="http://schemas.microsoft.com/office/powerpoint/2010/main" val="273302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5761" y="1357352"/>
            <a:ext cx="7772400" cy="1630190"/>
          </a:xfrm>
        </p:spPr>
        <p:txBody>
          <a:bodyPr/>
          <a:lstStyle/>
          <a:p>
            <a:pPr marL="342900" lvl="2" indent="-342900"/>
            <a:r>
              <a:rPr lang="en-US" sz="2400" dirty="0" smtClean="0"/>
              <a:t>Vendor</a:t>
            </a:r>
          </a:p>
          <a:p>
            <a:pPr marL="274320" lvl="3" indent="0">
              <a:buNone/>
            </a:pPr>
            <a:r>
              <a:rPr lang="en-US" sz="1800" dirty="0"/>
              <a:t>Procurement relationship, provides goods/services within normal operations or to many different purchasers, performs series of repetitive activities requiring little discretionary judgment, normally operates in a competitive </a:t>
            </a:r>
            <a:r>
              <a:rPr lang="en-US" sz="1800" dirty="0" smtClean="0"/>
              <a:t>environment. Consultants are often considered Vendors, but not all Vendors are Consultants.</a:t>
            </a:r>
            <a:endParaRPr lang="en-US" sz="1800"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21</a:t>
            </a:fld>
            <a:endParaRPr lang="en-US" dirty="0"/>
          </a:p>
        </p:txBody>
      </p:sp>
      <p:sp>
        <p:nvSpPr>
          <p:cNvPr id="3" name="Title 2"/>
          <p:cNvSpPr>
            <a:spLocks noGrp="1"/>
          </p:cNvSpPr>
          <p:nvPr>
            <p:ph type="title"/>
          </p:nvPr>
        </p:nvSpPr>
        <p:spPr/>
        <p:txBody>
          <a:bodyPr/>
          <a:lstStyle/>
          <a:p>
            <a:r>
              <a:rPr lang="en-US" dirty="0" smtClean="0"/>
              <a:t>External Partners</a:t>
            </a:r>
            <a:endParaRPr lang="en-US" dirty="0"/>
          </a:p>
        </p:txBody>
      </p:sp>
      <p:sp>
        <p:nvSpPr>
          <p:cNvPr id="6" name="Rectangle 5"/>
          <p:cNvSpPr/>
          <p:nvPr/>
        </p:nvSpPr>
        <p:spPr>
          <a:xfrm>
            <a:off x="511444" y="3069603"/>
            <a:ext cx="7901035" cy="1292662"/>
          </a:xfrm>
          <a:prstGeom prst="rect">
            <a:avLst/>
          </a:prstGeom>
        </p:spPr>
        <p:txBody>
          <a:bodyPr wrap="square">
            <a:spAutoFit/>
          </a:bodyPr>
          <a:lstStyle/>
          <a:p>
            <a:pPr marL="342900" lvl="2" indent="-342900">
              <a:buFont typeface="Arial" panose="020B0604020202020204" pitchFamily="34" charset="0"/>
              <a:buChar char="•"/>
            </a:pPr>
            <a:r>
              <a:rPr lang="en-US" sz="2400" dirty="0" smtClean="0"/>
              <a:t>Other Significant Contributors</a:t>
            </a:r>
            <a:endParaRPr lang="en-US" sz="2400" dirty="0"/>
          </a:p>
          <a:p>
            <a:pPr marL="274320" lvl="3" indent="0">
              <a:buNone/>
            </a:pPr>
            <a:r>
              <a:rPr lang="en-US" sz="1800" dirty="0" smtClean="0"/>
              <a:t>(NIH primarily) Contributes to the scientific development or execution of a project but does not commit any specified measurable effort, no budget/funds for participation. E.g. mentors. </a:t>
            </a:r>
            <a:endParaRPr lang="en-US" sz="1800" dirty="0"/>
          </a:p>
        </p:txBody>
      </p:sp>
    </p:spTree>
    <p:extLst>
      <p:ext uri="{BB962C8B-B14F-4D97-AF65-F5344CB8AC3E}">
        <p14:creationId xmlns:p14="http://schemas.microsoft.com/office/powerpoint/2010/main" val="5232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679408"/>
            <a:ext cx="7772400" cy="2970044"/>
          </a:xfrm>
        </p:spPr>
        <p:txBody>
          <a:bodyPr/>
          <a:lstStyle/>
          <a:p>
            <a:pPr marL="342900" lvl="2" indent="-342900">
              <a:lnSpc>
                <a:spcPct val="100000"/>
              </a:lnSpc>
              <a:spcAft>
                <a:spcPts val="600"/>
              </a:spcAft>
            </a:pPr>
            <a:r>
              <a:rPr lang="en-US" sz="2400" dirty="0" smtClean="0"/>
              <a:t>Internal Partners: easy to determine salary/benefits, other costs</a:t>
            </a:r>
          </a:p>
          <a:p>
            <a:pPr marL="342900" lvl="2" indent="-342900">
              <a:lnSpc>
                <a:spcPct val="100000"/>
              </a:lnSpc>
              <a:spcAft>
                <a:spcPts val="600"/>
              </a:spcAft>
            </a:pPr>
            <a:r>
              <a:rPr lang="en-US" sz="2400" dirty="0" smtClean="0"/>
              <a:t>Subawards: allow for extra time, communicate to determine </a:t>
            </a:r>
            <a:r>
              <a:rPr lang="en-US" sz="2400" dirty="0" err="1" smtClean="0"/>
              <a:t>sal</a:t>
            </a:r>
            <a:r>
              <a:rPr lang="en-US" sz="2400" dirty="0" smtClean="0"/>
              <a:t>/bens/other, allow for F&amp;A (at both sites)</a:t>
            </a:r>
          </a:p>
          <a:p>
            <a:pPr marL="342900" lvl="2" indent="-342900">
              <a:lnSpc>
                <a:spcPct val="100000"/>
              </a:lnSpc>
              <a:spcAft>
                <a:spcPts val="600"/>
              </a:spcAft>
            </a:pPr>
            <a:r>
              <a:rPr lang="en-US" sz="2400" dirty="0" smtClean="0"/>
              <a:t>Consultants/Vendors: obtain quotes/bids as needed, determine rate and quantity</a:t>
            </a:r>
          </a:p>
          <a:p>
            <a:pPr marL="342900" lvl="2" indent="-342900">
              <a:lnSpc>
                <a:spcPct val="100000"/>
              </a:lnSpc>
              <a:spcAft>
                <a:spcPts val="600"/>
              </a:spcAft>
            </a:pPr>
            <a:r>
              <a:rPr lang="en-US" sz="2400" dirty="0" smtClean="0"/>
              <a:t>Other Significant Contributor: no costs</a:t>
            </a:r>
            <a:endParaRPr lang="en-US" sz="2400"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22</a:t>
            </a:fld>
            <a:endParaRPr lang="en-US" dirty="0"/>
          </a:p>
        </p:txBody>
      </p:sp>
      <p:sp>
        <p:nvSpPr>
          <p:cNvPr id="3" name="Title 2"/>
          <p:cNvSpPr>
            <a:spLocks noGrp="1"/>
          </p:cNvSpPr>
          <p:nvPr>
            <p:ph type="title"/>
          </p:nvPr>
        </p:nvSpPr>
        <p:spPr/>
        <p:txBody>
          <a:bodyPr/>
          <a:lstStyle/>
          <a:p>
            <a:r>
              <a:rPr lang="en-US" dirty="0" smtClean="0"/>
              <a:t>Expanding your Team</a:t>
            </a:r>
            <a:endParaRPr lang="en-US" dirty="0"/>
          </a:p>
        </p:txBody>
      </p:sp>
      <p:sp>
        <p:nvSpPr>
          <p:cNvPr id="5" name="Text Placeholder 2"/>
          <p:cNvSpPr>
            <a:spLocks noGrp="1"/>
          </p:cNvSpPr>
          <p:nvPr>
            <p:ph type="body" sz="quarter" idx="15"/>
          </p:nvPr>
        </p:nvSpPr>
        <p:spPr>
          <a:xfrm>
            <a:off x="640079" y="1324739"/>
            <a:ext cx="6858000" cy="307777"/>
          </a:xfrm>
        </p:spPr>
        <p:txBody>
          <a:bodyPr/>
          <a:lstStyle/>
          <a:p>
            <a:r>
              <a:rPr lang="en-US" sz="2000" dirty="0" smtClean="0"/>
              <a:t>How does this affect your budget?</a:t>
            </a:r>
            <a:endParaRPr lang="en-US" sz="2000" dirty="0"/>
          </a:p>
        </p:txBody>
      </p:sp>
      <p:grpSp>
        <p:nvGrpSpPr>
          <p:cNvPr id="9" name="Group 8"/>
          <p:cNvGrpSpPr/>
          <p:nvPr/>
        </p:nvGrpSpPr>
        <p:grpSpPr>
          <a:xfrm>
            <a:off x="5521569" y="1632516"/>
            <a:ext cx="3416984" cy="3305246"/>
            <a:chOff x="5603631" y="1791254"/>
            <a:chExt cx="3334921" cy="3146507"/>
          </a:xfrm>
        </p:grpSpPr>
        <p:pic>
          <p:nvPicPr>
            <p:cNvPr id="7" name="Picture 6" descr="Post It Note Memo · Free image on Pixabay"/>
            <p:cNvPicPr>
              <a:picLocks noChangeAspect="1"/>
            </p:cNvPicPr>
            <p:nvPr/>
          </p:nvPicPr>
          <p:blipFill rotWithShape="1">
            <a:blip r:embed="rId2">
              <a:extLst>
                <a:ext uri="{28A0092B-C50C-407E-A947-70E740481C1C}">
                  <a14:useLocalDpi xmlns:a14="http://schemas.microsoft.com/office/drawing/2010/main" val="0"/>
                </a:ext>
              </a:extLst>
            </a:blip>
            <a:srcRect l="13684" t="4927" r="13271" b="5862"/>
            <a:stretch/>
          </p:blipFill>
          <p:spPr>
            <a:xfrm>
              <a:off x="5603631" y="1791254"/>
              <a:ext cx="3334921" cy="3146507"/>
            </a:xfrm>
            <a:prstGeom prst="rect">
              <a:avLst/>
            </a:prstGeom>
          </p:spPr>
        </p:pic>
        <p:sp>
          <p:nvSpPr>
            <p:cNvPr id="8" name="TextBox 7"/>
            <p:cNvSpPr txBox="1"/>
            <p:nvPr/>
          </p:nvSpPr>
          <p:spPr>
            <a:xfrm rot="20903898">
              <a:off x="5998497" y="2688105"/>
              <a:ext cx="2685867" cy="1169551"/>
            </a:xfrm>
            <a:prstGeom prst="rect">
              <a:avLst/>
            </a:prstGeom>
            <a:noFill/>
          </p:spPr>
          <p:txBody>
            <a:bodyPr wrap="square" rtlCol="0">
              <a:spAutoFit/>
            </a:bodyPr>
            <a:lstStyle/>
            <a:p>
              <a:r>
                <a:rPr lang="en-US" sz="1400" b="1" dirty="0" smtClean="0">
                  <a:latin typeface="Ink Free" panose="03080402000500000000" pitchFamily="66" charset="0"/>
                </a:rPr>
                <a:t>Subawards take more time to set up during proposal phase</a:t>
              </a:r>
            </a:p>
            <a:p>
              <a:endParaRPr lang="en-US" sz="1400" b="1" dirty="0">
                <a:latin typeface="Ink Free" panose="03080402000500000000" pitchFamily="66" charset="0"/>
              </a:endParaRPr>
            </a:p>
            <a:p>
              <a:r>
                <a:rPr lang="en-US" sz="1400" b="1" dirty="0" smtClean="0">
                  <a:latin typeface="Ink Free" panose="03080402000500000000" pitchFamily="66" charset="0"/>
                </a:rPr>
                <a:t>Consultants take more time to set up after funds are awarded</a:t>
              </a:r>
              <a:endParaRPr lang="en-US" sz="1400" b="1" dirty="0">
                <a:latin typeface="Ink Free" panose="03080402000500000000" pitchFamily="66" charset="0"/>
              </a:endParaRPr>
            </a:p>
          </p:txBody>
        </p:sp>
      </p:grpSp>
    </p:spTree>
    <p:extLst>
      <p:ext uri="{BB962C8B-B14F-4D97-AF65-F5344CB8AC3E}">
        <p14:creationId xmlns:p14="http://schemas.microsoft.com/office/powerpoint/2010/main" val="12143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B6238B5B-F19C-E947-A0BC-87BD7983F871}" type="slidenum">
              <a:rPr lang="en-US" smtClean="0"/>
              <a:pPr/>
              <a:t>23</a:t>
            </a:fld>
            <a:endParaRPr lang="en-US" dirty="0"/>
          </a:p>
        </p:txBody>
      </p:sp>
      <p:sp>
        <p:nvSpPr>
          <p:cNvPr id="6" name="Title 5"/>
          <p:cNvSpPr>
            <a:spLocks noGrp="1"/>
          </p:cNvSpPr>
          <p:nvPr>
            <p:ph type="title"/>
          </p:nvPr>
        </p:nvSpPr>
        <p:spPr/>
        <p:txBody>
          <a:bodyPr/>
          <a:lstStyle/>
          <a:p>
            <a:r>
              <a:rPr lang="en-US" dirty="0" smtClean="0"/>
              <a:t>Research Project Process</a:t>
            </a:r>
            <a:endParaRPr lang="en-US" dirty="0"/>
          </a:p>
        </p:txBody>
      </p:sp>
      <p:graphicFrame>
        <p:nvGraphicFramePr>
          <p:cNvPr id="9" name="Diagram 8"/>
          <p:cNvGraphicFramePr/>
          <p:nvPr>
            <p:extLst/>
          </p:nvPr>
        </p:nvGraphicFramePr>
        <p:xfrm>
          <a:off x="435430" y="120317"/>
          <a:ext cx="6482728" cy="500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nvPr>
        </p:nvGraphicFramePr>
        <p:xfrm>
          <a:off x="5100735" y="2450912"/>
          <a:ext cx="3562892" cy="1927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Oval 3"/>
          <p:cNvSpPr/>
          <p:nvPr/>
        </p:nvSpPr>
        <p:spPr>
          <a:xfrm>
            <a:off x="1367554" y="2098542"/>
            <a:ext cx="1497027" cy="1043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50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9"/>
          </p:nvPr>
        </p:nvSpPr>
        <p:spPr/>
        <p:txBody>
          <a:bodyPr/>
          <a:lstStyle/>
          <a:p>
            <a:fld id="{B6238B5B-F19C-E947-A0BC-87BD7983F871}" type="slidenum">
              <a:rPr lang="en-US" smtClean="0"/>
              <a:pPr/>
              <a:t>24</a:t>
            </a:fld>
            <a:endParaRPr lang="en-US" dirty="0"/>
          </a:p>
        </p:txBody>
      </p:sp>
      <p:sp>
        <p:nvSpPr>
          <p:cNvPr id="6" name="Title 5"/>
          <p:cNvSpPr>
            <a:spLocks noGrp="1"/>
          </p:cNvSpPr>
          <p:nvPr>
            <p:ph type="title"/>
          </p:nvPr>
        </p:nvSpPr>
        <p:spPr/>
        <p:txBody>
          <a:bodyPr/>
          <a:lstStyle/>
          <a:p>
            <a:r>
              <a:rPr lang="en-US" dirty="0" smtClean="0"/>
              <a:t>Sponsor Types</a:t>
            </a:r>
            <a:endParaRPr lang="en-US" dirty="0"/>
          </a:p>
        </p:txBody>
      </p:sp>
      <p:sp>
        <p:nvSpPr>
          <p:cNvPr id="8" name="TextBox 7"/>
          <p:cNvSpPr txBox="1"/>
          <p:nvPr/>
        </p:nvSpPr>
        <p:spPr>
          <a:xfrm>
            <a:off x="640079" y="1178357"/>
            <a:ext cx="7772400" cy="3457357"/>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en-US" sz="2000" b="1" dirty="0" smtClean="0"/>
              <a:t>Internal</a:t>
            </a:r>
          </a:p>
          <a:p>
            <a:pPr marL="285750" indent="-285750">
              <a:spcAft>
                <a:spcPts val="200"/>
              </a:spcAft>
              <a:buFont typeface="Arial" panose="020B0604020202020204" pitchFamily="34" charset="0"/>
              <a:buChar char="•"/>
            </a:pPr>
            <a:r>
              <a:rPr lang="en-US" sz="2000" b="1" dirty="0" smtClean="0"/>
              <a:t>Government</a:t>
            </a:r>
          </a:p>
          <a:p>
            <a:pPr marL="628650" lvl="1" indent="-285750">
              <a:spcAft>
                <a:spcPts val="200"/>
              </a:spcAft>
              <a:buFont typeface="Courier New" panose="02070309020205020404" pitchFamily="49" charset="0"/>
              <a:buChar char="o"/>
            </a:pPr>
            <a:r>
              <a:rPr lang="en-US" sz="1600" dirty="0" smtClean="0"/>
              <a:t>Federal</a:t>
            </a:r>
          </a:p>
          <a:p>
            <a:pPr marL="628650" lvl="1" indent="-285750">
              <a:spcAft>
                <a:spcPts val="200"/>
              </a:spcAft>
              <a:buFont typeface="Courier New" panose="02070309020205020404" pitchFamily="49" charset="0"/>
              <a:buChar char="o"/>
            </a:pPr>
            <a:r>
              <a:rPr lang="en-US" sz="1600" dirty="0" smtClean="0"/>
              <a:t>State</a:t>
            </a:r>
          </a:p>
          <a:p>
            <a:pPr marL="628650" lvl="1" indent="-285750">
              <a:spcAft>
                <a:spcPts val="600"/>
              </a:spcAft>
              <a:buFont typeface="Courier New" panose="02070309020205020404" pitchFamily="49" charset="0"/>
              <a:buChar char="o"/>
            </a:pPr>
            <a:r>
              <a:rPr lang="en-US" sz="1600" dirty="0" smtClean="0"/>
              <a:t>Local</a:t>
            </a:r>
          </a:p>
          <a:p>
            <a:pPr marL="285750" indent="-285750">
              <a:spcAft>
                <a:spcPts val="200"/>
              </a:spcAft>
              <a:buFont typeface="Arial" panose="020B0604020202020204" pitchFamily="34" charset="0"/>
              <a:buChar char="•"/>
            </a:pPr>
            <a:r>
              <a:rPr lang="en-US" sz="2000" b="1" dirty="0" smtClean="0"/>
              <a:t>Private/Non-profit</a:t>
            </a:r>
          </a:p>
          <a:p>
            <a:pPr marL="628650" lvl="1" indent="-285750">
              <a:spcAft>
                <a:spcPts val="600"/>
              </a:spcAft>
              <a:buFont typeface="Courier New" panose="02070309020205020404" pitchFamily="49" charset="0"/>
              <a:buChar char="o"/>
            </a:pPr>
            <a:r>
              <a:rPr lang="en-US" sz="1600" dirty="0" smtClean="0"/>
              <a:t>Higher Education Institutions</a:t>
            </a:r>
          </a:p>
          <a:p>
            <a:pPr marL="628650" lvl="1" indent="-285750">
              <a:spcAft>
                <a:spcPts val="600"/>
              </a:spcAft>
              <a:buFont typeface="Courier New" panose="02070309020205020404" pitchFamily="49" charset="0"/>
              <a:buChar char="o"/>
            </a:pPr>
            <a:r>
              <a:rPr lang="en-US" sz="1600" dirty="0" smtClean="0"/>
              <a:t>Foundations</a:t>
            </a:r>
          </a:p>
          <a:p>
            <a:pPr marL="285750" indent="-285750">
              <a:spcAft>
                <a:spcPts val="200"/>
              </a:spcAft>
              <a:buFont typeface="Arial" panose="020B0604020202020204" pitchFamily="34" charset="0"/>
              <a:buChar char="•"/>
            </a:pPr>
            <a:r>
              <a:rPr lang="en-US" sz="2000" b="1" dirty="0" smtClean="0"/>
              <a:t>For-Profit</a:t>
            </a:r>
          </a:p>
          <a:p>
            <a:pPr marL="628650" lvl="1" indent="-285750">
              <a:spcAft>
                <a:spcPts val="200"/>
              </a:spcAft>
              <a:buFont typeface="Courier New" panose="02070309020205020404" pitchFamily="49" charset="0"/>
              <a:buChar char="o"/>
            </a:pPr>
            <a:r>
              <a:rPr lang="en-US" sz="1600" dirty="0" smtClean="0"/>
              <a:t>Pharmaceutical</a:t>
            </a:r>
          </a:p>
          <a:p>
            <a:pPr marL="628650" lvl="1" indent="-285750">
              <a:spcAft>
                <a:spcPts val="600"/>
              </a:spcAft>
              <a:buFont typeface="Courier New" panose="02070309020205020404" pitchFamily="49" charset="0"/>
              <a:buChar char="o"/>
            </a:pPr>
            <a:r>
              <a:rPr lang="en-US" sz="1600" dirty="0" smtClean="0"/>
              <a:t>Business</a:t>
            </a:r>
          </a:p>
        </p:txBody>
      </p:sp>
      <p:sp>
        <p:nvSpPr>
          <p:cNvPr id="2" name="Rectangular Callout 1"/>
          <p:cNvSpPr/>
          <p:nvPr/>
        </p:nvSpPr>
        <p:spPr>
          <a:xfrm rot="5400000">
            <a:off x="5506199" y="-1143272"/>
            <a:ext cx="419390" cy="5228139"/>
          </a:xfrm>
          <a:prstGeom prst="wedgeRectCallout">
            <a:avLst>
              <a:gd name="adj1" fmla="val -20834"/>
              <a:gd name="adj2" fmla="val 6908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t>Often smaller, shorter turnaround, simple rules, no IDC </a:t>
            </a:r>
            <a:endParaRPr lang="en-US" sz="1600" dirty="0"/>
          </a:p>
        </p:txBody>
      </p:sp>
      <p:sp>
        <p:nvSpPr>
          <p:cNvPr id="9" name="Rectangular Callout 8"/>
          <p:cNvSpPr/>
          <p:nvPr/>
        </p:nvSpPr>
        <p:spPr>
          <a:xfrm rot="5400000">
            <a:off x="5440098" y="-445673"/>
            <a:ext cx="569674" cy="5210060"/>
          </a:xfrm>
          <a:prstGeom prst="wedgeRectCallout">
            <a:avLst>
              <a:gd name="adj1" fmla="val -50382"/>
              <a:gd name="adj2" fmla="val 6023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t>Often </a:t>
            </a:r>
            <a:r>
              <a:rPr lang="en-US" sz="1600" dirty="0"/>
              <a:t>biggest budgets, longer turnaround</a:t>
            </a:r>
            <a:r>
              <a:rPr lang="en-US" sz="1600" dirty="0" smtClean="0"/>
              <a:t>, complicated but standardized rules, </a:t>
            </a:r>
            <a:r>
              <a:rPr lang="en-US" sz="1600" dirty="0"/>
              <a:t>standard IDC rates </a:t>
            </a:r>
          </a:p>
        </p:txBody>
      </p:sp>
      <p:sp>
        <p:nvSpPr>
          <p:cNvPr id="10" name="Rectangular Callout 9"/>
          <p:cNvSpPr/>
          <p:nvPr/>
        </p:nvSpPr>
        <p:spPr>
          <a:xfrm rot="5400000">
            <a:off x="5916645" y="1137603"/>
            <a:ext cx="650443" cy="4176195"/>
          </a:xfrm>
          <a:prstGeom prst="wedgeRectCallout">
            <a:avLst>
              <a:gd name="adj1" fmla="val -50086"/>
              <a:gd name="adj2" fmla="val 6886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t>Most variable, often shorter turnaround, frequent IDC exceptions </a:t>
            </a:r>
            <a:endParaRPr lang="en-US" sz="1600" dirty="0"/>
          </a:p>
        </p:txBody>
      </p:sp>
      <p:sp>
        <p:nvSpPr>
          <p:cNvPr id="12" name="Rectangular Callout 11"/>
          <p:cNvSpPr/>
          <p:nvPr/>
        </p:nvSpPr>
        <p:spPr>
          <a:xfrm rot="5400000">
            <a:off x="5434925" y="1570284"/>
            <a:ext cx="580017" cy="5210059"/>
          </a:xfrm>
          <a:prstGeom prst="wedgeRectCallout">
            <a:avLst>
              <a:gd name="adj1" fmla="val -42638"/>
              <a:gd name="adj2" fmla="val 6462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t>Strictest rules, both from sponsor and from your institution</a:t>
            </a:r>
            <a:endParaRPr lang="en-US" sz="1600" dirty="0"/>
          </a:p>
        </p:txBody>
      </p:sp>
    </p:spTree>
    <p:extLst>
      <p:ext uri="{BB962C8B-B14F-4D97-AF65-F5344CB8AC3E}">
        <p14:creationId xmlns:p14="http://schemas.microsoft.com/office/powerpoint/2010/main" val="219145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25</a:t>
            </a:fld>
            <a:endParaRPr lang="en-US" dirty="0"/>
          </a:p>
        </p:txBody>
      </p:sp>
      <p:sp>
        <p:nvSpPr>
          <p:cNvPr id="5" name="Title 4"/>
          <p:cNvSpPr>
            <a:spLocks noGrp="1"/>
          </p:cNvSpPr>
          <p:nvPr>
            <p:ph type="title"/>
          </p:nvPr>
        </p:nvSpPr>
        <p:spPr/>
        <p:txBody>
          <a:bodyPr/>
          <a:lstStyle/>
          <a:p>
            <a:r>
              <a:rPr lang="en-US" dirty="0" smtClean="0"/>
              <a:t>Sponsor Guidelines</a:t>
            </a:r>
            <a:endParaRPr lang="en-US" dirty="0"/>
          </a:p>
        </p:txBody>
      </p:sp>
      <p:sp>
        <p:nvSpPr>
          <p:cNvPr id="2" name="TextBox 1"/>
          <p:cNvSpPr txBox="1"/>
          <p:nvPr/>
        </p:nvSpPr>
        <p:spPr>
          <a:xfrm>
            <a:off x="496110" y="1213493"/>
            <a:ext cx="3219856" cy="1200329"/>
          </a:xfrm>
          <a:prstGeom prst="rect">
            <a:avLst/>
          </a:prstGeom>
          <a:noFill/>
        </p:spPr>
        <p:txBody>
          <a:bodyPr wrap="square" rtlCol="0">
            <a:spAutoFit/>
          </a:bodyPr>
          <a:lstStyle/>
          <a:p>
            <a:r>
              <a:rPr lang="en-US" sz="7200" dirty="0" smtClean="0">
                <a:solidFill>
                  <a:srgbClr val="FF0000"/>
                </a:solidFill>
              </a:rPr>
              <a:t>READ</a:t>
            </a:r>
            <a:endParaRPr lang="en-US" sz="7200" dirty="0">
              <a:solidFill>
                <a:srgbClr val="FF0000"/>
              </a:solidFill>
            </a:endParaRPr>
          </a:p>
        </p:txBody>
      </p:sp>
      <p:sp>
        <p:nvSpPr>
          <p:cNvPr id="7" name="TextBox 6"/>
          <p:cNvSpPr txBox="1"/>
          <p:nvPr/>
        </p:nvSpPr>
        <p:spPr>
          <a:xfrm>
            <a:off x="1620012" y="2351533"/>
            <a:ext cx="3219856" cy="1200329"/>
          </a:xfrm>
          <a:prstGeom prst="rect">
            <a:avLst/>
          </a:prstGeom>
          <a:noFill/>
        </p:spPr>
        <p:txBody>
          <a:bodyPr wrap="square" rtlCol="0">
            <a:spAutoFit/>
          </a:bodyPr>
          <a:lstStyle/>
          <a:p>
            <a:r>
              <a:rPr lang="en-US" sz="7200" dirty="0" smtClean="0">
                <a:solidFill>
                  <a:srgbClr val="FF0000"/>
                </a:solidFill>
              </a:rPr>
              <a:t>THE</a:t>
            </a:r>
            <a:endParaRPr lang="en-US" sz="7200" dirty="0">
              <a:solidFill>
                <a:srgbClr val="FF0000"/>
              </a:solidFill>
            </a:endParaRPr>
          </a:p>
        </p:txBody>
      </p:sp>
      <p:sp>
        <p:nvSpPr>
          <p:cNvPr id="8" name="TextBox 7"/>
          <p:cNvSpPr txBox="1"/>
          <p:nvPr/>
        </p:nvSpPr>
        <p:spPr>
          <a:xfrm>
            <a:off x="2646637" y="3489572"/>
            <a:ext cx="5774987" cy="1200329"/>
          </a:xfrm>
          <a:prstGeom prst="rect">
            <a:avLst/>
          </a:prstGeom>
          <a:noFill/>
        </p:spPr>
        <p:txBody>
          <a:bodyPr wrap="square" rtlCol="0">
            <a:spAutoFit/>
          </a:bodyPr>
          <a:lstStyle/>
          <a:p>
            <a:r>
              <a:rPr lang="en-US" sz="7200" dirty="0" smtClean="0">
                <a:solidFill>
                  <a:srgbClr val="FF0000"/>
                </a:solidFill>
              </a:rPr>
              <a:t>GUIDELINES</a:t>
            </a:r>
            <a:endParaRPr lang="en-US" sz="7200" dirty="0">
              <a:solidFill>
                <a:srgbClr val="FF0000"/>
              </a:solidFill>
            </a:endParaRPr>
          </a:p>
        </p:txBody>
      </p:sp>
    </p:spTree>
    <p:extLst>
      <p:ext uri="{BB962C8B-B14F-4D97-AF65-F5344CB8AC3E}">
        <p14:creationId xmlns:p14="http://schemas.microsoft.com/office/powerpoint/2010/main" val="110149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mph" presetSubtype="0" fill="hold" grpId="1" nodeType="clickEffect">
                                  <p:stCondLst>
                                    <p:cond delay="0"/>
                                  </p:stCondLst>
                                  <p:childTnLst>
                                    <p:animClr clrSpc="hsl" dir="cw">
                                      <p:cBhvr override="childStyle">
                                        <p:cTn id="18" dur="4000" fill="hold"/>
                                        <p:tgtEl>
                                          <p:spTgt spid="2"/>
                                        </p:tgtEl>
                                        <p:attrNameLst>
                                          <p:attrName>style.color</p:attrName>
                                        </p:attrNameLst>
                                      </p:cBhvr>
                                      <p:by>
                                        <p:hsl h="-7200000" s="0" l="0"/>
                                      </p:by>
                                    </p:animClr>
                                    <p:animClr clrSpc="hsl" dir="cw">
                                      <p:cBhvr>
                                        <p:cTn id="19" dur="4000" fill="hold"/>
                                        <p:tgtEl>
                                          <p:spTgt spid="2"/>
                                        </p:tgtEl>
                                        <p:attrNameLst>
                                          <p:attrName>fillcolor</p:attrName>
                                        </p:attrNameLst>
                                      </p:cBhvr>
                                      <p:by>
                                        <p:hsl h="-7200000" s="0" l="0"/>
                                      </p:by>
                                    </p:animClr>
                                    <p:animClr clrSpc="hsl" dir="cw">
                                      <p:cBhvr>
                                        <p:cTn id="20" dur="4000" fill="hold"/>
                                        <p:tgtEl>
                                          <p:spTgt spid="2"/>
                                        </p:tgtEl>
                                        <p:attrNameLst>
                                          <p:attrName>stroke.color</p:attrName>
                                        </p:attrNameLst>
                                      </p:cBhvr>
                                      <p:by>
                                        <p:hsl h="-7200000" s="0" l="0"/>
                                      </p:by>
                                    </p:animClr>
                                    <p:set>
                                      <p:cBhvr>
                                        <p:cTn id="21" dur="4000" fill="hold"/>
                                        <p:tgtEl>
                                          <p:spTgt spid="2"/>
                                        </p:tgtEl>
                                        <p:attrNameLst>
                                          <p:attrName>fill.type</p:attrName>
                                        </p:attrNameLst>
                                      </p:cBhvr>
                                      <p:to>
                                        <p:strVal val="solid"/>
                                      </p:to>
                                    </p:set>
                                  </p:childTnLst>
                                </p:cTn>
                              </p:par>
                              <p:par>
                                <p:cTn id="22" presetID="16" presetClass="emph" presetSubtype="0" fill="hold" nodeType="withEffect">
                                  <p:stCondLst>
                                    <p:cond delay="0"/>
                                  </p:stCondLst>
                                  <p:iterate type="lt">
                                    <p:tmPct val="4000"/>
                                  </p:iterate>
                                  <p:childTnLst>
                                    <p:set>
                                      <p:cBhvr override="childStyle">
                                        <p:cTn id="23" dur="4000" fill="hold"/>
                                        <p:tgtEl>
                                          <p:spTgt spid="7"/>
                                        </p:tgtEl>
                                        <p:attrNameLst>
                                          <p:attrName>style.color</p:attrName>
                                        </p:attrNameLst>
                                      </p:cBhvr>
                                      <p:to>
                                        <p:clrVal>
                                          <a:srgbClr val="2DACFF"/>
                                        </p:clrVal>
                                      </p:to>
                                    </p:set>
                                    <p:set>
                                      <p:cBhvr>
                                        <p:cTn id="24" dur="4000" fill="hold"/>
                                        <p:tgtEl>
                                          <p:spTgt spid="7"/>
                                        </p:tgtEl>
                                        <p:attrNameLst>
                                          <p:attrName>fillcolor</p:attrName>
                                        </p:attrNameLst>
                                      </p:cBhvr>
                                      <p:to>
                                        <p:clrVal>
                                          <a:srgbClr val="2DACFF"/>
                                        </p:clrVal>
                                      </p:to>
                                    </p:set>
                                    <p:set>
                                      <p:cBhvr>
                                        <p:cTn id="25" dur="4000" fill="hold"/>
                                        <p:tgtEl>
                                          <p:spTgt spid="7"/>
                                        </p:tgtEl>
                                        <p:attrNameLst>
                                          <p:attrName>fill.type</p:attrName>
                                        </p:attrNameLst>
                                      </p:cBhvr>
                                      <p:to>
                                        <p:strVal val="solid"/>
                                      </p:to>
                                    </p:set>
                                  </p:childTnLst>
                                </p:cTn>
                              </p:par>
                              <p:par>
                                <p:cTn id="26" presetID="6" presetClass="emph" presetSubtype="0" fill="hold" grpId="1" nodeType="withEffect">
                                  <p:stCondLst>
                                    <p:cond delay="0"/>
                                  </p:stCondLst>
                                  <p:childTnLst>
                                    <p:animScale>
                                      <p:cBhvr>
                                        <p:cTn id="27" dur="4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686877"/>
            <a:ext cx="6858000" cy="3118803"/>
          </a:xfrm>
        </p:spPr>
        <p:txBody>
          <a:bodyPr/>
          <a:lstStyle/>
          <a:p>
            <a:pPr marL="285750" indent="-285750">
              <a:spcBef>
                <a:spcPts val="300"/>
              </a:spcBef>
              <a:buFont typeface="Arial" panose="020B0604020202020204" pitchFamily="34" charset="0"/>
              <a:buChar char="•"/>
            </a:pPr>
            <a:r>
              <a:rPr lang="en-US" sz="1800" dirty="0" smtClean="0"/>
              <a:t>RFA/PA/FOA name/number</a:t>
            </a:r>
          </a:p>
          <a:p>
            <a:pPr marL="285750" indent="-285750">
              <a:spcBef>
                <a:spcPts val="300"/>
              </a:spcBef>
              <a:buFont typeface="Arial" panose="020B0604020202020204" pitchFamily="34" charset="0"/>
              <a:buChar char="•"/>
            </a:pPr>
            <a:r>
              <a:rPr lang="en-US" sz="1800" dirty="0" smtClean="0"/>
              <a:t>Deadline</a:t>
            </a:r>
          </a:p>
          <a:p>
            <a:pPr marL="285750" indent="-285750">
              <a:spcBef>
                <a:spcPts val="300"/>
              </a:spcBef>
              <a:buFont typeface="Arial" panose="020B0604020202020204" pitchFamily="34" charset="0"/>
              <a:buChar char="•"/>
            </a:pPr>
            <a:r>
              <a:rPr lang="en-US" sz="1800" dirty="0" smtClean="0"/>
              <a:t>Eligibility / Limited submission</a:t>
            </a:r>
          </a:p>
          <a:p>
            <a:pPr marL="285750" indent="-285750">
              <a:spcBef>
                <a:spcPts val="300"/>
              </a:spcBef>
              <a:buFont typeface="Arial" panose="020B0604020202020204" pitchFamily="34" charset="0"/>
              <a:buChar char="•"/>
            </a:pPr>
            <a:r>
              <a:rPr lang="en-US" sz="1800" dirty="0" smtClean="0"/>
              <a:t>Does your project fit the sponsor’s objectives/mission?</a:t>
            </a:r>
          </a:p>
          <a:p>
            <a:pPr marL="285750" indent="-285750">
              <a:spcBef>
                <a:spcPts val="300"/>
              </a:spcBef>
              <a:buFont typeface="Arial" panose="020B0604020202020204" pitchFamily="34" charset="0"/>
              <a:buChar char="•"/>
            </a:pPr>
            <a:r>
              <a:rPr lang="en-US" sz="1800" dirty="0" smtClean="0"/>
              <a:t>Sections/Required documentation</a:t>
            </a:r>
          </a:p>
          <a:p>
            <a:pPr marL="285750" indent="-285750">
              <a:spcBef>
                <a:spcPts val="300"/>
              </a:spcBef>
              <a:buFont typeface="Arial" panose="020B0604020202020204" pitchFamily="34" charset="0"/>
              <a:buChar char="•"/>
            </a:pPr>
            <a:r>
              <a:rPr lang="en-US" sz="1800" dirty="0" smtClean="0"/>
              <a:t>Review Criteria</a:t>
            </a:r>
          </a:p>
          <a:p>
            <a:pPr marL="285750" indent="-285750">
              <a:spcBef>
                <a:spcPts val="300"/>
              </a:spcBef>
              <a:buFont typeface="Arial" panose="020B0604020202020204" pitchFamily="34" charset="0"/>
              <a:buChar char="•"/>
            </a:pPr>
            <a:r>
              <a:rPr lang="en-US" sz="1800" dirty="0" smtClean="0"/>
              <a:t>Formatting, page limits, required templates</a:t>
            </a:r>
          </a:p>
          <a:p>
            <a:pPr marL="285750" indent="-285750">
              <a:spcBef>
                <a:spcPts val="300"/>
              </a:spcBef>
              <a:buFont typeface="Arial" panose="020B0604020202020204" pitchFamily="34" charset="0"/>
              <a:buChar char="•"/>
            </a:pPr>
            <a:r>
              <a:rPr lang="en-US" sz="1800" dirty="0" smtClean="0"/>
              <a:t>Project period, start/end dates, length</a:t>
            </a:r>
          </a:p>
          <a:p>
            <a:pPr marL="285750" indent="-285750">
              <a:spcBef>
                <a:spcPts val="300"/>
              </a:spcBef>
              <a:buFont typeface="Arial" panose="020B0604020202020204" pitchFamily="34" charset="0"/>
              <a:buChar char="•"/>
            </a:pPr>
            <a:r>
              <a:rPr lang="en-US" sz="1800" dirty="0" smtClean="0"/>
              <a:t>Submission method</a:t>
            </a:r>
          </a:p>
          <a:p>
            <a:pPr marL="285750" indent="-285750">
              <a:buFont typeface="Arial" panose="020B0604020202020204" pitchFamily="34" charset="0"/>
              <a:buChar char="•"/>
            </a:pPr>
            <a:endParaRPr lang="en-US" dirty="0"/>
          </a:p>
        </p:txBody>
      </p:sp>
      <p:sp>
        <p:nvSpPr>
          <p:cNvPr id="3" name="Text Placeholder 2"/>
          <p:cNvSpPr>
            <a:spLocks noGrp="1"/>
          </p:cNvSpPr>
          <p:nvPr>
            <p:ph type="body" sz="quarter" idx="15"/>
          </p:nvPr>
        </p:nvSpPr>
        <p:spPr>
          <a:xfrm>
            <a:off x="640079" y="1324540"/>
            <a:ext cx="6858000" cy="276999"/>
          </a:xfrm>
        </p:spPr>
        <p:txBody>
          <a:bodyPr/>
          <a:lstStyle/>
          <a:p>
            <a:r>
              <a:rPr lang="en-US" sz="1800" dirty="0" smtClean="0"/>
              <a:t>Basics</a:t>
            </a:r>
            <a:endParaRPr lang="en-US" sz="1800"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26</a:t>
            </a:fld>
            <a:endParaRPr lang="en-US" dirty="0"/>
          </a:p>
        </p:txBody>
      </p:sp>
      <p:sp>
        <p:nvSpPr>
          <p:cNvPr id="5" name="Title 4"/>
          <p:cNvSpPr>
            <a:spLocks noGrp="1"/>
          </p:cNvSpPr>
          <p:nvPr>
            <p:ph type="title"/>
          </p:nvPr>
        </p:nvSpPr>
        <p:spPr/>
        <p:txBody>
          <a:bodyPr/>
          <a:lstStyle/>
          <a:p>
            <a:r>
              <a:rPr lang="en-US" dirty="0" smtClean="0"/>
              <a:t>Reading the Guidelines</a:t>
            </a:r>
            <a:endParaRPr lang="en-US" dirty="0"/>
          </a:p>
        </p:txBody>
      </p:sp>
      <p:pic>
        <p:nvPicPr>
          <p:cNvPr id="7" name="Picture 6"/>
          <p:cNvPicPr>
            <a:picLocks noChangeAspect="1"/>
          </p:cNvPicPr>
          <p:nvPr/>
        </p:nvPicPr>
        <p:blipFill>
          <a:blip r:embed="rId2"/>
          <a:stretch>
            <a:fillRect/>
          </a:stretch>
        </p:blipFill>
        <p:spPr>
          <a:xfrm>
            <a:off x="6629720" y="1892807"/>
            <a:ext cx="2249103" cy="2800354"/>
          </a:xfrm>
          <a:prstGeom prst="rect">
            <a:avLst/>
          </a:prstGeom>
        </p:spPr>
      </p:pic>
    </p:spTree>
    <p:extLst>
      <p:ext uri="{BB962C8B-B14F-4D97-AF65-F5344CB8AC3E}">
        <p14:creationId xmlns:p14="http://schemas.microsoft.com/office/powerpoint/2010/main" val="1963282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686877"/>
            <a:ext cx="6858000" cy="3638945"/>
          </a:xfrm>
        </p:spPr>
        <p:txBody>
          <a:bodyPr/>
          <a:lstStyle/>
          <a:p>
            <a:pPr marL="285750" indent="-285750">
              <a:spcBef>
                <a:spcPts val="300"/>
              </a:spcBef>
              <a:buFont typeface="Arial" panose="020B0604020202020204" pitchFamily="34" charset="0"/>
              <a:buChar char="•"/>
            </a:pPr>
            <a:r>
              <a:rPr lang="en-US" sz="1800" dirty="0" smtClean="0"/>
              <a:t>Required template/format</a:t>
            </a:r>
          </a:p>
          <a:p>
            <a:pPr marL="285750" indent="-285750">
              <a:spcBef>
                <a:spcPts val="300"/>
              </a:spcBef>
              <a:buFont typeface="Arial" panose="020B0604020202020204" pitchFamily="34" charset="0"/>
              <a:buChar char="•"/>
            </a:pPr>
            <a:r>
              <a:rPr lang="en-US" sz="1800" dirty="0" smtClean="0"/>
              <a:t>Caps/Maximums</a:t>
            </a:r>
          </a:p>
          <a:p>
            <a:pPr marL="733806" lvl="1" indent="-285750">
              <a:spcBef>
                <a:spcPts val="300"/>
              </a:spcBef>
              <a:buFont typeface="Courier New" panose="02070309020205020404" pitchFamily="49" charset="0"/>
              <a:buChar char="o"/>
            </a:pPr>
            <a:r>
              <a:rPr lang="en-US" sz="1800" dirty="0" smtClean="0"/>
              <a:t>Direct Costs</a:t>
            </a:r>
          </a:p>
          <a:p>
            <a:pPr marL="733806" lvl="1" indent="-285750">
              <a:spcBef>
                <a:spcPts val="300"/>
              </a:spcBef>
              <a:buFont typeface="Courier New" panose="02070309020205020404" pitchFamily="49" charset="0"/>
              <a:buChar char="o"/>
            </a:pPr>
            <a:r>
              <a:rPr lang="en-US" sz="1800" dirty="0" smtClean="0"/>
              <a:t>IDC</a:t>
            </a:r>
          </a:p>
          <a:p>
            <a:pPr marL="733806" lvl="1" indent="-285750">
              <a:spcBef>
                <a:spcPts val="300"/>
              </a:spcBef>
              <a:buFont typeface="Courier New" panose="02070309020205020404" pitchFamily="49" charset="0"/>
              <a:buChar char="o"/>
            </a:pPr>
            <a:r>
              <a:rPr lang="en-US" sz="1800" dirty="0" smtClean="0"/>
              <a:t>Total Costs</a:t>
            </a:r>
          </a:p>
          <a:p>
            <a:pPr marL="733806" lvl="1" indent="-285750">
              <a:spcBef>
                <a:spcPts val="300"/>
              </a:spcBef>
              <a:buFont typeface="Courier New" panose="02070309020205020404" pitchFamily="49" charset="0"/>
              <a:buChar char="o"/>
            </a:pPr>
            <a:r>
              <a:rPr lang="en-US" sz="1800" dirty="0" smtClean="0"/>
              <a:t>Salary Caps</a:t>
            </a:r>
          </a:p>
          <a:p>
            <a:pPr marL="285750" indent="-285750">
              <a:spcBef>
                <a:spcPts val="300"/>
              </a:spcBef>
              <a:buFont typeface="Arial" panose="020B0604020202020204" pitchFamily="34" charset="0"/>
              <a:buChar char="•"/>
            </a:pPr>
            <a:r>
              <a:rPr lang="en-US" sz="1800" dirty="0" smtClean="0"/>
              <a:t>Cost-sharing requirement?</a:t>
            </a:r>
          </a:p>
          <a:p>
            <a:pPr marL="285750" indent="-285750">
              <a:spcBef>
                <a:spcPts val="300"/>
              </a:spcBef>
              <a:buFont typeface="Arial" panose="020B0604020202020204" pitchFamily="34" charset="0"/>
              <a:buChar char="•"/>
            </a:pPr>
            <a:r>
              <a:rPr lang="en-US" sz="1800" dirty="0" smtClean="0"/>
              <a:t>Required items</a:t>
            </a:r>
          </a:p>
          <a:p>
            <a:pPr marL="285750" indent="-285750">
              <a:spcBef>
                <a:spcPts val="300"/>
              </a:spcBef>
              <a:buFont typeface="Arial" panose="020B0604020202020204" pitchFamily="34" charset="0"/>
              <a:buChar char="•"/>
            </a:pPr>
            <a:r>
              <a:rPr lang="en-US" sz="1800" dirty="0" smtClean="0"/>
              <a:t>Unallowable expenses</a:t>
            </a:r>
          </a:p>
          <a:p>
            <a:pPr marL="285750" indent="-285750">
              <a:spcBef>
                <a:spcPts val="300"/>
              </a:spcBef>
              <a:buFont typeface="Arial" panose="020B0604020202020204" pitchFamily="34" charset="0"/>
              <a:buChar char="•"/>
            </a:pPr>
            <a:r>
              <a:rPr lang="en-US" sz="1800" dirty="0" smtClean="0"/>
              <a:t>Budget Justification requirements</a:t>
            </a:r>
          </a:p>
          <a:p>
            <a:pPr marL="285750" indent="-285750">
              <a:spcBef>
                <a:spcPts val="300"/>
              </a:spcBef>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dirty="0"/>
          </a:p>
        </p:txBody>
      </p:sp>
      <p:sp>
        <p:nvSpPr>
          <p:cNvPr id="3" name="Text Placeholder 2"/>
          <p:cNvSpPr>
            <a:spLocks noGrp="1"/>
          </p:cNvSpPr>
          <p:nvPr>
            <p:ph type="body" sz="quarter" idx="15"/>
          </p:nvPr>
        </p:nvSpPr>
        <p:spPr>
          <a:xfrm>
            <a:off x="640079" y="1324540"/>
            <a:ext cx="6858000" cy="276999"/>
          </a:xfrm>
        </p:spPr>
        <p:txBody>
          <a:bodyPr/>
          <a:lstStyle/>
          <a:p>
            <a:r>
              <a:rPr lang="en-US" sz="1800" dirty="0" smtClean="0"/>
              <a:t>Budget specific</a:t>
            </a:r>
            <a:endParaRPr lang="en-US" sz="1800"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27</a:t>
            </a:fld>
            <a:endParaRPr lang="en-US" dirty="0"/>
          </a:p>
        </p:txBody>
      </p:sp>
      <p:sp>
        <p:nvSpPr>
          <p:cNvPr id="5" name="Title 4"/>
          <p:cNvSpPr>
            <a:spLocks noGrp="1"/>
          </p:cNvSpPr>
          <p:nvPr>
            <p:ph type="title"/>
          </p:nvPr>
        </p:nvSpPr>
        <p:spPr/>
        <p:txBody>
          <a:bodyPr/>
          <a:lstStyle/>
          <a:p>
            <a:r>
              <a:rPr lang="en-US" dirty="0" smtClean="0"/>
              <a:t>Reading the Guidelines</a:t>
            </a:r>
            <a:endParaRPr lang="en-US" dirty="0"/>
          </a:p>
        </p:txBody>
      </p:sp>
      <p:pic>
        <p:nvPicPr>
          <p:cNvPr id="7" name="Picture 6"/>
          <p:cNvPicPr>
            <a:picLocks noChangeAspect="1"/>
          </p:cNvPicPr>
          <p:nvPr/>
        </p:nvPicPr>
        <p:blipFill>
          <a:blip r:embed="rId2"/>
          <a:stretch>
            <a:fillRect/>
          </a:stretch>
        </p:blipFill>
        <p:spPr>
          <a:xfrm>
            <a:off x="6629720" y="1892807"/>
            <a:ext cx="2249103" cy="2800354"/>
          </a:xfrm>
          <a:prstGeom prst="rect">
            <a:avLst/>
          </a:prstGeom>
        </p:spPr>
      </p:pic>
      <p:pic>
        <p:nvPicPr>
          <p:cNvPr id="6" name="Picture 5"/>
          <p:cNvPicPr>
            <a:picLocks noChangeAspect="1"/>
          </p:cNvPicPr>
          <p:nvPr/>
        </p:nvPicPr>
        <p:blipFill>
          <a:blip r:embed="rId3"/>
          <a:stretch>
            <a:fillRect/>
          </a:stretch>
        </p:blipFill>
        <p:spPr>
          <a:xfrm>
            <a:off x="7940373" y="2793999"/>
            <a:ext cx="384518" cy="457201"/>
          </a:xfrm>
          <a:prstGeom prst="rect">
            <a:avLst/>
          </a:prstGeom>
          <a:solidFill>
            <a:srgbClr val="6EACB7">
              <a:alpha val="52000"/>
            </a:srgbClr>
          </a:solidFill>
          <a:effectLst>
            <a:glow rad="127000">
              <a:srgbClr val="6EACB7">
                <a:alpha val="46000"/>
              </a:srgbClr>
            </a:glow>
            <a:outerShdw blurRad="50800" dist="50800" dir="5400000" algn="ctr" rotWithShape="0">
              <a:srgbClr val="6EACB7">
                <a:alpha val="36000"/>
              </a:srgbClr>
            </a:outerShdw>
          </a:effectLst>
        </p:spPr>
      </p:pic>
    </p:spTree>
    <p:extLst>
      <p:ext uri="{BB962C8B-B14F-4D97-AF65-F5344CB8AC3E}">
        <p14:creationId xmlns:p14="http://schemas.microsoft.com/office/powerpoint/2010/main" val="3687910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61" t="287" r="161" b="54066"/>
          <a:stretch/>
        </p:blipFill>
        <p:spPr>
          <a:xfrm>
            <a:off x="1142999" y="1139889"/>
            <a:ext cx="6991349" cy="3584511"/>
          </a:xfrm>
          <a:prstGeom prst="rect">
            <a:avLst/>
          </a:prstGeom>
        </p:spPr>
      </p:pic>
      <p:sp>
        <p:nvSpPr>
          <p:cNvPr id="4" name="Slide Number Placeholder 3"/>
          <p:cNvSpPr>
            <a:spLocks noGrp="1"/>
          </p:cNvSpPr>
          <p:nvPr>
            <p:ph type="sldNum" sz="quarter" idx="19"/>
          </p:nvPr>
        </p:nvSpPr>
        <p:spPr/>
        <p:txBody>
          <a:bodyPr/>
          <a:lstStyle/>
          <a:p>
            <a:fld id="{B6238B5B-F19C-E947-A0BC-87BD7983F871}" type="slidenum">
              <a:rPr lang="en-US" smtClean="0"/>
              <a:pPr/>
              <a:t>28</a:t>
            </a:fld>
            <a:endParaRPr lang="en-US" dirty="0"/>
          </a:p>
        </p:txBody>
      </p:sp>
      <p:sp>
        <p:nvSpPr>
          <p:cNvPr id="5" name="Title 4"/>
          <p:cNvSpPr>
            <a:spLocks noGrp="1"/>
          </p:cNvSpPr>
          <p:nvPr>
            <p:ph type="title"/>
          </p:nvPr>
        </p:nvSpPr>
        <p:spPr/>
        <p:txBody>
          <a:bodyPr/>
          <a:lstStyle/>
          <a:p>
            <a:r>
              <a:rPr lang="en-US" dirty="0" smtClean="0"/>
              <a:t>Example</a:t>
            </a:r>
            <a:endParaRPr lang="en-US" dirty="0"/>
          </a:p>
        </p:txBody>
      </p:sp>
      <p:pic>
        <p:nvPicPr>
          <p:cNvPr id="8" name="Picture 7"/>
          <p:cNvPicPr>
            <a:picLocks noChangeAspect="1"/>
          </p:cNvPicPr>
          <p:nvPr/>
        </p:nvPicPr>
        <p:blipFill rotWithShape="1">
          <a:blip r:embed="rId3"/>
          <a:srcRect l="2195" t="9021" r="1934" b="7960"/>
          <a:stretch/>
        </p:blipFill>
        <p:spPr>
          <a:xfrm>
            <a:off x="4851399" y="1143128"/>
            <a:ext cx="3022601" cy="419100"/>
          </a:xfrm>
          <a:prstGeom prst="rect">
            <a:avLst/>
          </a:prstGeom>
        </p:spPr>
      </p:pic>
    </p:spTree>
    <p:extLst>
      <p:ext uri="{BB962C8B-B14F-4D97-AF65-F5344CB8AC3E}">
        <p14:creationId xmlns:p14="http://schemas.microsoft.com/office/powerpoint/2010/main" val="334154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29</a:t>
            </a:fld>
            <a:endParaRPr lang="en-US" dirty="0"/>
          </a:p>
        </p:txBody>
      </p:sp>
      <p:sp>
        <p:nvSpPr>
          <p:cNvPr id="5" name="Title 4"/>
          <p:cNvSpPr>
            <a:spLocks noGrp="1"/>
          </p:cNvSpPr>
          <p:nvPr>
            <p:ph type="title"/>
          </p:nvPr>
        </p:nvSpPr>
        <p:spPr/>
        <p:txBody>
          <a:bodyPr/>
          <a:lstStyle/>
          <a:p>
            <a:r>
              <a:rPr lang="en-US" dirty="0" smtClean="0"/>
              <a:t>Example</a:t>
            </a:r>
            <a:endParaRPr lang="en-US" dirty="0"/>
          </a:p>
        </p:txBody>
      </p:sp>
      <p:pic>
        <p:nvPicPr>
          <p:cNvPr id="2" name="Picture 1"/>
          <p:cNvPicPr>
            <a:picLocks noChangeAspect="1"/>
          </p:cNvPicPr>
          <p:nvPr/>
        </p:nvPicPr>
        <p:blipFill>
          <a:blip r:embed="rId2"/>
          <a:stretch>
            <a:fillRect/>
          </a:stretch>
        </p:blipFill>
        <p:spPr>
          <a:xfrm>
            <a:off x="692329" y="1404937"/>
            <a:ext cx="7503213" cy="2836863"/>
          </a:xfrm>
          <a:prstGeom prst="rect">
            <a:avLst/>
          </a:prstGeom>
        </p:spPr>
      </p:pic>
      <p:cxnSp>
        <p:nvCxnSpPr>
          <p:cNvPr id="6" name="Straight Connector 5"/>
          <p:cNvCxnSpPr/>
          <p:nvPr/>
        </p:nvCxnSpPr>
        <p:spPr>
          <a:xfrm>
            <a:off x="6578600" y="2540000"/>
            <a:ext cx="939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01700" y="2768600"/>
            <a:ext cx="7747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93900" y="2768600"/>
            <a:ext cx="15875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05579" y="2768600"/>
            <a:ext cx="7696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77000" y="3390900"/>
            <a:ext cx="1041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36800" y="3784600"/>
            <a:ext cx="2324100" cy="292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7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370402"/>
            <a:ext cx="7772400" cy="3262432"/>
          </a:xfrm>
        </p:spPr>
        <p:txBody>
          <a:bodyPr/>
          <a:lstStyle/>
          <a:p>
            <a:pPr marL="342900" lvl="0" indent="-342900">
              <a:buFont typeface="Arial" panose="020B0604020202020204" pitchFamily="34" charset="0"/>
              <a:buChar char="•"/>
            </a:pPr>
            <a:r>
              <a:rPr lang="en-US" sz="2400" dirty="0" smtClean="0"/>
              <a:t>Identifying common </a:t>
            </a:r>
            <a:r>
              <a:rPr lang="en-US" sz="2400" dirty="0"/>
              <a:t>elements of a research budget </a:t>
            </a:r>
          </a:p>
          <a:p>
            <a:pPr marL="342900" lvl="0" indent="-342900">
              <a:buFont typeface="Arial" panose="020B0604020202020204" pitchFamily="34" charset="0"/>
              <a:buChar char="•"/>
            </a:pPr>
            <a:r>
              <a:rPr lang="en-US" sz="2400" dirty="0" smtClean="0"/>
              <a:t>Dissecting </a:t>
            </a:r>
            <a:r>
              <a:rPr lang="en-US" sz="2400" dirty="0"/>
              <a:t>sponsor guidelines to glean important information needed to create a strong budget proposal</a:t>
            </a:r>
          </a:p>
          <a:p>
            <a:pPr marL="342900" lvl="0" indent="-342900">
              <a:buFont typeface="Arial" panose="020B0604020202020204" pitchFamily="34" charset="0"/>
              <a:buChar char="•"/>
            </a:pPr>
            <a:r>
              <a:rPr lang="en-US" sz="2400" dirty="0"/>
              <a:t>Determining how project needs might affect specific budget line items</a:t>
            </a:r>
          </a:p>
          <a:p>
            <a:pPr marL="342900" lvl="0" indent="-342900">
              <a:buFont typeface="Arial" panose="020B0604020202020204" pitchFamily="34" charset="0"/>
              <a:buChar char="•"/>
            </a:pPr>
            <a:r>
              <a:rPr lang="en-US" sz="2400" dirty="0"/>
              <a:t>Describing best practices for crafting a budget justification </a:t>
            </a:r>
          </a:p>
        </p:txBody>
      </p:sp>
      <p:sp>
        <p:nvSpPr>
          <p:cNvPr id="5" name="Slide Number Placeholder 4"/>
          <p:cNvSpPr>
            <a:spLocks noGrp="1"/>
          </p:cNvSpPr>
          <p:nvPr>
            <p:ph type="sldNum" sz="quarter" idx="19"/>
          </p:nvPr>
        </p:nvSpPr>
        <p:spPr/>
        <p:txBody>
          <a:bodyPr/>
          <a:lstStyle/>
          <a:p>
            <a:fld id="{B6238B5B-F19C-E947-A0BC-87BD7983F871}" type="slidenum">
              <a:rPr lang="en-US" smtClean="0"/>
              <a:pPr/>
              <a:t>3</a:t>
            </a:fld>
            <a:endParaRPr lang="en-US" dirty="0"/>
          </a:p>
        </p:txBody>
      </p:sp>
      <p:sp>
        <p:nvSpPr>
          <p:cNvPr id="6" name="Title 5"/>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796788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640079" y="2651760"/>
            <a:ext cx="7772400" cy="1036181"/>
          </a:xfrm>
        </p:spPr>
        <p:txBody>
          <a:bodyPr/>
          <a:lstStyle/>
          <a:p>
            <a:pPr marL="342900" indent="-342900">
              <a:buFont typeface="+mj-lt"/>
              <a:buAutoNum type="arabicPeriod"/>
            </a:pPr>
            <a:r>
              <a:rPr lang="en-US" dirty="0" smtClean="0"/>
              <a:t>Find a sample funding announcement / RFA / guideline</a:t>
            </a:r>
          </a:p>
          <a:p>
            <a:pPr marL="342900" indent="-342900">
              <a:buFont typeface="+mj-lt"/>
              <a:buAutoNum type="arabicPeriod"/>
            </a:pPr>
            <a:r>
              <a:rPr lang="en-US" dirty="0" smtClean="0"/>
              <a:t>Review it for key points </a:t>
            </a:r>
          </a:p>
          <a:p>
            <a:pPr marL="790956" lvl="1" indent="-342900">
              <a:buFont typeface="+mj-lt"/>
              <a:buAutoNum type="alphaUcPeriod"/>
            </a:pPr>
            <a:endParaRPr lang="en-US" dirty="0" smtClean="0"/>
          </a:p>
          <a:p>
            <a:pPr marL="790956" lvl="1" indent="-342900">
              <a:buFont typeface="+mj-lt"/>
              <a:buAutoNum type="alphaUcPeriod"/>
            </a:pPr>
            <a:endParaRPr lang="en-US" dirty="0"/>
          </a:p>
        </p:txBody>
      </p:sp>
      <p:sp>
        <p:nvSpPr>
          <p:cNvPr id="2" name="Date Placeholder 1"/>
          <p:cNvSpPr>
            <a:spLocks noGrp="1"/>
          </p:cNvSpPr>
          <p:nvPr>
            <p:ph type="dt" sz="half" idx="2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005FD34-7D5E-6A4C-B563-FA008C4FF639}" type="datetime4">
              <a:rPr kumimoji="0" lang="en-US" sz="8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March 9, 2023</a:t>
            </a:fld>
            <a:endParaRPr kumimoji="0" lang="en-US" sz="8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3" name="Slide Number Placeholder 2"/>
          <p:cNvSpPr>
            <a:spLocks noGrp="1"/>
          </p:cNvSpPr>
          <p:nvPr>
            <p:ph type="sldNum" sz="quarter" idx="2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59DAAA-0634-FC41-A826-8BC222AF9A3E}" type="slidenum">
              <a:rPr kumimoji="0" lang="en-US" sz="800" b="0" i="0" u="none" strike="noStrike" kern="1200" cap="none" spc="0" normalizeH="0" baseline="0" noProof="0" smtClean="0">
                <a:ln>
                  <a:noFill/>
                </a:ln>
                <a:solidFill>
                  <a:srgbClr val="FFFFFF"/>
                </a:solidFill>
                <a:effectLst/>
                <a:uLnTx/>
                <a:uFillTx/>
                <a:latin typeface="Helvetic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rgbClr val="FFFFFF"/>
              </a:solidFill>
              <a:effectLst/>
              <a:uLnTx/>
              <a:uFillTx/>
              <a:latin typeface="Helvetica"/>
              <a:ea typeface="+mn-ea"/>
              <a:cs typeface="+mn-cs"/>
            </a:endParaRPr>
          </a:p>
        </p:txBody>
      </p:sp>
    </p:spTree>
    <p:extLst>
      <p:ext uri="{BB962C8B-B14F-4D97-AF65-F5344CB8AC3E}">
        <p14:creationId xmlns:p14="http://schemas.microsoft.com/office/powerpoint/2010/main" val="2227864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31</a:t>
            </a:fld>
            <a:endParaRPr lang="en-US" dirty="0"/>
          </a:p>
        </p:txBody>
      </p:sp>
      <p:sp>
        <p:nvSpPr>
          <p:cNvPr id="5" name="Title 4"/>
          <p:cNvSpPr>
            <a:spLocks noGrp="1"/>
          </p:cNvSpPr>
          <p:nvPr>
            <p:ph type="title"/>
          </p:nvPr>
        </p:nvSpPr>
        <p:spPr/>
        <p:txBody>
          <a:bodyPr/>
          <a:lstStyle/>
          <a:p>
            <a:r>
              <a:rPr lang="en-US" dirty="0" smtClean="0"/>
              <a:t>Templates</a:t>
            </a:r>
            <a:endParaRPr lang="en-US" dirty="0"/>
          </a:p>
        </p:txBody>
      </p:sp>
      <p:pic>
        <p:nvPicPr>
          <p:cNvPr id="1026" name="Picture 2" descr="G.300 - R&amp;R Budget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241301"/>
            <a:ext cx="4987636" cy="558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06868" y="2590800"/>
            <a:ext cx="2875279" cy="646331"/>
          </a:xfrm>
          <a:prstGeom prst="rect">
            <a:avLst/>
          </a:prstGeom>
          <a:noFill/>
        </p:spPr>
        <p:txBody>
          <a:bodyPr wrap="square" rtlCol="0">
            <a:spAutoFit/>
          </a:bodyPr>
          <a:lstStyle/>
          <a:p>
            <a:r>
              <a:rPr lang="en-US" sz="3600" dirty="0" smtClean="0"/>
              <a:t>SF424 (NIH)</a:t>
            </a:r>
            <a:endParaRPr lang="en-US" sz="3600" dirty="0"/>
          </a:p>
        </p:txBody>
      </p:sp>
    </p:spTree>
    <p:extLst>
      <p:ext uri="{BB962C8B-B14F-4D97-AF65-F5344CB8AC3E}">
        <p14:creationId xmlns:p14="http://schemas.microsoft.com/office/powerpoint/2010/main" val="286942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32</a:t>
            </a:fld>
            <a:endParaRPr lang="en-US" dirty="0"/>
          </a:p>
        </p:txBody>
      </p:sp>
      <p:sp>
        <p:nvSpPr>
          <p:cNvPr id="5" name="Title 4"/>
          <p:cNvSpPr>
            <a:spLocks noGrp="1"/>
          </p:cNvSpPr>
          <p:nvPr>
            <p:ph type="title"/>
          </p:nvPr>
        </p:nvSpPr>
        <p:spPr/>
        <p:txBody>
          <a:bodyPr/>
          <a:lstStyle/>
          <a:p>
            <a:r>
              <a:rPr lang="en-US" dirty="0" smtClean="0"/>
              <a:t>Templates</a:t>
            </a:r>
            <a:endParaRPr lang="en-US" dirty="0"/>
          </a:p>
        </p:txBody>
      </p:sp>
      <p:sp>
        <p:nvSpPr>
          <p:cNvPr id="3" name="TextBox 2"/>
          <p:cNvSpPr txBox="1"/>
          <p:nvPr/>
        </p:nvSpPr>
        <p:spPr>
          <a:xfrm>
            <a:off x="1595121" y="2454696"/>
            <a:ext cx="2875279" cy="646331"/>
          </a:xfrm>
          <a:prstGeom prst="rect">
            <a:avLst/>
          </a:prstGeom>
          <a:noFill/>
        </p:spPr>
        <p:txBody>
          <a:bodyPr wrap="square" rtlCol="0">
            <a:spAutoFit/>
          </a:bodyPr>
          <a:lstStyle/>
          <a:p>
            <a:r>
              <a:rPr lang="en-US" sz="3600" dirty="0" smtClean="0"/>
              <a:t>RWJF</a:t>
            </a:r>
            <a:endParaRPr lang="en-US" sz="3600" dirty="0"/>
          </a:p>
        </p:txBody>
      </p:sp>
      <p:pic>
        <p:nvPicPr>
          <p:cNvPr id="6" name="Picture 5"/>
          <p:cNvPicPr>
            <a:picLocks noChangeAspect="1"/>
          </p:cNvPicPr>
          <p:nvPr/>
        </p:nvPicPr>
        <p:blipFill>
          <a:blip r:embed="rId2"/>
          <a:stretch>
            <a:fillRect/>
          </a:stretch>
        </p:blipFill>
        <p:spPr>
          <a:xfrm>
            <a:off x="4699000" y="453613"/>
            <a:ext cx="3951224" cy="4648499"/>
          </a:xfrm>
          <a:prstGeom prst="rect">
            <a:avLst/>
          </a:prstGeom>
        </p:spPr>
      </p:pic>
    </p:spTree>
    <p:extLst>
      <p:ext uri="{BB962C8B-B14F-4D97-AF65-F5344CB8AC3E}">
        <p14:creationId xmlns:p14="http://schemas.microsoft.com/office/powerpoint/2010/main" val="3552539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33</a:t>
            </a:fld>
            <a:endParaRPr lang="en-US" dirty="0"/>
          </a:p>
        </p:txBody>
      </p:sp>
      <p:sp>
        <p:nvSpPr>
          <p:cNvPr id="5" name="Title 4"/>
          <p:cNvSpPr>
            <a:spLocks noGrp="1"/>
          </p:cNvSpPr>
          <p:nvPr>
            <p:ph type="title"/>
          </p:nvPr>
        </p:nvSpPr>
        <p:spPr/>
        <p:txBody>
          <a:bodyPr/>
          <a:lstStyle/>
          <a:p>
            <a:r>
              <a:rPr lang="en-US" dirty="0" smtClean="0"/>
              <a:t>Templates</a:t>
            </a:r>
            <a:endParaRPr lang="en-US" dirty="0"/>
          </a:p>
        </p:txBody>
      </p:sp>
      <p:sp>
        <p:nvSpPr>
          <p:cNvPr id="3" name="TextBox 2"/>
          <p:cNvSpPr txBox="1"/>
          <p:nvPr/>
        </p:nvSpPr>
        <p:spPr>
          <a:xfrm>
            <a:off x="6498334" y="2669881"/>
            <a:ext cx="2875279" cy="646331"/>
          </a:xfrm>
          <a:prstGeom prst="rect">
            <a:avLst/>
          </a:prstGeom>
          <a:noFill/>
        </p:spPr>
        <p:txBody>
          <a:bodyPr wrap="square" rtlCol="0">
            <a:spAutoFit/>
          </a:bodyPr>
          <a:lstStyle/>
          <a:p>
            <a:r>
              <a:rPr lang="en-US" sz="3600" dirty="0" smtClean="0"/>
              <a:t>PCORI</a:t>
            </a:r>
            <a:endParaRPr lang="en-US" sz="3600" dirty="0"/>
          </a:p>
        </p:txBody>
      </p:sp>
      <p:pic>
        <p:nvPicPr>
          <p:cNvPr id="2" name="Picture 1"/>
          <p:cNvPicPr>
            <a:picLocks noChangeAspect="1"/>
          </p:cNvPicPr>
          <p:nvPr/>
        </p:nvPicPr>
        <p:blipFill>
          <a:blip r:embed="rId2"/>
          <a:stretch>
            <a:fillRect/>
          </a:stretch>
        </p:blipFill>
        <p:spPr>
          <a:xfrm>
            <a:off x="1008379" y="1160272"/>
            <a:ext cx="5354321" cy="3665550"/>
          </a:xfrm>
          <a:prstGeom prst="rect">
            <a:avLst/>
          </a:prstGeom>
        </p:spPr>
      </p:pic>
    </p:spTree>
    <p:extLst>
      <p:ext uri="{BB962C8B-B14F-4D97-AF65-F5344CB8AC3E}">
        <p14:creationId xmlns:p14="http://schemas.microsoft.com/office/powerpoint/2010/main" val="2302101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34</a:t>
            </a:fld>
            <a:endParaRPr lang="en-US" dirty="0"/>
          </a:p>
        </p:txBody>
      </p:sp>
      <p:sp>
        <p:nvSpPr>
          <p:cNvPr id="5" name="Title 4"/>
          <p:cNvSpPr>
            <a:spLocks noGrp="1"/>
          </p:cNvSpPr>
          <p:nvPr>
            <p:ph type="title"/>
          </p:nvPr>
        </p:nvSpPr>
        <p:spPr/>
        <p:txBody>
          <a:bodyPr/>
          <a:lstStyle/>
          <a:p>
            <a:r>
              <a:rPr lang="en-US" dirty="0" smtClean="0"/>
              <a:t>Templates – Worksheets</a:t>
            </a:r>
            <a:endParaRPr lang="en-US" dirty="0"/>
          </a:p>
        </p:txBody>
      </p:sp>
      <p:sp>
        <p:nvSpPr>
          <p:cNvPr id="6" name="TextBox 5"/>
          <p:cNvSpPr txBox="1"/>
          <p:nvPr/>
        </p:nvSpPr>
        <p:spPr>
          <a:xfrm>
            <a:off x="640079" y="1409700"/>
            <a:ext cx="7919721" cy="313932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smtClean="0"/>
              <a:t>Put in Excel so you can confirm figures and use formulas</a:t>
            </a:r>
          </a:p>
          <a:p>
            <a:pPr marL="285750" indent="-285750">
              <a:spcAft>
                <a:spcPts val="1200"/>
              </a:spcAft>
              <a:buFont typeface="Arial" panose="020B0604020202020204" pitchFamily="34" charset="0"/>
              <a:buChar char="•"/>
            </a:pPr>
            <a:r>
              <a:rPr lang="en-US" sz="2400" dirty="0" smtClean="0"/>
              <a:t>Check with your department/institution to find existing worksheets (don’t reinvent the wheel)</a:t>
            </a:r>
          </a:p>
          <a:p>
            <a:pPr marL="285750" indent="-285750">
              <a:spcAft>
                <a:spcPts val="1200"/>
              </a:spcAft>
              <a:buFont typeface="Arial" panose="020B0604020202020204" pitchFamily="34" charset="0"/>
              <a:buChar char="•"/>
            </a:pPr>
            <a:r>
              <a:rPr lang="en-US" sz="2400" dirty="0" smtClean="0"/>
              <a:t>Use a standardized format that you can easily translate</a:t>
            </a:r>
          </a:p>
          <a:p>
            <a:pPr marL="285750" indent="-285750">
              <a:spcAft>
                <a:spcPts val="1200"/>
              </a:spcAft>
              <a:buFont typeface="Arial" panose="020B0604020202020204" pitchFamily="34" charset="0"/>
              <a:buChar char="•"/>
            </a:pPr>
            <a:r>
              <a:rPr lang="en-US" sz="2400" dirty="0" smtClean="0"/>
              <a:t>Automatically calculate standardized/required institutional costs</a:t>
            </a:r>
            <a:endParaRPr lang="en-US" sz="2400" dirty="0"/>
          </a:p>
        </p:txBody>
      </p:sp>
    </p:spTree>
    <p:extLst>
      <p:ext uri="{BB962C8B-B14F-4D97-AF65-F5344CB8AC3E}">
        <p14:creationId xmlns:p14="http://schemas.microsoft.com/office/powerpoint/2010/main" val="1627925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6" name="Title 5"/>
          <p:cNvSpPr>
            <a:spLocks noGrp="1"/>
          </p:cNvSpPr>
          <p:nvPr>
            <p:ph type="title"/>
          </p:nvPr>
        </p:nvSpPr>
        <p:spPr/>
        <p:txBody>
          <a:bodyPr/>
          <a:lstStyle/>
          <a:p>
            <a:r>
              <a:rPr lang="en-US" dirty="0" smtClean="0"/>
              <a:t>Research Project Process</a:t>
            </a:r>
            <a:endParaRPr lang="en-US" dirty="0"/>
          </a:p>
        </p:txBody>
      </p:sp>
      <p:graphicFrame>
        <p:nvGraphicFramePr>
          <p:cNvPr id="9" name="Diagram 8"/>
          <p:cNvGraphicFramePr/>
          <p:nvPr>
            <p:extLst/>
          </p:nvPr>
        </p:nvGraphicFramePr>
        <p:xfrm>
          <a:off x="435430" y="120317"/>
          <a:ext cx="6482728" cy="500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nvPr>
        </p:nvGraphicFramePr>
        <p:xfrm>
          <a:off x="5100735" y="2450912"/>
          <a:ext cx="3562892" cy="1927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Oval 3"/>
          <p:cNvSpPr/>
          <p:nvPr/>
        </p:nvSpPr>
        <p:spPr>
          <a:xfrm>
            <a:off x="2606752" y="2101584"/>
            <a:ext cx="1497027" cy="10438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Helvetica"/>
              <a:ea typeface="+mn-ea"/>
              <a:cs typeface="+mn-cs"/>
            </a:endParaRPr>
          </a:p>
        </p:txBody>
      </p:sp>
    </p:spTree>
    <p:extLst>
      <p:ext uri="{BB962C8B-B14F-4D97-AF65-F5344CB8AC3E}">
        <p14:creationId xmlns:p14="http://schemas.microsoft.com/office/powerpoint/2010/main" val="8654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9"/>
          </p:nvPr>
        </p:nvSpPr>
        <p:spPr/>
        <p:txBody>
          <a:bodyPr/>
          <a:lstStyle/>
          <a:p>
            <a:fld id="{B6238B5B-F19C-E947-A0BC-87BD7983F871}" type="slidenum">
              <a:rPr lang="en-US" smtClean="0"/>
              <a:pPr/>
              <a:t>36</a:t>
            </a:fld>
            <a:endParaRPr lang="en-US" dirty="0"/>
          </a:p>
        </p:txBody>
      </p:sp>
      <p:sp>
        <p:nvSpPr>
          <p:cNvPr id="4" name="Text Placeholder 3"/>
          <p:cNvSpPr>
            <a:spLocks noGrp="1"/>
          </p:cNvSpPr>
          <p:nvPr>
            <p:ph type="body" sz="quarter" idx="28"/>
          </p:nvPr>
        </p:nvSpPr>
        <p:spPr>
          <a:xfrm>
            <a:off x="640079" y="3449224"/>
            <a:ext cx="7772399" cy="1292662"/>
          </a:xfrm>
        </p:spPr>
        <p:txBody>
          <a:bodyPr/>
          <a:lstStyle/>
          <a:p>
            <a:pPr algn="ctr"/>
            <a:r>
              <a:rPr lang="en-US" sz="2400" dirty="0" smtClean="0"/>
              <a:t>Before you progress further, now is when should seek guidance/assistance from a C&amp;G/financial/pre-award expert at your institution </a:t>
            </a:r>
            <a:endParaRPr lang="en-US" sz="2400" dirty="0"/>
          </a:p>
        </p:txBody>
      </p:sp>
      <p:sp>
        <p:nvSpPr>
          <p:cNvPr id="5" name="Title 4"/>
          <p:cNvSpPr>
            <a:spLocks noGrp="1"/>
          </p:cNvSpPr>
          <p:nvPr>
            <p:ph type="title"/>
          </p:nvPr>
        </p:nvSpPr>
        <p:spPr/>
        <p:txBody>
          <a:bodyPr/>
          <a:lstStyle/>
          <a:p>
            <a:r>
              <a:rPr lang="en-US" dirty="0" smtClean="0"/>
              <a:t>Time Out</a:t>
            </a:r>
            <a:endParaRPr lang="en-US" dirty="0"/>
          </a:p>
        </p:txBody>
      </p:sp>
      <p:pic>
        <p:nvPicPr>
          <p:cNvPr id="8" name="Picture 7"/>
          <p:cNvPicPr>
            <a:picLocks noChangeAspect="1"/>
          </p:cNvPicPr>
          <p:nvPr/>
        </p:nvPicPr>
        <p:blipFill rotWithShape="1">
          <a:blip r:embed="rId2"/>
          <a:srcRect l="41497" t="29966" r="36261" b="43168"/>
          <a:stretch/>
        </p:blipFill>
        <p:spPr>
          <a:xfrm>
            <a:off x="3111513" y="1484581"/>
            <a:ext cx="2829531" cy="1921548"/>
          </a:xfrm>
          <a:prstGeom prst="rect">
            <a:avLst/>
          </a:prstGeom>
        </p:spPr>
      </p:pic>
    </p:spTree>
    <p:extLst>
      <p:ext uri="{BB962C8B-B14F-4D97-AF65-F5344CB8AC3E}">
        <p14:creationId xmlns:p14="http://schemas.microsoft.com/office/powerpoint/2010/main" val="3363309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8" y="1277005"/>
            <a:ext cx="7772401" cy="3477875"/>
          </a:xfrm>
        </p:spPr>
        <p:txBody>
          <a:bodyPr/>
          <a:lstStyle/>
          <a:p>
            <a:pPr marL="285750" indent="-285750">
              <a:spcBef>
                <a:spcPts val="600"/>
              </a:spcBef>
              <a:buFont typeface="Arial" panose="020B0604020202020204" pitchFamily="34" charset="0"/>
              <a:buChar char="•"/>
            </a:pPr>
            <a:r>
              <a:rPr lang="en-US" sz="2000" dirty="0" smtClean="0"/>
              <a:t>Key Personnel</a:t>
            </a:r>
          </a:p>
          <a:p>
            <a:pPr marL="790956" lvl="1" indent="-342900">
              <a:spcBef>
                <a:spcPts val="600"/>
              </a:spcBef>
              <a:buFont typeface="Courier New" panose="02070309020205020404" pitchFamily="49" charset="0"/>
              <a:buChar char="o"/>
            </a:pPr>
            <a:r>
              <a:rPr lang="en-US" sz="2000" dirty="0" smtClean="0"/>
              <a:t>Typically PI and Co-Investigators, r</a:t>
            </a:r>
            <a:r>
              <a:rPr lang="en-US" sz="2000" dirty="0" smtClean="0"/>
              <a:t>arely includes other titles</a:t>
            </a:r>
          </a:p>
          <a:p>
            <a:pPr marL="790956" lvl="1" indent="-342900">
              <a:spcBef>
                <a:spcPts val="600"/>
              </a:spcBef>
              <a:buFont typeface="Courier New" panose="02070309020205020404" pitchFamily="49" charset="0"/>
              <a:buChar char="o"/>
            </a:pPr>
            <a:r>
              <a:rPr lang="en-US" sz="2000" dirty="0" smtClean="0"/>
              <a:t>Typically require CV/</a:t>
            </a:r>
            <a:r>
              <a:rPr lang="en-US" sz="2000" dirty="0" err="1" smtClean="0"/>
              <a:t>Biosketch</a:t>
            </a:r>
            <a:r>
              <a:rPr lang="en-US" sz="2000" dirty="0" smtClean="0"/>
              <a:t> for each person listed</a:t>
            </a:r>
          </a:p>
          <a:p>
            <a:pPr marL="790956" lvl="1" indent="-342900">
              <a:spcBef>
                <a:spcPts val="600"/>
              </a:spcBef>
              <a:buFont typeface="Courier New" panose="02070309020205020404" pitchFamily="49" charset="0"/>
              <a:buChar char="o"/>
            </a:pPr>
            <a:r>
              <a:rPr lang="en-US" sz="2000" dirty="0" smtClean="0"/>
              <a:t>Often requires sponsor permission to replace/reduce effort</a:t>
            </a:r>
          </a:p>
          <a:p>
            <a:pPr marL="342900" indent="-342900">
              <a:spcBef>
                <a:spcPts val="600"/>
              </a:spcBef>
              <a:buFont typeface="Arial" panose="020B0604020202020204" pitchFamily="34" charset="0"/>
              <a:buChar char="•"/>
            </a:pPr>
            <a:r>
              <a:rPr lang="en-US" sz="2000" dirty="0" smtClean="0"/>
              <a:t>Other Personnel</a:t>
            </a:r>
          </a:p>
          <a:p>
            <a:pPr marL="790956" lvl="1" indent="-342900">
              <a:spcBef>
                <a:spcPts val="600"/>
              </a:spcBef>
              <a:buFont typeface="Courier New" panose="02070309020205020404" pitchFamily="49" charset="0"/>
              <a:buChar char="o"/>
            </a:pPr>
            <a:r>
              <a:rPr lang="en-US" sz="2000" dirty="0" smtClean="0"/>
              <a:t>Project Coordinators, Lab Technicians, Research Assistants, and other staff</a:t>
            </a:r>
          </a:p>
          <a:p>
            <a:pPr marL="342900" indent="-342900">
              <a:spcBef>
                <a:spcPts val="600"/>
              </a:spcBef>
              <a:buFont typeface="Arial" panose="020B0604020202020204" pitchFamily="34" charset="0"/>
              <a:buChar char="•"/>
            </a:pPr>
            <a:r>
              <a:rPr lang="en-US" sz="2000" dirty="0" smtClean="0"/>
              <a:t>Post-Doctoral and Graduate Student Researchers</a:t>
            </a:r>
          </a:p>
          <a:p>
            <a:pPr marL="790956" lvl="1" indent="-342900">
              <a:spcBef>
                <a:spcPts val="600"/>
              </a:spcBef>
              <a:buFont typeface="Courier New" panose="02070309020205020404" pitchFamily="49" charset="0"/>
              <a:buChar char="o"/>
            </a:pPr>
            <a:r>
              <a:rPr lang="en-US" sz="2000" dirty="0" smtClean="0"/>
              <a:t>Could be KP or Other</a:t>
            </a:r>
          </a:p>
          <a:p>
            <a:pPr marL="790956" lvl="1" indent="-342900">
              <a:spcBef>
                <a:spcPts val="600"/>
              </a:spcBef>
              <a:buFont typeface="Courier New" panose="02070309020205020404" pitchFamily="49" charset="0"/>
              <a:buChar char="o"/>
            </a:pPr>
            <a:r>
              <a:rPr lang="en-US" sz="2000" dirty="0" smtClean="0"/>
              <a:t>Be aware of Tuition remission fees for GSRs</a:t>
            </a:r>
            <a:endParaRPr lang="en-US" sz="2000" dirty="0" smtClean="0"/>
          </a:p>
        </p:txBody>
      </p:sp>
      <p:sp>
        <p:nvSpPr>
          <p:cNvPr id="4" name="Slide Number Placeholder 3"/>
          <p:cNvSpPr>
            <a:spLocks noGrp="1"/>
          </p:cNvSpPr>
          <p:nvPr>
            <p:ph type="sldNum" sz="quarter" idx="19"/>
          </p:nvPr>
        </p:nvSpPr>
        <p:spPr/>
        <p:txBody>
          <a:bodyPr/>
          <a:lstStyle/>
          <a:p>
            <a:fld id="{B6238B5B-F19C-E947-A0BC-87BD7983F871}" type="slidenum">
              <a:rPr lang="en-US" smtClean="0"/>
              <a:pPr/>
              <a:t>37</a:t>
            </a:fld>
            <a:endParaRPr lang="en-US" dirty="0"/>
          </a:p>
        </p:txBody>
      </p:sp>
      <p:sp>
        <p:nvSpPr>
          <p:cNvPr id="5" name="Title 4"/>
          <p:cNvSpPr>
            <a:spLocks noGrp="1"/>
          </p:cNvSpPr>
          <p:nvPr>
            <p:ph type="title"/>
          </p:nvPr>
        </p:nvSpPr>
        <p:spPr/>
        <p:txBody>
          <a:bodyPr/>
          <a:lstStyle/>
          <a:p>
            <a:r>
              <a:rPr lang="en-US" dirty="0" smtClean="0"/>
              <a:t>Personnel </a:t>
            </a:r>
            <a:endParaRPr lang="en-US" dirty="0"/>
          </a:p>
        </p:txBody>
      </p:sp>
    </p:spTree>
    <p:extLst>
      <p:ext uri="{BB962C8B-B14F-4D97-AF65-F5344CB8AC3E}">
        <p14:creationId xmlns:p14="http://schemas.microsoft.com/office/powerpoint/2010/main" val="3256057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8" y="1398330"/>
            <a:ext cx="4706621" cy="3231654"/>
          </a:xfrm>
        </p:spPr>
        <p:txBody>
          <a:bodyPr/>
          <a:lstStyle/>
          <a:p>
            <a:pPr marL="285750" indent="-285750">
              <a:spcBef>
                <a:spcPts val="600"/>
              </a:spcBef>
              <a:buFont typeface="Arial" panose="020B0604020202020204" pitchFamily="34" charset="0"/>
              <a:buChar char="•"/>
            </a:pPr>
            <a:r>
              <a:rPr lang="en-US" sz="2000" dirty="0"/>
              <a:t>Employees only (no consultants or subaward personnel)</a:t>
            </a:r>
          </a:p>
          <a:p>
            <a:pPr marL="285750" indent="-285750">
              <a:spcBef>
                <a:spcPts val="600"/>
              </a:spcBef>
              <a:buFont typeface="Arial" panose="020B0604020202020204" pitchFamily="34" charset="0"/>
              <a:buChar char="•"/>
            </a:pPr>
            <a:r>
              <a:rPr lang="en-US" sz="2000" dirty="0" smtClean="0"/>
              <a:t>Name and Role on Project </a:t>
            </a:r>
          </a:p>
          <a:p>
            <a:pPr marL="285750" indent="-285750">
              <a:spcBef>
                <a:spcPts val="600"/>
              </a:spcBef>
              <a:buFont typeface="Arial" panose="020B0604020202020204" pitchFamily="34" charset="0"/>
              <a:buChar char="•"/>
            </a:pPr>
            <a:r>
              <a:rPr lang="en-US" sz="2000" dirty="0" smtClean="0"/>
              <a:t>Base Salary</a:t>
            </a:r>
          </a:p>
          <a:p>
            <a:pPr marL="285750" indent="-285750">
              <a:spcBef>
                <a:spcPts val="600"/>
              </a:spcBef>
              <a:buFont typeface="Arial" panose="020B0604020202020204" pitchFamily="34" charset="0"/>
              <a:buChar char="•"/>
            </a:pPr>
            <a:r>
              <a:rPr lang="en-US" sz="2000" dirty="0" smtClean="0"/>
              <a:t>Effort in percentage or person months</a:t>
            </a:r>
          </a:p>
          <a:p>
            <a:pPr marL="285750" indent="-285750">
              <a:spcBef>
                <a:spcPts val="600"/>
              </a:spcBef>
              <a:spcAft>
                <a:spcPts val="600"/>
              </a:spcAft>
              <a:buFont typeface="Arial" panose="020B0604020202020204" pitchFamily="34" charset="0"/>
              <a:buChar char="•"/>
            </a:pPr>
            <a:r>
              <a:rPr lang="en-US" sz="2000" dirty="0" smtClean="0"/>
              <a:t>Fringe benefits (UCLA: </a:t>
            </a:r>
            <a:r>
              <a:rPr lang="en-US" sz="2000" dirty="0" smtClean="0">
                <a:hlinkClick r:id="rId2"/>
              </a:rPr>
              <a:t>CBR</a:t>
            </a:r>
            <a:r>
              <a:rPr lang="en-US" sz="2000" dirty="0" smtClean="0"/>
              <a:t>)</a:t>
            </a:r>
          </a:p>
          <a:p>
            <a:pPr marL="285750" indent="-285750">
              <a:spcBef>
                <a:spcPts val="600"/>
              </a:spcBef>
              <a:spcAft>
                <a:spcPts val="600"/>
              </a:spcAft>
              <a:buFont typeface="Arial" panose="020B0604020202020204" pitchFamily="34" charset="0"/>
              <a:buChar char="•"/>
            </a:pPr>
            <a:r>
              <a:rPr lang="en-US" sz="2000" dirty="0" smtClean="0"/>
              <a:t>Things to consider: salary/ben escalation, changes in effort across budget periods, salary caps</a:t>
            </a:r>
          </a:p>
        </p:txBody>
      </p:sp>
      <p:sp>
        <p:nvSpPr>
          <p:cNvPr id="4" name="Slide Number Placeholder 3"/>
          <p:cNvSpPr>
            <a:spLocks noGrp="1"/>
          </p:cNvSpPr>
          <p:nvPr>
            <p:ph type="sldNum" sz="quarter" idx="19"/>
          </p:nvPr>
        </p:nvSpPr>
        <p:spPr/>
        <p:txBody>
          <a:bodyPr/>
          <a:lstStyle/>
          <a:p>
            <a:fld id="{B6238B5B-F19C-E947-A0BC-87BD7983F871}" type="slidenum">
              <a:rPr lang="en-US" smtClean="0"/>
              <a:pPr/>
              <a:t>38</a:t>
            </a:fld>
            <a:endParaRPr lang="en-US" dirty="0"/>
          </a:p>
        </p:txBody>
      </p:sp>
      <p:sp>
        <p:nvSpPr>
          <p:cNvPr id="5" name="Title 4"/>
          <p:cNvSpPr>
            <a:spLocks noGrp="1"/>
          </p:cNvSpPr>
          <p:nvPr>
            <p:ph type="title"/>
          </p:nvPr>
        </p:nvSpPr>
        <p:spPr/>
        <p:txBody>
          <a:bodyPr/>
          <a:lstStyle/>
          <a:p>
            <a:r>
              <a:rPr lang="en-US" dirty="0" smtClean="0"/>
              <a:t>Personnel </a:t>
            </a:r>
            <a:endParaRPr lang="en-US" dirty="0"/>
          </a:p>
        </p:txBody>
      </p:sp>
      <p:pic>
        <p:nvPicPr>
          <p:cNvPr id="10" name="Picture 9"/>
          <p:cNvPicPr>
            <a:picLocks noChangeAspect="1"/>
          </p:cNvPicPr>
          <p:nvPr/>
        </p:nvPicPr>
        <p:blipFill>
          <a:blip r:embed="rId3"/>
          <a:stretch>
            <a:fillRect/>
          </a:stretch>
        </p:blipFill>
        <p:spPr>
          <a:xfrm>
            <a:off x="6649844" y="3086100"/>
            <a:ext cx="1986155" cy="1668780"/>
          </a:xfrm>
          <a:prstGeom prst="rect">
            <a:avLst/>
          </a:prstGeom>
        </p:spPr>
      </p:pic>
      <p:sp>
        <p:nvSpPr>
          <p:cNvPr id="12" name="Cloud Callout 11"/>
          <p:cNvSpPr/>
          <p:nvPr/>
        </p:nvSpPr>
        <p:spPr>
          <a:xfrm flipH="1">
            <a:off x="4940300" y="1461594"/>
            <a:ext cx="3938524" cy="179417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How do I estimate effort?</a:t>
            </a:r>
            <a:endParaRPr lang="en-US" sz="2400" dirty="0"/>
          </a:p>
        </p:txBody>
      </p:sp>
    </p:spTree>
    <p:extLst>
      <p:ext uri="{BB962C8B-B14F-4D97-AF65-F5344CB8AC3E}">
        <p14:creationId xmlns:p14="http://schemas.microsoft.com/office/powerpoint/2010/main" val="61452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39</a:t>
            </a:fld>
            <a:endParaRPr lang="en-US" dirty="0"/>
          </a:p>
        </p:txBody>
      </p:sp>
      <p:sp>
        <p:nvSpPr>
          <p:cNvPr id="5" name="Title 4"/>
          <p:cNvSpPr>
            <a:spLocks noGrp="1"/>
          </p:cNvSpPr>
          <p:nvPr>
            <p:ph type="title"/>
          </p:nvPr>
        </p:nvSpPr>
        <p:spPr/>
        <p:txBody>
          <a:bodyPr/>
          <a:lstStyle/>
          <a:p>
            <a:r>
              <a:rPr lang="en-US" dirty="0" smtClean="0"/>
              <a:t>Too Little? Too Much? </a:t>
            </a:r>
            <a:endParaRPr lang="en-US" dirty="0"/>
          </a:p>
        </p:txBody>
      </p:sp>
      <p:pic>
        <p:nvPicPr>
          <p:cNvPr id="3076" name="Picture 4" descr="Scale PNG Pi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1280160"/>
            <a:ext cx="4949825" cy="34747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5999" y="2263508"/>
            <a:ext cx="1854201" cy="715581"/>
          </a:xfrm>
          <a:prstGeom prst="rect">
            <a:avLst/>
          </a:prstGeom>
          <a:solidFill>
            <a:schemeClr val="accent6">
              <a:lumMod val="10000"/>
              <a:lumOff val="90000"/>
            </a:schemeClr>
          </a:solidFill>
        </p:spPr>
        <p:txBody>
          <a:bodyPr wrap="square" rtlCol="0">
            <a:spAutoFit/>
          </a:bodyPr>
          <a:lstStyle/>
          <a:p>
            <a:pPr algn="ctr"/>
            <a:r>
              <a:rPr lang="en-US" dirty="0" smtClean="0"/>
              <a:t>Unable to achieve scope; hiring / retention issues</a:t>
            </a:r>
            <a:endParaRPr lang="en-US" dirty="0"/>
          </a:p>
        </p:txBody>
      </p:sp>
      <p:sp>
        <p:nvSpPr>
          <p:cNvPr id="11" name="TextBox 10"/>
          <p:cNvSpPr txBox="1"/>
          <p:nvPr/>
        </p:nvSpPr>
        <p:spPr>
          <a:xfrm>
            <a:off x="5356223" y="3423146"/>
            <a:ext cx="1854201" cy="715581"/>
          </a:xfrm>
          <a:prstGeom prst="rect">
            <a:avLst/>
          </a:prstGeom>
          <a:solidFill>
            <a:schemeClr val="accent6">
              <a:lumMod val="10000"/>
              <a:lumOff val="90000"/>
            </a:schemeClr>
          </a:solidFill>
        </p:spPr>
        <p:txBody>
          <a:bodyPr wrap="square" rtlCol="0">
            <a:spAutoFit/>
          </a:bodyPr>
          <a:lstStyle/>
          <a:p>
            <a:pPr algn="ctr"/>
            <a:r>
              <a:rPr lang="en-US" dirty="0" smtClean="0"/>
              <a:t>Loss of reviewer confidence; Less likely to be funded </a:t>
            </a:r>
            <a:endParaRPr lang="en-US" dirty="0"/>
          </a:p>
        </p:txBody>
      </p:sp>
    </p:spTree>
    <p:extLst>
      <p:ext uri="{BB962C8B-B14F-4D97-AF65-F5344CB8AC3E}">
        <p14:creationId xmlns:p14="http://schemas.microsoft.com/office/powerpoint/2010/main" val="2188012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4</a:t>
            </a:fld>
            <a:endParaRPr lang="en-US" dirty="0"/>
          </a:p>
        </p:txBody>
      </p:sp>
      <p:sp>
        <p:nvSpPr>
          <p:cNvPr id="5" name="Title 4"/>
          <p:cNvSpPr>
            <a:spLocks noGrp="1"/>
          </p:cNvSpPr>
          <p:nvPr>
            <p:ph type="title"/>
          </p:nvPr>
        </p:nvSpPr>
        <p:spPr/>
        <p:txBody>
          <a:bodyPr/>
          <a:lstStyle/>
          <a:p>
            <a:r>
              <a:rPr lang="en-US" dirty="0" smtClean="0"/>
              <a:t>Previous Material</a:t>
            </a:r>
            <a:endParaRPr lang="en-US" dirty="0"/>
          </a:p>
        </p:txBody>
      </p:sp>
      <p:pic>
        <p:nvPicPr>
          <p:cNvPr id="7" name="Picture 6"/>
          <p:cNvPicPr>
            <a:picLocks noChangeAspect="1"/>
          </p:cNvPicPr>
          <p:nvPr/>
        </p:nvPicPr>
        <p:blipFill>
          <a:blip r:embed="rId2"/>
          <a:stretch>
            <a:fillRect/>
          </a:stretch>
        </p:blipFill>
        <p:spPr>
          <a:xfrm>
            <a:off x="2726017" y="1377387"/>
            <a:ext cx="6024444" cy="3341684"/>
          </a:xfrm>
          <a:prstGeom prst="rect">
            <a:avLst/>
          </a:prstGeom>
        </p:spPr>
      </p:pic>
      <p:sp>
        <p:nvSpPr>
          <p:cNvPr id="8" name="TextBox 7"/>
          <p:cNvSpPr txBox="1"/>
          <p:nvPr/>
        </p:nvSpPr>
        <p:spPr>
          <a:xfrm>
            <a:off x="439839" y="2361236"/>
            <a:ext cx="2095018" cy="1015663"/>
          </a:xfrm>
          <a:prstGeom prst="rect">
            <a:avLst/>
          </a:prstGeom>
          <a:noFill/>
        </p:spPr>
        <p:txBody>
          <a:bodyPr wrap="square" rtlCol="0">
            <a:spAutoFit/>
          </a:bodyPr>
          <a:lstStyle/>
          <a:p>
            <a:r>
              <a:rPr lang="en-US" sz="2000" dirty="0" smtClean="0"/>
              <a:t>Presented by CHIPTS in September 2022</a:t>
            </a:r>
            <a:endParaRPr lang="en-US" sz="2000" dirty="0"/>
          </a:p>
        </p:txBody>
      </p:sp>
    </p:spTree>
    <p:extLst>
      <p:ext uri="{BB962C8B-B14F-4D97-AF65-F5344CB8AC3E}">
        <p14:creationId xmlns:p14="http://schemas.microsoft.com/office/powerpoint/2010/main" val="2557447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40</a:t>
            </a:fld>
            <a:endParaRPr lang="en-US" dirty="0"/>
          </a:p>
        </p:txBody>
      </p:sp>
      <p:sp>
        <p:nvSpPr>
          <p:cNvPr id="5" name="Title 4"/>
          <p:cNvSpPr>
            <a:spLocks noGrp="1"/>
          </p:cNvSpPr>
          <p:nvPr>
            <p:ph type="title"/>
          </p:nvPr>
        </p:nvSpPr>
        <p:spPr/>
        <p:txBody>
          <a:bodyPr/>
          <a:lstStyle/>
          <a:p>
            <a:r>
              <a:rPr lang="en-US" dirty="0" smtClean="0"/>
              <a:t>Estimating Effort</a:t>
            </a:r>
            <a:endParaRPr lang="en-US" dirty="0"/>
          </a:p>
        </p:txBody>
      </p:sp>
      <p:sp>
        <p:nvSpPr>
          <p:cNvPr id="2" name="TextBox 1"/>
          <p:cNvSpPr txBox="1"/>
          <p:nvPr/>
        </p:nvSpPr>
        <p:spPr>
          <a:xfrm>
            <a:off x="640079" y="1234041"/>
            <a:ext cx="7772400" cy="1169551"/>
          </a:xfrm>
          <a:prstGeom prst="rect">
            <a:avLst/>
          </a:prstGeom>
          <a:noFill/>
        </p:spPr>
        <p:txBody>
          <a:bodyPr wrap="square" rtlCol="0">
            <a:spAutoFit/>
          </a:bodyPr>
          <a:lstStyle/>
          <a:p>
            <a:pPr marL="342900" indent="-342900">
              <a:spcAft>
                <a:spcPts val="600"/>
              </a:spcAft>
              <a:buFont typeface="+mj-lt"/>
              <a:buAutoNum type="arabicPeriod"/>
            </a:pPr>
            <a:r>
              <a:rPr lang="en-US" sz="2000" dirty="0" smtClean="0"/>
              <a:t>Review your </a:t>
            </a:r>
            <a:r>
              <a:rPr lang="en-US" sz="2000" dirty="0" smtClean="0"/>
              <a:t>Scope, do a power study</a:t>
            </a:r>
            <a:endParaRPr lang="en-US" sz="2000" dirty="0" smtClean="0"/>
          </a:p>
          <a:p>
            <a:pPr marL="342900" indent="-342900">
              <a:spcAft>
                <a:spcPts val="600"/>
              </a:spcAft>
              <a:buFont typeface="+mj-lt"/>
              <a:buAutoNum type="arabicPeriod"/>
            </a:pPr>
            <a:r>
              <a:rPr lang="en-US" sz="2000" dirty="0" smtClean="0"/>
              <a:t>Determine individual roles and responsibilities</a:t>
            </a:r>
          </a:p>
          <a:p>
            <a:pPr marL="342900" indent="-342900">
              <a:spcAft>
                <a:spcPts val="600"/>
              </a:spcAft>
              <a:buFont typeface="+mj-lt"/>
              <a:buAutoNum type="arabicPeriod"/>
            </a:pPr>
            <a:r>
              <a:rPr lang="en-US" sz="2000" dirty="0" smtClean="0"/>
              <a:t>Quantify those tasks over the course of the project</a:t>
            </a:r>
            <a:endParaRPr lang="en-US" sz="2000" dirty="0"/>
          </a:p>
        </p:txBody>
      </p:sp>
      <p:pic>
        <p:nvPicPr>
          <p:cNvPr id="9" name="Picture 8"/>
          <p:cNvPicPr>
            <a:picLocks noChangeAspect="1"/>
          </p:cNvPicPr>
          <p:nvPr/>
        </p:nvPicPr>
        <p:blipFill>
          <a:blip r:embed="rId2"/>
          <a:stretch>
            <a:fillRect/>
          </a:stretch>
        </p:blipFill>
        <p:spPr>
          <a:xfrm>
            <a:off x="6649844" y="3086100"/>
            <a:ext cx="1986155" cy="1668780"/>
          </a:xfrm>
          <a:prstGeom prst="rect">
            <a:avLst/>
          </a:prstGeom>
        </p:spPr>
      </p:pic>
      <p:sp>
        <p:nvSpPr>
          <p:cNvPr id="10" name="Cloud Callout 9"/>
          <p:cNvSpPr/>
          <p:nvPr/>
        </p:nvSpPr>
        <p:spPr>
          <a:xfrm flipH="1">
            <a:off x="541420" y="2508109"/>
            <a:ext cx="5654361" cy="2027795"/>
          </a:xfrm>
          <a:prstGeom prst="cloudCallout">
            <a:avLst>
              <a:gd name="adj1" fmla="val -71809"/>
              <a:gd name="adj2" fmla="val 12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How many hours per day/week/month? </a:t>
            </a:r>
          </a:p>
          <a:p>
            <a:pPr algn="ctr"/>
            <a:r>
              <a:rPr lang="en-US" sz="2000" dirty="0" smtClean="0"/>
              <a:t>Will tasks / effort change in later phases of the project? </a:t>
            </a:r>
            <a:endParaRPr lang="en-US" sz="2000" dirty="0"/>
          </a:p>
        </p:txBody>
      </p:sp>
    </p:spTree>
    <p:extLst>
      <p:ext uri="{BB962C8B-B14F-4D97-AF65-F5344CB8AC3E}">
        <p14:creationId xmlns:p14="http://schemas.microsoft.com/office/powerpoint/2010/main" val="36353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41</a:t>
            </a:fld>
            <a:endParaRPr lang="en-US" dirty="0"/>
          </a:p>
        </p:txBody>
      </p:sp>
      <p:sp>
        <p:nvSpPr>
          <p:cNvPr id="5" name="Title 4"/>
          <p:cNvSpPr>
            <a:spLocks noGrp="1"/>
          </p:cNvSpPr>
          <p:nvPr>
            <p:ph type="title"/>
          </p:nvPr>
        </p:nvSpPr>
        <p:spPr/>
        <p:txBody>
          <a:bodyPr/>
          <a:lstStyle/>
          <a:p>
            <a:r>
              <a:rPr lang="en-US" dirty="0" smtClean="0"/>
              <a:t>Estimating Effort </a:t>
            </a:r>
            <a:endParaRPr lang="en-US" dirty="0"/>
          </a:p>
        </p:txBody>
      </p:sp>
      <p:pic>
        <p:nvPicPr>
          <p:cNvPr id="9218" name="Picture 2" descr="Practice makes perfect | LearnEnglish Te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582" y="1217836"/>
            <a:ext cx="5141393" cy="342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143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42</a:t>
            </a:fld>
            <a:endParaRPr lang="en-US" dirty="0"/>
          </a:p>
        </p:txBody>
      </p:sp>
      <p:sp>
        <p:nvSpPr>
          <p:cNvPr id="5" name="Title 4"/>
          <p:cNvSpPr>
            <a:spLocks noGrp="1"/>
          </p:cNvSpPr>
          <p:nvPr>
            <p:ph type="title"/>
          </p:nvPr>
        </p:nvSpPr>
        <p:spPr/>
        <p:txBody>
          <a:bodyPr/>
          <a:lstStyle/>
          <a:p>
            <a:r>
              <a:rPr lang="en-US" dirty="0" smtClean="0"/>
              <a:t>“Typical” Effort </a:t>
            </a:r>
            <a:endParaRPr lang="en-US" dirty="0"/>
          </a:p>
        </p:txBody>
      </p:sp>
      <p:sp>
        <p:nvSpPr>
          <p:cNvPr id="6" name="TextBox 5"/>
          <p:cNvSpPr txBox="1"/>
          <p:nvPr/>
        </p:nvSpPr>
        <p:spPr>
          <a:xfrm>
            <a:off x="640079" y="1764859"/>
            <a:ext cx="3751447" cy="1846659"/>
          </a:xfrm>
          <a:prstGeom prst="rect">
            <a:avLst/>
          </a:prstGeom>
          <a:solidFill>
            <a:schemeClr val="accent1">
              <a:lumMod val="60000"/>
              <a:lumOff val="40000"/>
            </a:schemeClr>
          </a:solidFill>
        </p:spPr>
        <p:txBody>
          <a:bodyPr wrap="square" rtlCol="0">
            <a:spAutoFit/>
          </a:bodyPr>
          <a:lstStyle/>
          <a:p>
            <a:r>
              <a:rPr lang="en-US" sz="1800" b="1" dirty="0" smtClean="0">
                <a:solidFill>
                  <a:schemeClr val="bg1"/>
                </a:solidFill>
              </a:rPr>
              <a:t>PI’s:</a:t>
            </a:r>
            <a:endParaRPr lang="en-US" sz="1600" b="1" dirty="0" smtClean="0">
              <a:solidFill>
                <a:schemeClr val="bg1"/>
              </a:solidFill>
            </a:endParaRPr>
          </a:p>
          <a:p>
            <a:r>
              <a:rPr lang="en-US" sz="1600" dirty="0" smtClean="0">
                <a:solidFill>
                  <a:schemeClr val="bg1"/>
                </a:solidFill>
              </a:rPr>
              <a:t>New investigators: at least 25%</a:t>
            </a:r>
          </a:p>
          <a:p>
            <a:r>
              <a:rPr lang="en-US" sz="1600" dirty="0" smtClean="0">
                <a:solidFill>
                  <a:schemeClr val="bg1"/>
                </a:solidFill>
              </a:rPr>
              <a:t>Mid- or Senior Level investigators: less</a:t>
            </a:r>
          </a:p>
          <a:p>
            <a:r>
              <a:rPr lang="en-US" sz="1600" dirty="0">
                <a:solidFill>
                  <a:schemeClr val="bg1"/>
                </a:solidFill>
              </a:rPr>
              <a:t>MPI: slightly less </a:t>
            </a:r>
          </a:p>
          <a:p>
            <a:r>
              <a:rPr lang="en-US" sz="1600" dirty="0" smtClean="0">
                <a:solidFill>
                  <a:schemeClr val="bg1"/>
                </a:solidFill>
              </a:rPr>
              <a:t>STTR: minimum 10%/1.2 </a:t>
            </a:r>
            <a:r>
              <a:rPr lang="en-US" sz="1600" dirty="0" err="1" smtClean="0">
                <a:solidFill>
                  <a:schemeClr val="bg1"/>
                </a:solidFill>
              </a:rPr>
              <a:t>cal</a:t>
            </a:r>
            <a:r>
              <a:rPr lang="en-US" sz="1600" dirty="0" smtClean="0">
                <a:solidFill>
                  <a:schemeClr val="bg1"/>
                </a:solidFill>
              </a:rPr>
              <a:t> </a:t>
            </a:r>
            <a:r>
              <a:rPr lang="en-US" sz="1600" dirty="0" err="1" smtClean="0">
                <a:solidFill>
                  <a:schemeClr val="bg1"/>
                </a:solidFill>
              </a:rPr>
              <a:t>mos</a:t>
            </a:r>
            <a:endParaRPr lang="en-US" sz="1600" dirty="0" smtClean="0">
              <a:solidFill>
                <a:schemeClr val="bg1"/>
              </a:solidFill>
            </a:endParaRPr>
          </a:p>
          <a:p>
            <a:r>
              <a:rPr lang="en-US" sz="1600" dirty="0" smtClean="0">
                <a:solidFill>
                  <a:schemeClr val="bg1"/>
                </a:solidFill>
              </a:rPr>
              <a:t>R series: 15%/1.8 </a:t>
            </a:r>
            <a:r>
              <a:rPr lang="en-US" sz="1600" dirty="0" err="1" smtClean="0">
                <a:solidFill>
                  <a:schemeClr val="bg1"/>
                </a:solidFill>
              </a:rPr>
              <a:t>mos</a:t>
            </a:r>
            <a:endParaRPr lang="en-US" sz="1600" dirty="0" smtClean="0">
              <a:solidFill>
                <a:schemeClr val="bg1"/>
              </a:solidFill>
            </a:endParaRPr>
          </a:p>
          <a:p>
            <a:r>
              <a:rPr lang="en-US" sz="1600" dirty="0" smtClean="0">
                <a:solidFill>
                  <a:schemeClr val="bg1"/>
                </a:solidFill>
              </a:rPr>
              <a:t>K series: 75%/9 </a:t>
            </a:r>
            <a:r>
              <a:rPr lang="en-US" sz="1600" dirty="0" err="1" smtClean="0">
                <a:solidFill>
                  <a:schemeClr val="bg1"/>
                </a:solidFill>
              </a:rPr>
              <a:t>cal</a:t>
            </a:r>
            <a:r>
              <a:rPr lang="en-US" sz="1600" dirty="0" smtClean="0">
                <a:solidFill>
                  <a:schemeClr val="bg1"/>
                </a:solidFill>
              </a:rPr>
              <a:t> </a:t>
            </a:r>
            <a:r>
              <a:rPr lang="en-US" sz="1600" dirty="0" err="1" smtClean="0">
                <a:solidFill>
                  <a:schemeClr val="bg1"/>
                </a:solidFill>
              </a:rPr>
              <a:t>mos</a:t>
            </a:r>
            <a:r>
              <a:rPr lang="en-US" sz="1600" dirty="0" smtClean="0">
                <a:solidFill>
                  <a:schemeClr val="bg1"/>
                </a:solidFill>
              </a:rPr>
              <a:t> </a:t>
            </a:r>
            <a:endParaRPr lang="en-US" sz="1600" dirty="0">
              <a:solidFill>
                <a:schemeClr val="bg1"/>
              </a:solidFill>
            </a:endParaRPr>
          </a:p>
        </p:txBody>
      </p:sp>
      <p:sp>
        <p:nvSpPr>
          <p:cNvPr id="2" name="TextBox 1"/>
          <p:cNvSpPr txBox="1"/>
          <p:nvPr/>
        </p:nvSpPr>
        <p:spPr>
          <a:xfrm>
            <a:off x="640079" y="1244131"/>
            <a:ext cx="7772400" cy="300082"/>
          </a:xfrm>
          <a:prstGeom prst="rect">
            <a:avLst/>
          </a:prstGeom>
          <a:noFill/>
        </p:spPr>
        <p:txBody>
          <a:bodyPr wrap="square" rtlCol="0">
            <a:spAutoFit/>
          </a:bodyPr>
          <a:lstStyle/>
          <a:p>
            <a:r>
              <a:rPr lang="en-US" dirty="0" smtClean="0"/>
              <a:t>DISCLAIMER: No such thing!</a:t>
            </a:r>
            <a:endParaRPr lang="en-US" dirty="0"/>
          </a:p>
        </p:txBody>
      </p:sp>
      <p:sp>
        <p:nvSpPr>
          <p:cNvPr id="7" name="TextBox 6"/>
          <p:cNvSpPr txBox="1"/>
          <p:nvPr/>
        </p:nvSpPr>
        <p:spPr>
          <a:xfrm>
            <a:off x="4661031" y="2811299"/>
            <a:ext cx="3751447" cy="1600438"/>
          </a:xfrm>
          <a:prstGeom prst="rect">
            <a:avLst/>
          </a:prstGeom>
          <a:solidFill>
            <a:schemeClr val="accent1">
              <a:lumMod val="75000"/>
            </a:schemeClr>
          </a:solidFill>
        </p:spPr>
        <p:txBody>
          <a:bodyPr wrap="square" rtlCol="0">
            <a:spAutoFit/>
          </a:bodyPr>
          <a:lstStyle/>
          <a:p>
            <a:r>
              <a:rPr lang="en-US" sz="1800" b="1" dirty="0" smtClean="0">
                <a:solidFill>
                  <a:schemeClr val="bg1"/>
                </a:solidFill>
              </a:rPr>
              <a:t>Non-Key Personnel:</a:t>
            </a:r>
            <a:endParaRPr lang="en-US" sz="1600" b="1" dirty="0" smtClean="0">
              <a:solidFill>
                <a:schemeClr val="bg1"/>
              </a:solidFill>
            </a:endParaRPr>
          </a:p>
          <a:p>
            <a:r>
              <a:rPr lang="en-US" sz="1600" dirty="0" smtClean="0">
                <a:solidFill>
                  <a:schemeClr val="bg1"/>
                </a:solidFill>
              </a:rPr>
              <a:t>Common for Project Coordinators to be 100%; also 25%, 50%, or 75% </a:t>
            </a:r>
          </a:p>
          <a:p>
            <a:r>
              <a:rPr lang="en-US" sz="1600" dirty="0" smtClean="0">
                <a:solidFill>
                  <a:schemeClr val="bg1"/>
                </a:solidFill>
              </a:rPr>
              <a:t>Research Assistants: often more variable in different phases</a:t>
            </a:r>
          </a:p>
          <a:p>
            <a:r>
              <a:rPr lang="en-US" sz="1600" dirty="0" smtClean="0">
                <a:solidFill>
                  <a:schemeClr val="bg1"/>
                </a:solidFill>
              </a:rPr>
              <a:t>Better to over- than underestimate</a:t>
            </a:r>
            <a:endParaRPr lang="en-US" sz="1600" dirty="0">
              <a:solidFill>
                <a:schemeClr val="bg1"/>
              </a:solidFill>
            </a:endParaRPr>
          </a:p>
        </p:txBody>
      </p:sp>
      <p:sp>
        <p:nvSpPr>
          <p:cNvPr id="8" name="TextBox 7"/>
          <p:cNvSpPr txBox="1"/>
          <p:nvPr/>
        </p:nvSpPr>
        <p:spPr>
          <a:xfrm>
            <a:off x="4661032" y="1394172"/>
            <a:ext cx="3751447" cy="1107996"/>
          </a:xfrm>
          <a:prstGeom prst="rect">
            <a:avLst/>
          </a:prstGeom>
          <a:solidFill>
            <a:schemeClr val="accent4">
              <a:lumMod val="75000"/>
            </a:schemeClr>
          </a:solidFill>
        </p:spPr>
        <p:txBody>
          <a:bodyPr wrap="square" rtlCol="0">
            <a:spAutoFit/>
          </a:bodyPr>
          <a:lstStyle/>
          <a:p>
            <a:r>
              <a:rPr lang="en-US" sz="1800" b="1" dirty="0" smtClean="0">
                <a:solidFill>
                  <a:schemeClr val="bg1"/>
                </a:solidFill>
              </a:rPr>
              <a:t>Co-Investigators:</a:t>
            </a:r>
            <a:endParaRPr lang="en-US" sz="1600" b="1" dirty="0" smtClean="0">
              <a:solidFill>
                <a:schemeClr val="bg1"/>
              </a:solidFill>
            </a:endParaRPr>
          </a:p>
          <a:p>
            <a:r>
              <a:rPr lang="en-US" sz="1600" dirty="0" smtClean="0">
                <a:solidFill>
                  <a:schemeClr val="bg1"/>
                </a:solidFill>
              </a:rPr>
              <a:t>New PI: Co-I’s should have less effort</a:t>
            </a:r>
          </a:p>
          <a:p>
            <a:r>
              <a:rPr lang="en-US" sz="1600" dirty="0" smtClean="0">
                <a:solidFill>
                  <a:schemeClr val="bg1"/>
                </a:solidFill>
              </a:rPr>
              <a:t>Mid- or Senior PI: not necessarily, but usually less effort than PI</a:t>
            </a:r>
            <a:endParaRPr lang="en-US" sz="1600" dirty="0">
              <a:solidFill>
                <a:schemeClr val="bg1"/>
              </a:solidFill>
            </a:endParaRPr>
          </a:p>
        </p:txBody>
      </p:sp>
    </p:spTree>
    <p:extLst>
      <p:ext uri="{BB962C8B-B14F-4D97-AF65-F5344CB8AC3E}">
        <p14:creationId xmlns:p14="http://schemas.microsoft.com/office/powerpoint/2010/main" val="38267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43</a:t>
            </a:fld>
            <a:endParaRPr lang="en-US" dirty="0"/>
          </a:p>
        </p:txBody>
      </p:sp>
      <p:sp>
        <p:nvSpPr>
          <p:cNvPr id="5" name="Title 4"/>
          <p:cNvSpPr>
            <a:spLocks noGrp="1"/>
          </p:cNvSpPr>
          <p:nvPr>
            <p:ph type="title"/>
          </p:nvPr>
        </p:nvSpPr>
        <p:spPr/>
        <p:txBody>
          <a:bodyPr/>
          <a:lstStyle/>
          <a:p>
            <a:r>
              <a:rPr lang="en-US" dirty="0" smtClean="0"/>
              <a:t>Sample Personnel Budget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47157246"/>
              </p:ext>
            </p:extLst>
          </p:nvPr>
        </p:nvGraphicFramePr>
        <p:xfrm>
          <a:off x="640079" y="1592412"/>
          <a:ext cx="7988197" cy="2606986"/>
        </p:xfrm>
        <a:graphic>
          <a:graphicData uri="http://schemas.openxmlformats.org/drawingml/2006/table">
            <a:tbl>
              <a:tblPr>
                <a:tableStyleId>{5C22544A-7EE6-4342-B048-85BDC9FD1C3A}</a:tableStyleId>
              </a:tblPr>
              <a:tblGrid>
                <a:gridCol w="87580">
                  <a:extLst>
                    <a:ext uri="{9D8B030D-6E8A-4147-A177-3AD203B41FA5}">
                      <a16:colId xmlns:a16="http://schemas.microsoft.com/office/drawing/2014/main" val="2778118320"/>
                    </a:ext>
                  </a:extLst>
                </a:gridCol>
                <a:gridCol w="1210549">
                  <a:extLst>
                    <a:ext uri="{9D8B030D-6E8A-4147-A177-3AD203B41FA5}">
                      <a16:colId xmlns:a16="http://schemas.microsoft.com/office/drawing/2014/main" val="1626172434"/>
                    </a:ext>
                  </a:extLst>
                </a:gridCol>
                <a:gridCol w="577325">
                  <a:extLst>
                    <a:ext uri="{9D8B030D-6E8A-4147-A177-3AD203B41FA5}">
                      <a16:colId xmlns:a16="http://schemas.microsoft.com/office/drawing/2014/main" val="3763162004"/>
                    </a:ext>
                  </a:extLst>
                </a:gridCol>
                <a:gridCol w="335157">
                  <a:extLst>
                    <a:ext uri="{9D8B030D-6E8A-4147-A177-3AD203B41FA5}">
                      <a16:colId xmlns:a16="http://schemas.microsoft.com/office/drawing/2014/main" val="788571586"/>
                    </a:ext>
                  </a:extLst>
                </a:gridCol>
                <a:gridCol w="292371">
                  <a:extLst>
                    <a:ext uri="{9D8B030D-6E8A-4147-A177-3AD203B41FA5}">
                      <a16:colId xmlns:a16="http://schemas.microsoft.com/office/drawing/2014/main" val="2231160983"/>
                    </a:ext>
                  </a:extLst>
                </a:gridCol>
                <a:gridCol w="549088">
                  <a:extLst>
                    <a:ext uri="{9D8B030D-6E8A-4147-A177-3AD203B41FA5}">
                      <a16:colId xmlns:a16="http://schemas.microsoft.com/office/drawing/2014/main" val="455210308"/>
                    </a:ext>
                  </a:extLst>
                </a:gridCol>
                <a:gridCol w="506301">
                  <a:extLst>
                    <a:ext uri="{9D8B030D-6E8A-4147-A177-3AD203B41FA5}">
                      <a16:colId xmlns:a16="http://schemas.microsoft.com/office/drawing/2014/main" val="3735917662"/>
                    </a:ext>
                  </a:extLst>
                </a:gridCol>
                <a:gridCol w="356550">
                  <a:extLst>
                    <a:ext uri="{9D8B030D-6E8A-4147-A177-3AD203B41FA5}">
                      <a16:colId xmlns:a16="http://schemas.microsoft.com/office/drawing/2014/main" val="2894623075"/>
                    </a:ext>
                  </a:extLst>
                </a:gridCol>
                <a:gridCol w="463515">
                  <a:extLst>
                    <a:ext uri="{9D8B030D-6E8A-4147-A177-3AD203B41FA5}">
                      <a16:colId xmlns:a16="http://schemas.microsoft.com/office/drawing/2014/main" val="560557131"/>
                    </a:ext>
                  </a:extLst>
                </a:gridCol>
                <a:gridCol w="513432">
                  <a:extLst>
                    <a:ext uri="{9D8B030D-6E8A-4147-A177-3AD203B41FA5}">
                      <a16:colId xmlns:a16="http://schemas.microsoft.com/office/drawing/2014/main" val="1233988195"/>
                    </a:ext>
                  </a:extLst>
                </a:gridCol>
                <a:gridCol w="382389">
                  <a:extLst>
                    <a:ext uri="{9D8B030D-6E8A-4147-A177-3AD203B41FA5}">
                      <a16:colId xmlns:a16="http://schemas.microsoft.com/office/drawing/2014/main" val="3761873226"/>
                    </a:ext>
                  </a:extLst>
                </a:gridCol>
                <a:gridCol w="321869">
                  <a:extLst>
                    <a:ext uri="{9D8B030D-6E8A-4147-A177-3AD203B41FA5}">
                      <a16:colId xmlns:a16="http://schemas.microsoft.com/office/drawing/2014/main" val="641336112"/>
                    </a:ext>
                  </a:extLst>
                </a:gridCol>
                <a:gridCol w="512064">
                  <a:extLst>
                    <a:ext uri="{9D8B030D-6E8A-4147-A177-3AD203B41FA5}">
                      <a16:colId xmlns:a16="http://schemas.microsoft.com/office/drawing/2014/main" val="12513422"/>
                    </a:ext>
                  </a:extLst>
                </a:gridCol>
                <a:gridCol w="519379">
                  <a:extLst>
                    <a:ext uri="{9D8B030D-6E8A-4147-A177-3AD203B41FA5}">
                      <a16:colId xmlns:a16="http://schemas.microsoft.com/office/drawing/2014/main" val="1649660351"/>
                    </a:ext>
                  </a:extLst>
                </a:gridCol>
                <a:gridCol w="351130">
                  <a:extLst>
                    <a:ext uri="{9D8B030D-6E8A-4147-A177-3AD203B41FA5}">
                      <a16:colId xmlns:a16="http://schemas.microsoft.com/office/drawing/2014/main" val="751985217"/>
                    </a:ext>
                  </a:extLst>
                </a:gridCol>
                <a:gridCol w="490118">
                  <a:extLst>
                    <a:ext uri="{9D8B030D-6E8A-4147-A177-3AD203B41FA5}">
                      <a16:colId xmlns:a16="http://schemas.microsoft.com/office/drawing/2014/main" val="1116607659"/>
                    </a:ext>
                  </a:extLst>
                </a:gridCol>
                <a:gridCol w="519380">
                  <a:extLst>
                    <a:ext uri="{9D8B030D-6E8A-4147-A177-3AD203B41FA5}">
                      <a16:colId xmlns:a16="http://schemas.microsoft.com/office/drawing/2014/main" val="4020981549"/>
                    </a:ext>
                  </a:extLst>
                </a:gridCol>
              </a:tblGrid>
              <a:tr h="558911">
                <a:tc gridSpan="2">
                  <a:txBody>
                    <a:bodyPr/>
                    <a:lstStyle/>
                    <a:p>
                      <a:pPr algn="l" fontAlgn="b"/>
                      <a:endParaRPr lang="en-US" sz="1100" b="1" i="0" u="none" strike="noStrike" dirty="0">
                        <a:effectLst/>
                        <a:latin typeface="Arial" panose="020B0604020202020204" pitchFamily="34" charset="0"/>
                      </a:endParaRPr>
                    </a:p>
                  </a:txBody>
                  <a:tcPr marL="0" marR="0" marT="0" marB="0" anchor="b"/>
                </a:tc>
                <a:tc hMerge="1">
                  <a:txBody>
                    <a:bodyPr/>
                    <a:lstStyle/>
                    <a:p>
                      <a:endParaRPr lang="en-US"/>
                    </a:p>
                  </a:txBody>
                  <a:tcPr/>
                </a:tc>
                <a:tc gridSpan="8">
                  <a:txBody>
                    <a:bodyPr/>
                    <a:lstStyle/>
                    <a:p>
                      <a:pPr algn="ctr" fontAlgn="b"/>
                      <a:r>
                        <a:rPr lang="en-US" sz="1100" b="1" i="0" u="none" strike="noStrike" dirty="0" smtClean="0">
                          <a:effectLst/>
                          <a:latin typeface="Arial" panose="020B0604020202020204" pitchFamily="34" charset="0"/>
                        </a:rPr>
                        <a:t>YEAR 1</a:t>
                      </a:r>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gridSpan="7">
                  <a:txBody>
                    <a:bodyPr/>
                    <a:lstStyle/>
                    <a:p>
                      <a:pPr algn="ctr" fontAlgn="b"/>
                      <a:r>
                        <a:rPr lang="en-US" sz="1100" b="1" i="0" u="none" strike="noStrike" dirty="0" smtClean="0">
                          <a:effectLst/>
                          <a:latin typeface="Arial" panose="020B0604020202020204" pitchFamily="34" charset="0"/>
                        </a:rPr>
                        <a:t>YEAR 2</a:t>
                      </a:r>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tc hMerge="1">
                  <a:txBody>
                    <a:bodyPr/>
                    <a:lstStyle/>
                    <a:p>
                      <a:pPr algn="ctr" fontAlgn="b"/>
                      <a:endParaRPr lang="en-US" sz="11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36719535"/>
                  </a:ext>
                </a:extLst>
              </a:tr>
              <a:tr h="558911">
                <a:tc gridSpan="2">
                  <a:txBody>
                    <a:bodyPr/>
                    <a:lstStyle/>
                    <a:p>
                      <a:pPr algn="l" fontAlgn="b"/>
                      <a:r>
                        <a:rPr lang="en-US" sz="1100" b="1" u="none" strike="noStrike" dirty="0">
                          <a:effectLst/>
                        </a:rPr>
                        <a:t>PERSONNEL</a:t>
                      </a:r>
                      <a:endParaRPr lang="en-US" sz="1100" b="1" i="0" u="none" strike="noStrike" dirty="0">
                        <a:effectLst/>
                        <a:latin typeface="Arial" panose="020B0604020202020204" pitchFamily="34" charset="0"/>
                      </a:endParaRPr>
                    </a:p>
                  </a:txBody>
                  <a:tcPr marL="0" marR="0" marT="0" marB="0" anchor="b"/>
                </a:tc>
                <a:tc hMerge="1">
                  <a:txBody>
                    <a:bodyPr/>
                    <a:lstStyle/>
                    <a:p>
                      <a:endParaRPr lang="en-US"/>
                    </a:p>
                  </a:txBody>
                  <a:tcPr/>
                </a:tc>
                <a:tc>
                  <a:txBody>
                    <a:bodyPr/>
                    <a:lstStyle/>
                    <a:p>
                      <a:pPr algn="ctr" fontAlgn="b"/>
                      <a:r>
                        <a:rPr lang="en-US" sz="1100" b="1" u="none" strike="noStrike" dirty="0">
                          <a:effectLst/>
                        </a:rPr>
                        <a:t>Role</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Eft</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Cal </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Base</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Salary</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Ben Rate</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FB</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Total</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Eft</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Cal</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smtClean="0">
                          <a:effectLst/>
                        </a:rPr>
                        <a:t>Base</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Salary</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Ben Rate</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FB</a:t>
                      </a:r>
                      <a:endParaRPr lang="en-US" sz="1100" b="1" i="0" u="none" strike="noStrike" dirty="0">
                        <a:effectLst/>
                        <a:latin typeface="Arial" panose="020B0604020202020204" pitchFamily="34" charset="0"/>
                      </a:endParaRPr>
                    </a:p>
                  </a:txBody>
                  <a:tcPr marL="0" marR="0" marT="0" marB="0" anchor="b"/>
                </a:tc>
                <a:tc>
                  <a:txBody>
                    <a:bodyPr/>
                    <a:lstStyle/>
                    <a:p>
                      <a:pPr algn="ctr" fontAlgn="b"/>
                      <a:r>
                        <a:rPr lang="en-US" sz="1100" b="1" u="none" strike="noStrike" dirty="0">
                          <a:effectLst/>
                        </a:rPr>
                        <a:t>Total</a:t>
                      </a:r>
                      <a:endParaRPr lang="en-US" sz="11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05079011"/>
                  </a:ext>
                </a:extLst>
              </a:tr>
              <a:tr h="288471">
                <a:tc>
                  <a:txBody>
                    <a:bodyPr/>
                    <a:lstStyle/>
                    <a:p>
                      <a:pPr algn="l" fontAlgn="b"/>
                      <a:r>
                        <a:rPr lang="en-US" sz="1100" u="none" strike="noStrike">
                          <a:effectLst/>
                        </a:rPr>
                        <a:t> </a:t>
                      </a:r>
                      <a:endParaRPr lang="en-US" sz="1100" b="1" i="0" u="none" strike="noStrike">
                        <a:effectLst/>
                        <a:latin typeface="Arial" panose="020B0604020202020204" pitchFamily="34" charset="0"/>
                      </a:endParaRPr>
                    </a:p>
                  </a:txBody>
                  <a:tcPr marL="0" marR="0" marT="0" marB="0" anchor="b"/>
                </a:tc>
                <a:tc>
                  <a:txBody>
                    <a:bodyPr/>
                    <a:lstStyle/>
                    <a:p>
                      <a:pPr algn="l" fontAlgn="b"/>
                      <a:r>
                        <a:rPr lang="en-US" sz="1100" u="none" strike="noStrike">
                          <a:effectLst/>
                        </a:rPr>
                        <a:t>Tony Stark</a:t>
                      </a:r>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u="none" strike="noStrike" dirty="0">
                          <a:effectLst/>
                        </a:rPr>
                        <a:t>PI</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15%</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1.8</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203,700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30,555</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smtClean="0">
                          <a:effectLst/>
                        </a:rPr>
                        <a:t>32%</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9,778</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40,333</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15%</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1.8</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203,700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30,555</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smtClean="0">
                          <a:effectLst/>
                        </a:rPr>
                        <a:t>32%</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9,778</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40,333</a:t>
                      </a:r>
                      <a:endParaRPr lang="en-US" sz="11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091789459"/>
                  </a:ext>
                </a:extLst>
              </a:tr>
              <a:tr h="288471">
                <a:tc>
                  <a:txBody>
                    <a:bodyPr/>
                    <a:lstStyle/>
                    <a:p>
                      <a:pPr algn="l" fontAlgn="b"/>
                      <a:r>
                        <a:rPr lang="en-US" sz="1100" u="none" strike="noStrike">
                          <a:effectLst/>
                        </a:rPr>
                        <a:t> </a:t>
                      </a:r>
                      <a:endParaRPr lang="en-US" sz="1100" b="1" i="0" u="none" strike="noStrike">
                        <a:effectLst/>
                        <a:latin typeface="Arial" panose="020B0604020202020204" pitchFamily="34" charset="0"/>
                      </a:endParaRPr>
                    </a:p>
                  </a:txBody>
                  <a:tcPr marL="0" marR="0" marT="0" marB="0" anchor="b"/>
                </a:tc>
                <a:tc>
                  <a:txBody>
                    <a:bodyPr/>
                    <a:lstStyle/>
                    <a:p>
                      <a:pPr algn="l" fontAlgn="b"/>
                      <a:r>
                        <a:rPr lang="en-US" sz="1100" u="none" strike="noStrike">
                          <a:effectLst/>
                        </a:rPr>
                        <a:t>Bruce Banner</a:t>
                      </a:r>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u="none" strike="noStrike">
                          <a:effectLst/>
                        </a:rPr>
                        <a:t>Co-I</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10%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1.2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203,700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20,370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smtClean="0">
                          <a:effectLst/>
                        </a:rPr>
                        <a:t>32%</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6,518</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26,888</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12%</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1.4</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203,700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24,444</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smtClean="0">
                          <a:effectLst/>
                        </a:rPr>
                        <a:t>32%</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7,822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32,266</a:t>
                      </a:r>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31649501"/>
                  </a:ext>
                </a:extLst>
              </a:tr>
              <a:tr h="288471">
                <a:tc>
                  <a:txBody>
                    <a:bodyPr/>
                    <a:lstStyle/>
                    <a:p>
                      <a:pPr algn="l" fontAlgn="b"/>
                      <a:r>
                        <a:rPr lang="en-US" sz="1100" u="none" strike="noStrike">
                          <a:effectLst/>
                        </a:rPr>
                        <a:t> </a:t>
                      </a:r>
                      <a:endParaRPr lang="en-US" sz="1100" b="1" i="0" u="none" strike="noStrike">
                        <a:effectLst/>
                        <a:latin typeface="Arial" panose="020B0604020202020204" pitchFamily="34" charset="0"/>
                      </a:endParaRPr>
                    </a:p>
                  </a:txBody>
                  <a:tcPr marL="0" marR="0" marT="0" marB="0" anchor="b"/>
                </a:tc>
                <a:tc>
                  <a:txBody>
                    <a:bodyPr/>
                    <a:lstStyle/>
                    <a:p>
                      <a:pPr algn="l" fontAlgn="b"/>
                      <a:r>
                        <a:rPr lang="en-US" sz="1100" u="none" strike="noStrike">
                          <a:effectLst/>
                        </a:rPr>
                        <a:t>Natasha Romanoff</a:t>
                      </a:r>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u="none" strike="noStrike" dirty="0" err="1" smtClean="0">
                          <a:effectLst/>
                        </a:rPr>
                        <a:t>Proj</a:t>
                      </a:r>
                      <a:r>
                        <a:rPr lang="en-US" sz="1100" u="none" strike="noStrike" dirty="0" smtClean="0">
                          <a:effectLst/>
                        </a:rPr>
                        <a:t> Dir</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30%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3.6</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150,000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45,000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smtClean="0">
                          <a:effectLst/>
                        </a:rPr>
                        <a:t>41%</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18,450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63,450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45%</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5.4</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150,000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67,500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smtClean="0">
                          <a:effectLst/>
                        </a:rPr>
                        <a:t>41%</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27,675</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95,175</a:t>
                      </a:r>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1853693"/>
                  </a:ext>
                </a:extLst>
              </a:tr>
              <a:tr h="288471">
                <a:tc>
                  <a:txBody>
                    <a:bodyPr/>
                    <a:lstStyle/>
                    <a:p>
                      <a:pPr algn="l" fontAlgn="b"/>
                      <a:r>
                        <a:rPr lang="en-US" sz="1100" u="none" strike="noStrike">
                          <a:effectLst/>
                        </a:rPr>
                        <a:t> </a:t>
                      </a:r>
                      <a:endParaRPr lang="en-US" sz="1100" b="1" i="0" u="none" strike="noStrike">
                        <a:effectLst/>
                        <a:latin typeface="Arial" panose="020B0604020202020204" pitchFamily="34" charset="0"/>
                      </a:endParaRPr>
                    </a:p>
                  </a:txBody>
                  <a:tcPr marL="0" marR="0" marT="0" marB="0" anchor="b"/>
                </a:tc>
                <a:tc>
                  <a:txBody>
                    <a:bodyPr/>
                    <a:lstStyle/>
                    <a:p>
                      <a:pPr algn="l" fontAlgn="b"/>
                      <a:r>
                        <a:rPr lang="en-US" sz="1100" u="none" strike="noStrike">
                          <a:effectLst/>
                        </a:rPr>
                        <a:t>Peter Parker</a:t>
                      </a:r>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u="none" strike="noStrike" dirty="0" smtClean="0">
                          <a:effectLst/>
                        </a:rPr>
                        <a:t>Res </a:t>
                      </a:r>
                      <a:r>
                        <a:rPr lang="en-US" sz="1100" u="none" strike="noStrike" dirty="0" err="1" smtClean="0">
                          <a:effectLst/>
                        </a:rPr>
                        <a:t>Asst</a:t>
                      </a:r>
                      <a:r>
                        <a:rPr lang="en-US" sz="1100" u="none" strike="noStrike" dirty="0" smtClean="0">
                          <a:effectLst/>
                        </a:rPr>
                        <a:t> </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50%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6.0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70,000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35,000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smtClean="0">
                          <a:effectLst/>
                        </a:rPr>
                        <a:t>47%</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16,555</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51,555</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75%</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9.0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70,000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52,500</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smtClean="0">
                          <a:effectLst/>
                        </a:rPr>
                        <a:t>47%</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24,833</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dirty="0">
                          <a:effectLst/>
                        </a:rPr>
                        <a:t>77,333</a:t>
                      </a:r>
                      <a:endParaRPr lang="en-US" sz="11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6597493"/>
                  </a:ext>
                </a:extLst>
              </a:tr>
              <a:tr h="288471">
                <a:tc>
                  <a:txBody>
                    <a:bodyPr/>
                    <a:lstStyle/>
                    <a:p>
                      <a:pPr algn="l" fontAlgn="b"/>
                      <a:r>
                        <a:rPr lang="en-US" sz="1100" u="none" strike="noStrike">
                          <a:effectLst/>
                        </a:rPr>
                        <a:t> </a:t>
                      </a:r>
                      <a:endParaRPr lang="en-US" sz="1100" b="1" i="0" u="none" strike="noStrike">
                        <a:effectLst/>
                        <a:latin typeface="Arial" panose="020B0604020202020204" pitchFamily="34" charset="0"/>
                      </a:endParaRPr>
                    </a:p>
                  </a:txBody>
                  <a:tcPr marL="0" marR="0" marT="0" marB="0" anchor="b"/>
                </a:tc>
                <a:tc gridSpan="2">
                  <a:txBody>
                    <a:bodyPr/>
                    <a:lstStyle/>
                    <a:p>
                      <a:pPr algn="l" fontAlgn="b"/>
                      <a:r>
                        <a:rPr lang="en-US" sz="1100" u="none" strike="noStrike" dirty="0">
                          <a:effectLst/>
                        </a:rPr>
                        <a:t>  TOTAL PERSONNEL</a:t>
                      </a:r>
                      <a:endParaRPr lang="en-US" sz="1100" b="1" i="0" u="none" strike="noStrike" dirty="0">
                        <a:effectLst/>
                        <a:latin typeface="Arial" panose="020B0604020202020204" pitchFamily="34" charset="0"/>
                      </a:endParaRPr>
                    </a:p>
                  </a:txBody>
                  <a:tcPr marL="0" marR="0" marT="0" marB="0" anchor="b"/>
                </a:tc>
                <a:tc hMerge="1">
                  <a:txBody>
                    <a:bodyPr/>
                    <a:lstStyle/>
                    <a:p>
                      <a:endParaRPr lang="en-US"/>
                    </a:p>
                  </a:txBody>
                  <a:tcPr/>
                </a:tc>
                <a:tc>
                  <a:txBody>
                    <a:bodyPr/>
                    <a:lstStyle/>
                    <a:p>
                      <a:endParaRPr lang="en-US" dirty="0"/>
                    </a:p>
                  </a:txBody>
                  <a:tcPr marL="0" marR="0" marT="0" marB="0" anchor="b"/>
                </a:tc>
                <a:tc>
                  <a:txBody>
                    <a:bodyPr/>
                    <a:lstStyle/>
                    <a:p>
                      <a:endParaRPr lang="en-US" dirty="0"/>
                    </a:p>
                  </a:txBody>
                  <a:tcPr marL="0" marR="0" marT="0" marB="0" anchor="b"/>
                </a:tc>
                <a:tc>
                  <a:txBody>
                    <a:bodyPr/>
                    <a:lstStyle/>
                    <a:p>
                      <a:pPr algn="l" fontAlgn="b"/>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130,925</a:t>
                      </a:r>
                      <a:endParaRPr lang="en-US" sz="1100" b="1" i="0" u="none" strike="noStrike" dirty="0">
                        <a:effectLst/>
                        <a:latin typeface="Arial" panose="020B0604020202020204" pitchFamily="34" charset="0"/>
                      </a:endParaRPr>
                    </a:p>
                  </a:txBody>
                  <a:tcPr marL="0" marR="0" marT="0" marB="0" anchor="b"/>
                </a:tc>
                <a:tc>
                  <a:txBody>
                    <a:bodyPr/>
                    <a:lstStyle/>
                    <a:p>
                      <a:pPr algn="l" fontAlgn="b"/>
                      <a:endParaRPr lang="en-US" sz="1100" b="1" i="0" u="none" strike="noStrike">
                        <a:effectLst/>
                        <a:latin typeface="Arial" panose="020B0604020202020204" pitchFamily="34" charset="0"/>
                      </a:endParaRPr>
                    </a:p>
                  </a:txBody>
                  <a:tcPr marL="0" marR="0" marT="0" marB="0" anchor="b"/>
                </a:tc>
                <a:tc>
                  <a:txBody>
                    <a:bodyPr/>
                    <a:lstStyle/>
                    <a:p>
                      <a:pPr algn="l" fontAlgn="b"/>
                      <a:r>
                        <a:rPr lang="en-US" sz="1100" u="none" strike="noStrike">
                          <a:effectLst/>
                        </a:rPr>
                        <a:t>   51,301 </a:t>
                      </a:r>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182,226</a:t>
                      </a:r>
                      <a:endParaRPr lang="en-US" sz="1100" b="1" i="0" u="none" strike="noStrike" dirty="0">
                        <a:effectLst/>
                        <a:latin typeface="Arial" panose="020B0604020202020204" pitchFamily="34" charset="0"/>
                      </a:endParaRPr>
                    </a:p>
                  </a:txBody>
                  <a:tcPr marL="0" marR="0" marT="0" marB="0" anchor="b"/>
                </a:tc>
                <a:tc>
                  <a:txBody>
                    <a:bodyPr/>
                    <a:lstStyle/>
                    <a:p>
                      <a:pPr algn="r" fontAlgn="b"/>
                      <a:endParaRPr lang="en-US" sz="1100" b="1" i="0" u="none" strike="noStrike" dirty="0">
                        <a:effectLst/>
                        <a:latin typeface="Arial" panose="020B0604020202020204" pitchFamily="34" charset="0"/>
                      </a:endParaRPr>
                    </a:p>
                  </a:txBody>
                  <a:tcPr marL="0" marR="0" marT="0" marB="0" anchor="b"/>
                </a:tc>
                <a:tc>
                  <a:txBody>
                    <a:bodyPr/>
                    <a:lstStyle/>
                    <a:p>
                      <a:pPr algn="l" fontAlgn="b"/>
                      <a:endParaRPr lang="en-US" sz="1100" b="1" i="0" u="none" strike="noStrike" dirty="0">
                        <a:effectLst/>
                        <a:latin typeface="Arial" panose="020B0604020202020204" pitchFamily="34" charset="0"/>
                      </a:endParaRPr>
                    </a:p>
                  </a:txBody>
                  <a:tcPr marL="0" marR="0" marT="0" marB="0" anchor="b"/>
                </a:tc>
                <a:tc>
                  <a:txBody>
                    <a:bodyPr/>
                    <a:lstStyle/>
                    <a:p>
                      <a:pPr algn="l" fontAlgn="b"/>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174,999</a:t>
                      </a:r>
                      <a:endParaRPr lang="en-US" sz="1100" b="1" i="0" u="none" strike="noStrike">
                        <a:effectLst/>
                        <a:latin typeface="Arial" panose="020B0604020202020204" pitchFamily="34" charset="0"/>
                      </a:endParaRPr>
                    </a:p>
                  </a:txBody>
                  <a:tcPr marL="0" marR="0" marT="0" marB="0" anchor="b"/>
                </a:tc>
                <a:tc>
                  <a:txBody>
                    <a:bodyPr/>
                    <a:lstStyle/>
                    <a:p>
                      <a:pPr algn="l" fontAlgn="b"/>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70,108</a:t>
                      </a:r>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245,107</a:t>
                      </a:r>
                      <a:endParaRPr lang="en-US" sz="11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942642068"/>
                  </a:ext>
                </a:extLst>
              </a:tr>
            </a:tbl>
          </a:graphicData>
        </a:graphic>
      </p:graphicFrame>
    </p:spTree>
    <p:extLst>
      <p:ext uri="{BB962C8B-B14F-4D97-AF65-F5344CB8AC3E}">
        <p14:creationId xmlns:p14="http://schemas.microsoft.com/office/powerpoint/2010/main" val="38857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44</a:t>
            </a:fld>
            <a:endParaRPr lang="en-US" dirty="0"/>
          </a:p>
        </p:txBody>
      </p:sp>
      <p:sp>
        <p:nvSpPr>
          <p:cNvPr id="5" name="Title 4"/>
          <p:cNvSpPr>
            <a:spLocks noGrp="1"/>
          </p:cNvSpPr>
          <p:nvPr>
            <p:ph type="title"/>
          </p:nvPr>
        </p:nvSpPr>
        <p:spPr/>
        <p:txBody>
          <a:bodyPr/>
          <a:lstStyle/>
          <a:p>
            <a:r>
              <a:rPr lang="en-US" dirty="0" smtClean="0"/>
              <a:t>Travel</a:t>
            </a:r>
            <a:endParaRPr lang="en-US" dirty="0"/>
          </a:p>
        </p:txBody>
      </p:sp>
      <p:sp>
        <p:nvSpPr>
          <p:cNvPr id="7" name="Rectangle 6"/>
          <p:cNvSpPr/>
          <p:nvPr/>
        </p:nvSpPr>
        <p:spPr>
          <a:xfrm>
            <a:off x="500062" y="1271994"/>
            <a:ext cx="7782510" cy="3570208"/>
          </a:xfrm>
          <a:prstGeom prst="rect">
            <a:avLst/>
          </a:prstGeom>
        </p:spPr>
        <p:txBody>
          <a:bodyPr wrap="square">
            <a:spAutoFit/>
          </a:bodyPr>
          <a:lstStyle/>
          <a:p>
            <a:pPr marL="390906" indent="-285750">
              <a:spcAft>
                <a:spcPts val="600"/>
              </a:spcAft>
              <a:buFont typeface="Arial" panose="020B0604020202020204" pitchFamily="34" charset="0"/>
              <a:buChar char="•"/>
            </a:pPr>
            <a:r>
              <a:rPr lang="en-US" sz="1800" dirty="0" smtClean="0"/>
              <a:t>Must be directly related to project</a:t>
            </a:r>
          </a:p>
          <a:p>
            <a:pPr marL="390906" indent="-285750">
              <a:spcAft>
                <a:spcPts val="600"/>
              </a:spcAft>
              <a:buFont typeface="Arial" panose="020B0604020202020204" pitchFamily="34" charset="0"/>
              <a:buChar char="•"/>
            </a:pPr>
            <a:r>
              <a:rPr lang="en-US" sz="1800" dirty="0" smtClean="0"/>
              <a:t>Study </a:t>
            </a:r>
            <a:r>
              <a:rPr lang="en-US" sz="1800" dirty="0"/>
              <a:t>travel vs. conference travel</a:t>
            </a:r>
          </a:p>
          <a:p>
            <a:pPr marL="390906" indent="-285750">
              <a:spcAft>
                <a:spcPts val="600"/>
              </a:spcAft>
              <a:buFont typeface="Arial" panose="020B0604020202020204" pitchFamily="34" charset="0"/>
              <a:buChar char="•"/>
            </a:pPr>
            <a:r>
              <a:rPr lang="en-US" sz="1800" dirty="0"/>
              <a:t>Foreign vs. domestic vs. </a:t>
            </a:r>
            <a:r>
              <a:rPr lang="en-US" sz="1800" dirty="0" smtClean="0"/>
              <a:t>local</a:t>
            </a:r>
          </a:p>
          <a:p>
            <a:pPr marL="390906" indent="-285750">
              <a:spcBef>
                <a:spcPts val="300"/>
              </a:spcBef>
              <a:buFont typeface="Arial" panose="020B0604020202020204" pitchFamily="34" charset="0"/>
              <a:buChar char="•"/>
            </a:pPr>
            <a:r>
              <a:rPr lang="en-US" sz="1800" dirty="0" smtClean="0"/>
              <a:t>Expenses to include:</a:t>
            </a:r>
          </a:p>
          <a:p>
            <a:pPr marL="733806" lvl="1" indent="-285750">
              <a:spcBef>
                <a:spcPts val="300"/>
              </a:spcBef>
              <a:buFont typeface="Courier New" panose="02070309020205020404" pitchFamily="49" charset="0"/>
              <a:buChar char="o"/>
            </a:pPr>
            <a:r>
              <a:rPr lang="en-US" sz="1600" dirty="0" smtClean="0"/>
              <a:t>Gas/mileage and p</a:t>
            </a:r>
            <a:r>
              <a:rPr lang="en-US" sz="1600" dirty="0" smtClean="0"/>
              <a:t>arking fees</a:t>
            </a:r>
          </a:p>
          <a:p>
            <a:pPr marL="733806" lvl="1" indent="-285750">
              <a:spcBef>
                <a:spcPts val="300"/>
              </a:spcBef>
              <a:buFont typeface="Courier New" panose="02070309020205020404" pitchFamily="49" charset="0"/>
              <a:buChar char="o"/>
            </a:pPr>
            <a:r>
              <a:rPr lang="en-US" sz="1600" dirty="0" smtClean="0"/>
              <a:t>Airfare and ground transportation</a:t>
            </a:r>
          </a:p>
          <a:p>
            <a:pPr marL="733806" lvl="1" indent="-285750">
              <a:spcBef>
                <a:spcPts val="300"/>
              </a:spcBef>
              <a:buFont typeface="Courier New" panose="02070309020205020404" pitchFamily="49" charset="0"/>
              <a:buChar char="o"/>
            </a:pPr>
            <a:r>
              <a:rPr lang="en-US" sz="1600" dirty="0" smtClean="0"/>
              <a:t>Lodging/Hotel</a:t>
            </a:r>
          </a:p>
          <a:p>
            <a:pPr marL="733806" lvl="1" indent="-285750">
              <a:spcBef>
                <a:spcPts val="300"/>
              </a:spcBef>
              <a:buFont typeface="Courier New" panose="02070309020205020404" pitchFamily="49" charset="0"/>
              <a:buChar char="o"/>
            </a:pPr>
            <a:r>
              <a:rPr lang="en-US" sz="1600" dirty="0" smtClean="0"/>
              <a:t>Meals</a:t>
            </a:r>
          </a:p>
          <a:p>
            <a:pPr marL="733806" lvl="1" indent="-285750">
              <a:spcBef>
                <a:spcPts val="300"/>
              </a:spcBef>
              <a:buFont typeface="Courier New" panose="02070309020205020404" pitchFamily="49" charset="0"/>
              <a:buChar char="o"/>
            </a:pPr>
            <a:r>
              <a:rPr lang="en-US" sz="1600" dirty="0" smtClean="0"/>
              <a:t>Visa fees</a:t>
            </a:r>
          </a:p>
          <a:p>
            <a:pPr marL="733806" lvl="1" indent="-285750">
              <a:spcBef>
                <a:spcPts val="300"/>
              </a:spcBef>
              <a:spcAft>
                <a:spcPts val="600"/>
              </a:spcAft>
              <a:buFont typeface="Courier New" panose="02070309020205020404" pitchFamily="49" charset="0"/>
              <a:buChar char="o"/>
            </a:pPr>
            <a:r>
              <a:rPr lang="en-US" sz="1600" dirty="0" smtClean="0"/>
              <a:t>Conference registration</a:t>
            </a:r>
            <a:endParaRPr lang="en-US" sz="1600" dirty="0"/>
          </a:p>
          <a:p>
            <a:pPr marL="390906" indent="-285750">
              <a:spcBef>
                <a:spcPts val="300"/>
              </a:spcBef>
              <a:buFont typeface="Arial" panose="020B0604020202020204" pitchFamily="34" charset="0"/>
              <a:buChar char="•"/>
            </a:pPr>
            <a:r>
              <a:rPr lang="en-US" sz="1800" dirty="0">
                <a:hlinkClick r:id="rId2"/>
              </a:rPr>
              <a:t>https://www.gsa.gov/travel/plan-book/per-diem-rates</a:t>
            </a:r>
            <a:r>
              <a:rPr lang="en-US" sz="1800" dirty="0"/>
              <a:t> </a:t>
            </a:r>
          </a:p>
        </p:txBody>
      </p:sp>
      <p:graphicFrame>
        <p:nvGraphicFramePr>
          <p:cNvPr id="2" name="Table 1"/>
          <p:cNvGraphicFramePr>
            <a:graphicFrameLocks noGrp="1"/>
          </p:cNvGraphicFramePr>
          <p:nvPr>
            <p:extLst>
              <p:ext uri="{D42A27DB-BD31-4B8C-83A1-F6EECF244321}">
                <p14:modId xmlns:p14="http://schemas.microsoft.com/office/powerpoint/2010/main" val="1717771317"/>
              </p:ext>
            </p:extLst>
          </p:nvPr>
        </p:nvGraphicFramePr>
        <p:xfrm>
          <a:off x="4686624" y="1242059"/>
          <a:ext cx="3943353" cy="3027408"/>
        </p:xfrm>
        <a:graphic>
          <a:graphicData uri="http://schemas.openxmlformats.org/drawingml/2006/table">
            <a:tbl>
              <a:tblPr>
                <a:tableStyleId>{5C22544A-7EE6-4342-B048-85BDC9FD1C3A}</a:tableStyleId>
              </a:tblPr>
              <a:tblGrid>
                <a:gridCol w="869013">
                  <a:extLst>
                    <a:ext uri="{9D8B030D-6E8A-4147-A177-3AD203B41FA5}">
                      <a16:colId xmlns:a16="http://schemas.microsoft.com/office/drawing/2014/main" val="3313620170"/>
                    </a:ext>
                  </a:extLst>
                </a:gridCol>
                <a:gridCol w="614868">
                  <a:extLst>
                    <a:ext uri="{9D8B030D-6E8A-4147-A177-3AD203B41FA5}">
                      <a16:colId xmlns:a16="http://schemas.microsoft.com/office/drawing/2014/main" val="1035354696"/>
                    </a:ext>
                  </a:extLst>
                </a:gridCol>
                <a:gridCol w="614868">
                  <a:extLst>
                    <a:ext uri="{9D8B030D-6E8A-4147-A177-3AD203B41FA5}">
                      <a16:colId xmlns:a16="http://schemas.microsoft.com/office/drawing/2014/main" val="3564647744"/>
                    </a:ext>
                  </a:extLst>
                </a:gridCol>
                <a:gridCol w="614868">
                  <a:extLst>
                    <a:ext uri="{9D8B030D-6E8A-4147-A177-3AD203B41FA5}">
                      <a16:colId xmlns:a16="http://schemas.microsoft.com/office/drawing/2014/main" val="2474171994"/>
                    </a:ext>
                  </a:extLst>
                </a:gridCol>
                <a:gridCol w="614868">
                  <a:extLst>
                    <a:ext uri="{9D8B030D-6E8A-4147-A177-3AD203B41FA5}">
                      <a16:colId xmlns:a16="http://schemas.microsoft.com/office/drawing/2014/main" val="2943863868"/>
                    </a:ext>
                  </a:extLst>
                </a:gridCol>
                <a:gridCol w="614868">
                  <a:extLst>
                    <a:ext uri="{9D8B030D-6E8A-4147-A177-3AD203B41FA5}">
                      <a16:colId xmlns:a16="http://schemas.microsoft.com/office/drawing/2014/main" val="4230686776"/>
                    </a:ext>
                  </a:extLst>
                </a:gridCol>
              </a:tblGrid>
              <a:tr h="134756">
                <a:tc gridSpan="6">
                  <a:txBody>
                    <a:bodyPr/>
                    <a:lstStyle/>
                    <a:p>
                      <a:pPr algn="l" fontAlgn="b"/>
                      <a:r>
                        <a:rPr lang="en-US" sz="1100" b="1" u="none" strike="noStrike" dirty="0">
                          <a:effectLst/>
                        </a:rPr>
                        <a:t>Meetings / Conferences</a:t>
                      </a:r>
                      <a:endParaRPr lang="en-US" sz="11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2458028"/>
                  </a:ext>
                </a:extLst>
              </a:tr>
              <a:tr h="269512">
                <a:tc>
                  <a:txBody>
                    <a:bodyPr/>
                    <a:lstStyle/>
                    <a:p>
                      <a:pPr algn="l" fontAlgn="b"/>
                      <a:r>
                        <a:rPr lang="en-US" sz="1100" u="none" strike="noStrike" dirty="0">
                          <a:effectLst/>
                        </a:rPr>
                        <a:t> </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b="1" u="none" strike="noStrike" dirty="0">
                          <a:effectLst/>
                        </a:rPr>
                        <a:t>Cost</a:t>
                      </a:r>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b="1" u="none" strike="noStrike" dirty="0">
                          <a:effectLst/>
                        </a:rPr>
                        <a:t># People per trip</a:t>
                      </a:r>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b="1" u="none" strike="noStrike" dirty="0" err="1" smtClean="0">
                          <a:effectLst/>
                        </a:rPr>
                        <a:t>Qty</a:t>
                      </a:r>
                      <a:r>
                        <a:rPr lang="en-US" sz="1100" b="1" u="none" strike="noStrike" dirty="0" smtClean="0">
                          <a:effectLst/>
                        </a:rPr>
                        <a:t> </a:t>
                      </a:r>
                      <a:r>
                        <a:rPr lang="en-US" sz="1100" b="1" u="none" strike="noStrike" dirty="0">
                          <a:effectLst/>
                        </a:rPr>
                        <a:t>per trip</a:t>
                      </a:r>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b="1" u="none" strike="noStrike" dirty="0">
                          <a:effectLst/>
                        </a:rPr>
                        <a:t># </a:t>
                      </a:r>
                      <a:r>
                        <a:rPr lang="en-US" sz="1100" b="1" u="none" strike="noStrike" dirty="0" err="1">
                          <a:effectLst/>
                        </a:rPr>
                        <a:t>Mtgs</a:t>
                      </a:r>
                      <a:r>
                        <a:rPr lang="en-US" sz="1100" b="1" u="none" strike="noStrike" dirty="0">
                          <a:effectLst/>
                        </a:rPr>
                        <a:t> per year</a:t>
                      </a:r>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b="1" u="none" strike="noStrike" dirty="0">
                          <a:effectLst/>
                        </a:rPr>
                        <a:t>Total</a:t>
                      </a:r>
                      <a:endParaRPr lang="en-US" sz="11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955753760"/>
                  </a:ext>
                </a:extLst>
              </a:tr>
              <a:tr h="134756">
                <a:tc>
                  <a:txBody>
                    <a:bodyPr/>
                    <a:lstStyle/>
                    <a:p>
                      <a:pPr algn="l" fontAlgn="b"/>
                      <a:r>
                        <a:rPr lang="en-US" sz="1100" u="none" strike="noStrike">
                          <a:effectLst/>
                        </a:rPr>
                        <a:t>Registration</a:t>
                      </a:r>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$650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1</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$2,600</a:t>
                      </a:r>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343404255"/>
                  </a:ext>
                </a:extLst>
              </a:tr>
              <a:tr h="134756">
                <a:tc>
                  <a:txBody>
                    <a:bodyPr/>
                    <a:lstStyle/>
                    <a:p>
                      <a:pPr algn="l" fontAlgn="b"/>
                      <a:r>
                        <a:rPr lang="en-US" sz="1100" u="none" strike="noStrike">
                          <a:effectLst/>
                        </a:rPr>
                        <a:t>Airfare</a:t>
                      </a:r>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$275</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2</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1</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$1,100</a:t>
                      </a:r>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9173050"/>
                  </a:ext>
                </a:extLst>
              </a:tr>
              <a:tr h="134756">
                <a:tc>
                  <a:txBody>
                    <a:bodyPr/>
                    <a:lstStyle/>
                    <a:p>
                      <a:pPr algn="l" fontAlgn="b"/>
                      <a:r>
                        <a:rPr lang="en-US" sz="1100" u="none" strike="noStrike">
                          <a:effectLst/>
                        </a:rPr>
                        <a:t>Hotel</a:t>
                      </a:r>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$212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2</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4</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$3,392</a:t>
                      </a:r>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7727961"/>
                  </a:ext>
                </a:extLst>
              </a:tr>
              <a:tr h="134756">
                <a:tc>
                  <a:txBody>
                    <a:bodyPr/>
                    <a:lstStyle/>
                    <a:p>
                      <a:pPr algn="l" fontAlgn="b"/>
                      <a:r>
                        <a:rPr lang="en-US" sz="1100" u="none" strike="noStrike">
                          <a:effectLst/>
                        </a:rPr>
                        <a:t>Meals</a:t>
                      </a:r>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$72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2</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5</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$1,440</a:t>
                      </a:r>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41884878"/>
                  </a:ext>
                </a:extLst>
              </a:tr>
              <a:tr h="134756">
                <a:tc>
                  <a:txBody>
                    <a:bodyPr/>
                    <a:lstStyle/>
                    <a:p>
                      <a:pPr algn="l" fontAlgn="b"/>
                      <a:r>
                        <a:rPr lang="en-US" sz="1100" u="none" strike="noStrike" dirty="0" smtClean="0">
                          <a:effectLst/>
                        </a:rPr>
                        <a:t>Ground</a:t>
                      </a:r>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$35</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4</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$560</a:t>
                      </a:r>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601980101"/>
                  </a:ext>
                </a:extLst>
              </a:tr>
              <a:tr h="134756">
                <a:tc gridSpan="5">
                  <a:txBody>
                    <a:bodyPr/>
                    <a:lstStyle/>
                    <a:p>
                      <a:pPr algn="r" fontAlgn="b"/>
                      <a:r>
                        <a:rPr lang="en-US" sz="1100" u="none" strike="noStrike" dirty="0">
                          <a:effectLst/>
                        </a:rPr>
                        <a:t>Meetings / Conferences Subtotal:</a:t>
                      </a:r>
                      <a:endParaRPr lang="en-US" sz="11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100" u="none" strike="noStrike">
                          <a:effectLst/>
                        </a:rPr>
                        <a:t>$9,092</a:t>
                      </a:r>
                      <a:endParaRPr lang="en-US" sz="11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35167049"/>
                  </a:ext>
                </a:extLst>
              </a:tr>
              <a:tr h="134756">
                <a:tc>
                  <a:txBody>
                    <a:bodyPr/>
                    <a:lstStyle/>
                    <a:p>
                      <a:pPr algn="l" fontAlgn="b"/>
                      <a:endParaRPr lang="en-US" sz="1100" b="1"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dirty="0">
                        <a:effectLst/>
                        <a:latin typeface="Arial" panose="020B0604020202020204" pitchFamily="34" charset="0"/>
                      </a:endParaRPr>
                    </a:p>
                  </a:txBody>
                  <a:tcPr marL="0" marR="0" marT="0" marB="0" anchor="b"/>
                </a:tc>
                <a:tc>
                  <a:txBody>
                    <a:bodyPr/>
                    <a:lstStyle/>
                    <a:p>
                      <a:pPr algn="r" fontAlgn="b"/>
                      <a:endParaRPr lang="en-US" sz="1100" b="1" i="0" u="none" strike="noStrike">
                        <a:effectLst/>
                        <a:latin typeface="Arial" panose="020B0604020202020204" pitchFamily="34" charset="0"/>
                      </a:endParaRPr>
                    </a:p>
                  </a:txBody>
                  <a:tcPr marL="0" marR="0" marT="0" marB="0" anchor="b"/>
                </a:tc>
                <a:tc>
                  <a:txBody>
                    <a:bodyPr/>
                    <a:lstStyle/>
                    <a:p>
                      <a:pPr algn="l" fontAlgn="b"/>
                      <a:endParaRPr lang="en-US" sz="11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50269777"/>
                  </a:ext>
                </a:extLst>
              </a:tr>
              <a:tr h="134756">
                <a:tc gridSpan="6">
                  <a:txBody>
                    <a:bodyPr/>
                    <a:lstStyle/>
                    <a:p>
                      <a:pPr algn="l" fontAlgn="b"/>
                      <a:r>
                        <a:rPr lang="en-US" sz="1100" b="1" u="none" strike="noStrike" dirty="0">
                          <a:effectLst/>
                        </a:rPr>
                        <a:t>Local Travel / Mileage</a:t>
                      </a:r>
                      <a:endParaRPr lang="en-US" sz="11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7397081"/>
                  </a:ext>
                </a:extLst>
              </a:tr>
              <a:tr h="134756">
                <a:tc>
                  <a:txBody>
                    <a:bodyPr/>
                    <a:lstStyle/>
                    <a:p>
                      <a:pPr algn="l" fontAlgn="b"/>
                      <a:r>
                        <a:rPr lang="en-US" sz="1100" u="none" strike="noStrike">
                          <a:effectLst/>
                        </a:rPr>
                        <a:t> </a:t>
                      </a:r>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b="1" u="none" strike="noStrike" dirty="0" smtClean="0">
                          <a:effectLst/>
                        </a:rPr>
                        <a:t>Cost</a:t>
                      </a:r>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b="1" u="none" strike="noStrike" dirty="0">
                          <a:effectLst/>
                        </a:rPr>
                        <a:t># people</a:t>
                      </a:r>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b="1" u="none" strike="noStrike" dirty="0">
                          <a:effectLst/>
                        </a:rPr>
                        <a:t># miles</a:t>
                      </a:r>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b="1" u="none" strike="noStrike" dirty="0">
                          <a:effectLst/>
                        </a:rPr>
                        <a:t># </a:t>
                      </a:r>
                      <a:r>
                        <a:rPr lang="en-US" sz="1100" b="1" u="none" strike="noStrike" dirty="0" smtClean="0">
                          <a:effectLst/>
                        </a:rPr>
                        <a:t>per </a:t>
                      </a:r>
                      <a:r>
                        <a:rPr lang="en-US" sz="1100" b="1" u="none" strike="noStrike" dirty="0" err="1" smtClean="0">
                          <a:effectLst/>
                        </a:rPr>
                        <a:t>yr</a:t>
                      </a:r>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b="1" u="none" strike="noStrike" dirty="0">
                          <a:effectLst/>
                        </a:rPr>
                        <a:t>Total</a:t>
                      </a:r>
                      <a:endParaRPr lang="en-US" sz="11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903854391"/>
                  </a:ext>
                </a:extLst>
              </a:tr>
              <a:tr h="134756">
                <a:tc>
                  <a:txBody>
                    <a:bodyPr/>
                    <a:lstStyle/>
                    <a:p>
                      <a:pPr algn="l" fontAlgn="b"/>
                      <a:r>
                        <a:rPr lang="en-US" sz="1100" u="none" strike="noStrike">
                          <a:effectLst/>
                        </a:rPr>
                        <a:t>Mileage</a:t>
                      </a:r>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$0.585</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a:effectLst/>
                        </a:rPr>
                        <a:t>25</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20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$585</a:t>
                      </a:r>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700547247"/>
                  </a:ext>
                </a:extLst>
              </a:tr>
              <a:tr h="134756">
                <a:tc>
                  <a:txBody>
                    <a:bodyPr/>
                    <a:lstStyle/>
                    <a:p>
                      <a:pPr algn="l" fontAlgn="b"/>
                      <a:r>
                        <a:rPr lang="en-US" sz="1100" u="none" strike="noStrike">
                          <a:effectLst/>
                        </a:rPr>
                        <a:t>Parking</a:t>
                      </a:r>
                      <a:endParaRPr lang="en-US" sz="1100" b="1"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a:t>
                      </a:r>
                      <a:r>
                        <a:rPr lang="en-US" sz="1100" u="none" strike="noStrike" dirty="0" smtClean="0">
                          <a:effectLst/>
                        </a:rPr>
                        <a:t>15</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2</a:t>
                      </a:r>
                      <a:endParaRPr lang="en-US" sz="1100" b="0" i="0" u="none" strike="noStrike">
                        <a:effectLst/>
                        <a:latin typeface="Arial" panose="020B0604020202020204" pitchFamily="34" charset="0"/>
                      </a:endParaRPr>
                    </a:p>
                  </a:txBody>
                  <a:tcPr marL="0" marR="0" marT="0"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0" marR="0" marT="0" marB="0" anchor="b"/>
                </a:tc>
                <a:tc>
                  <a:txBody>
                    <a:bodyPr/>
                    <a:lstStyle/>
                    <a:p>
                      <a:pPr algn="r" fontAlgn="b"/>
                      <a:r>
                        <a:rPr lang="en-US" sz="1100" u="none" strike="noStrike" dirty="0">
                          <a:effectLst/>
                        </a:rPr>
                        <a:t>20</a:t>
                      </a:r>
                      <a:endParaRPr lang="en-US" sz="1100" b="0"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$600</a:t>
                      </a:r>
                      <a:endParaRPr lang="en-US" sz="11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564322204"/>
                  </a:ext>
                </a:extLst>
              </a:tr>
              <a:tr h="243296">
                <a:tc>
                  <a:txBody>
                    <a:bodyPr/>
                    <a:lstStyle/>
                    <a:p>
                      <a:pPr algn="l" fontAlgn="b"/>
                      <a:r>
                        <a:rPr lang="en-US" sz="1100" u="none" strike="noStrike">
                          <a:effectLst/>
                        </a:rPr>
                        <a:t> </a:t>
                      </a:r>
                      <a:endParaRPr lang="en-US" sz="1100" b="1" i="0" u="none" strike="noStrike">
                        <a:effectLst/>
                        <a:latin typeface="Arial" panose="020B060402020202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effectLst/>
                        <a:latin typeface="Arial" panose="020B0604020202020204" pitchFamily="34" charset="0"/>
                      </a:endParaRPr>
                    </a:p>
                  </a:txBody>
                  <a:tcPr marL="0" marR="0" marT="0" marB="0" anchor="b"/>
                </a:tc>
                <a:tc gridSpan="3">
                  <a:txBody>
                    <a:bodyPr/>
                    <a:lstStyle/>
                    <a:p>
                      <a:pPr algn="r" fontAlgn="b"/>
                      <a:r>
                        <a:rPr lang="en-US" sz="1100" u="none" strike="noStrike" dirty="0" smtClean="0">
                          <a:effectLst/>
                        </a:rPr>
                        <a:t>Local </a:t>
                      </a:r>
                      <a:r>
                        <a:rPr lang="en-US" sz="1100" u="none" strike="noStrike" dirty="0">
                          <a:effectLst/>
                        </a:rPr>
                        <a:t>/ Mileage Subtotal:</a:t>
                      </a:r>
                      <a:endParaRPr lang="en-US" sz="1100" b="1" i="0" u="none" strike="noStrike" dirty="0">
                        <a:effectLst/>
                        <a:latin typeface="Arial" panose="020B0604020202020204" pitchFamily="34" charset="0"/>
                      </a:endParaRPr>
                    </a:p>
                  </a:txBody>
                  <a:tcPr marL="0" marR="0" marT="0" marB="0" anchor="b"/>
                </a:tc>
                <a:tc hMerge="1">
                  <a:txBody>
                    <a:bodyPr/>
                    <a:lstStyle/>
                    <a:p>
                      <a:pPr algn="l" fontAlgn="b"/>
                      <a:endParaRPr lang="en-US" sz="1100" b="0" i="0" u="none" strike="noStrike">
                        <a:effectLst/>
                        <a:latin typeface="Arial" panose="020B0604020202020204" pitchFamily="34" charset="0"/>
                      </a:endParaRPr>
                    </a:p>
                  </a:txBody>
                  <a:tcPr marL="0" marR="0" marT="0" marB="0" anchor="b"/>
                </a:tc>
                <a:tc hMerge="1">
                  <a:txBody>
                    <a:bodyPr/>
                    <a:lstStyle/>
                    <a:p>
                      <a:pPr algn="r" fontAlgn="b"/>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u="none" strike="noStrike">
                          <a:effectLst/>
                        </a:rPr>
                        <a:t>$1,185</a:t>
                      </a:r>
                      <a:endParaRPr lang="en-US" sz="11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1629719"/>
                  </a:ext>
                </a:extLst>
              </a:tr>
              <a:tr h="137886">
                <a:tc>
                  <a:txBody>
                    <a:bodyPr/>
                    <a:lstStyle/>
                    <a:p>
                      <a:pPr algn="l" fontAlgn="b"/>
                      <a:endParaRPr lang="en-US" sz="1100" b="1"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r" fontAlgn="b"/>
                      <a:endParaRPr lang="en-US" sz="1100" b="1" i="0" u="none" strike="noStrike" dirty="0">
                        <a:effectLst/>
                        <a:latin typeface="Arial" panose="020B0604020202020204" pitchFamily="34" charset="0"/>
                      </a:endParaRPr>
                    </a:p>
                  </a:txBody>
                  <a:tcPr marL="0" marR="0" marT="0" marB="0" anchor="b"/>
                </a:tc>
                <a:tc>
                  <a:txBody>
                    <a:bodyPr/>
                    <a:lstStyle/>
                    <a:p>
                      <a:pPr algn="l" fontAlgn="b"/>
                      <a:endParaRPr lang="en-US" sz="11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445956835"/>
                  </a:ext>
                </a:extLst>
              </a:tr>
              <a:tr h="269512">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a:effectLst/>
                        <a:latin typeface="Arial" panose="020B0604020202020204" pitchFamily="34" charset="0"/>
                      </a:endParaRPr>
                    </a:p>
                  </a:txBody>
                  <a:tcPr marL="0" marR="0" marT="0" marB="0" anchor="b"/>
                </a:tc>
                <a:tc>
                  <a:txBody>
                    <a:bodyPr/>
                    <a:lstStyle/>
                    <a:p>
                      <a:pPr algn="l" fontAlgn="b"/>
                      <a:endParaRPr lang="en-US" sz="1100" b="0" i="0" u="none" strike="noStrike" dirty="0">
                        <a:effectLst/>
                        <a:latin typeface="Arial" panose="020B0604020202020204" pitchFamily="34" charset="0"/>
                      </a:endParaRPr>
                    </a:p>
                  </a:txBody>
                  <a:tcPr marL="0" marR="0" marT="0" marB="0" anchor="b"/>
                </a:tc>
                <a:tc gridSpan="2">
                  <a:txBody>
                    <a:bodyPr/>
                    <a:lstStyle/>
                    <a:p>
                      <a:pPr algn="r" fontAlgn="b"/>
                      <a:r>
                        <a:rPr lang="en-US" sz="1100" b="1" u="none" strike="noStrike" dirty="0">
                          <a:effectLst/>
                        </a:rPr>
                        <a:t> </a:t>
                      </a:r>
                      <a:r>
                        <a:rPr lang="en-US" sz="1100" b="1" u="none" strike="noStrike" dirty="0" smtClean="0">
                          <a:effectLst/>
                        </a:rPr>
                        <a:t>Total </a:t>
                      </a:r>
                      <a:r>
                        <a:rPr lang="en-US" sz="1100" b="1" u="none" strike="noStrike" dirty="0">
                          <a:effectLst/>
                        </a:rPr>
                        <a:t>Travel</a:t>
                      </a:r>
                      <a:endParaRPr lang="en-US" sz="1100" b="1" i="0" u="none" strike="noStrike" dirty="0">
                        <a:effectLst/>
                        <a:latin typeface="Arial" panose="020B0604020202020204" pitchFamily="34" charset="0"/>
                      </a:endParaRPr>
                    </a:p>
                  </a:txBody>
                  <a:tcPr marL="0" marR="0" marT="0" marB="0" anchor="b"/>
                </a:tc>
                <a:tc hMerge="1">
                  <a:txBody>
                    <a:bodyPr/>
                    <a:lstStyle/>
                    <a:p>
                      <a:pPr algn="r" fontAlgn="b"/>
                      <a:endParaRPr lang="en-US" sz="1100" b="1" i="0" u="none" strike="noStrike" dirty="0">
                        <a:effectLst/>
                        <a:latin typeface="Arial" panose="020B0604020202020204" pitchFamily="34" charset="0"/>
                      </a:endParaRPr>
                    </a:p>
                  </a:txBody>
                  <a:tcPr marL="0" marR="0" marT="0" marB="0" anchor="b"/>
                </a:tc>
                <a:tc>
                  <a:txBody>
                    <a:bodyPr/>
                    <a:lstStyle/>
                    <a:p>
                      <a:pPr algn="r" fontAlgn="b"/>
                      <a:r>
                        <a:rPr lang="en-US" sz="1100" b="1" u="none" strike="noStrike" dirty="0">
                          <a:effectLst/>
                        </a:rPr>
                        <a:t>$10,277</a:t>
                      </a:r>
                      <a:endParaRPr lang="en-US" sz="11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521852235"/>
                  </a:ext>
                </a:extLst>
              </a:tr>
            </a:tbl>
          </a:graphicData>
        </a:graphic>
      </p:graphicFrame>
    </p:spTree>
    <p:extLst>
      <p:ext uri="{BB962C8B-B14F-4D97-AF65-F5344CB8AC3E}">
        <p14:creationId xmlns:p14="http://schemas.microsoft.com/office/powerpoint/2010/main" val="49584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0934" y="1259222"/>
            <a:ext cx="7781545" cy="1692771"/>
          </a:xfrm>
        </p:spPr>
        <p:txBody>
          <a:bodyPr/>
          <a:lstStyle/>
          <a:p>
            <a:pPr marL="285750" indent="-285750">
              <a:spcBef>
                <a:spcPts val="0"/>
              </a:spcBef>
              <a:spcAft>
                <a:spcPts val="600"/>
              </a:spcAft>
              <a:buFont typeface="Arial" panose="020B0604020202020204" pitchFamily="34" charset="0"/>
              <a:buChar char="•"/>
            </a:pPr>
            <a:r>
              <a:rPr lang="en-US" sz="2000" dirty="0" smtClean="0">
                <a:solidFill>
                  <a:schemeClr val="tx1">
                    <a:lumMod val="75000"/>
                  </a:schemeClr>
                </a:solidFill>
              </a:rPr>
              <a:t>If less than $1,000, you typically do not need to itemize, but you do need to provide general explanation</a:t>
            </a:r>
          </a:p>
          <a:p>
            <a:pPr marL="285750" indent="-285750">
              <a:spcBef>
                <a:spcPts val="0"/>
              </a:spcBef>
              <a:spcAft>
                <a:spcPts val="600"/>
              </a:spcAft>
              <a:buFont typeface="Arial" panose="020B0604020202020204" pitchFamily="34" charset="0"/>
              <a:buChar char="•"/>
            </a:pPr>
            <a:r>
              <a:rPr lang="en-US" sz="2000" dirty="0" smtClean="0">
                <a:solidFill>
                  <a:schemeClr val="tx1">
                    <a:lumMod val="75000"/>
                  </a:schemeClr>
                </a:solidFill>
              </a:rPr>
              <a:t>Common expenses you may need to itemize individually: </a:t>
            </a:r>
            <a:r>
              <a:rPr lang="en-US" sz="2000" dirty="0" smtClean="0">
                <a:solidFill>
                  <a:schemeClr val="tx1">
                    <a:lumMod val="75000"/>
                  </a:schemeClr>
                </a:solidFill>
              </a:rPr>
              <a:t>Computers</a:t>
            </a:r>
            <a:r>
              <a:rPr lang="en-US" sz="2000" dirty="0" smtClean="0">
                <a:solidFill>
                  <a:schemeClr val="tx1">
                    <a:lumMod val="75000"/>
                  </a:schemeClr>
                </a:solidFill>
              </a:rPr>
              <a:t>, recording devices, tablets</a:t>
            </a:r>
          </a:p>
          <a:p>
            <a:pPr>
              <a:spcBef>
                <a:spcPts val="0"/>
              </a:spcBef>
              <a:spcAft>
                <a:spcPts val="600"/>
              </a:spcAft>
            </a:pPr>
            <a:endParaRPr lang="en-US" sz="2000" dirty="0" smtClean="0">
              <a:solidFill>
                <a:schemeClr val="tx1">
                  <a:lumMod val="75000"/>
                </a:schemeClr>
              </a:solidFill>
            </a:endParaRPr>
          </a:p>
        </p:txBody>
      </p:sp>
      <p:sp>
        <p:nvSpPr>
          <p:cNvPr id="4" name="Slide Number Placeholder 3"/>
          <p:cNvSpPr>
            <a:spLocks noGrp="1"/>
          </p:cNvSpPr>
          <p:nvPr>
            <p:ph type="sldNum" sz="quarter" idx="19"/>
          </p:nvPr>
        </p:nvSpPr>
        <p:spPr/>
        <p:txBody>
          <a:bodyPr/>
          <a:lstStyle/>
          <a:p>
            <a:fld id="{B6238B5B-F19C-E947-A0BC-87BD7983F871}" type="slidenum">
              <a:rPr lang="en-US" smtClean="0"/>
              <a:pPr/>
              <a:t>45</a:t>
            </a:fld>
            <a:endParaRPr lang="en-US" dirty="0"/>
          </a:p>
        </p:txBody>
      </p:sp>
      <p:sp>
        <p:nvSpPr>
          <p:cNvPr id="5" name="Title 4"/>
          <p:cNvSpPr>
            <a:spLocks noGrp="1"/>
          </p:cNvSpPr>
          <p:nvPr>
            <p:ph type="title"/>
          </p:nvPr>
        </p:nvSpPr>
        <p:spPr/>
        <p:txBody>
          <a:bodyPr/>
          <a:lstStyle/>
          <a:p>
            <a:r>
              <a:rPr lang="en-US" dirty="0" smtClean="0"/>
              <a:t>Materials and Supplies</a:t>
            </a:r>
            <a:endParaRPr lang="en-US" dirty="0"/>
          </a:p>
        </p:txBody>
      </p:sp>
      <p:pic>
        <p:nvPicPr>
          <p:cNvPr id="7" name="Picture 2" descr="Shopify on Twitter: &quot;@DaGo2Money This is Brittany aka 'kombucha girl'  😂https://t.co/gP64KRWWNE&quot; / Twitter"/>
          <p:cNvPicPr>
            <a:picLocks noChangeAspect="1" noChangeArrowheads="1"/>
          </p:cNvPicPr>
          <p:nvPr/>
        </p:nvPicPr>
        <p:blipFill rotWithShape="1">
          <a:blip r:embed="rId2">
            <a:extLst>
              <a:ext uri="{28A0092B-C50C-407E-A947-70E740481C1C}">
                <a14:useLocalDpi xmlns:a14="http://schemas.microsoft.com/office/drawing/2010/main" val="0"/>
              </a:ext>
            </a:extLst>
          </a:blip>
          <a:srcRect t="13601" r="58385"/>
          <a:stretch/>
        </p:blipFill>
        <p:spPr bwMode="auto">
          <a:xfrm>
            <a:off x="630934" y="2679420"/>
            <a:ext cx="1632110" cy="19031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hopify on Twitter: &quot;@DaGo2Money This is Brittany aka 'kombucha girl'  😂https://t.co/gP64KRWWNE&quot; / Twitter"/>
          <p:cNvPicPr>
            <a:picLocks noChangeAspect="1" noChangeArrowheads="1"/>
          </p:cNvPicPr>
          <p:nvPr/>
        </p:nvPicPr>
        <p:blipFill rotWithShape="1">
          <a:blip r:embed="rId2">
            <a:extLst>
              <a:ext uri="{28A0092B-C50C-407E-A947-70E740481C1C}">
                <a14:useLocalDpi xmlns:a14="http://schemas.microsoft.com/office/drawing/2010/main" val="0"/>
              </a:ext>
            </a:extLst>
          </a:blip>
          <a:srcRect l="49981" t="13202" r="7995"/>
          <a:stretch/>
        </p:blipFill>
        <p:spPr bwMode="auto">
          <a:xfrm>
            <a:off x="4708899" y="2679420"/>
            <a:ext cx="1640557" cy="19031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63044" y="2810965"/>
            <a:ext cx="2181635" cy="584775"/>
          </a:xfrm>
          <a:prstGeom prst="rect">
            <a:avLst/>
          </a:prstGeom>
          <a:noFill/>
        </p:spPr>
        <p:txBody>
          <a:bodyPr wrap="square" rtlCol="0">
            <a:spAutoFit/>
          </a:bodyPr>
          <a:lstStyle/>
          <a:p>
            <a:r>
              <a:rPr lang="en-US" sz="1600" dirty="0" smtClean="0"/>
              <a:t>“General Supplies” or</a:t>
            </a:r>
          </a:p>
          <a:p>
            <a:r>
              <a:rPr lang="en-US" sz="1600" dirty="0" smtClean="0"/>
              <a:t>“Office Supplies”</a:t>
            </a:r>
            <a:endParaRPr lang="en-US" sz="1600" dirty="0"/>
          </a:p>
        </p:txBody>
      </p:sp>
      <p:sp>
        <p:nvSpPr>
          <p:cNvPr id="9" name="TextBox 8"/>
          <p:cNvSpPr txBox="1"/>
          <p:nvPr/>
        </p:nvSpPr>
        <p:spPr>
          <a:xfrm>
            <a:off x="6330560" y="2810964"/>
            <a:ext cx="2181635" cy="584775"/>
          </a:xfrm>
          <a:prstGeom prst="rect">
            <a:avLst/>
          </a:prstGeom>
          <a:noFill/>
        </p:spPr>
        <p:txBody>
          <a:bodyPr wrap="square" rtlCol="0">
            <a:spAutoFit/>
          </a:bodyPr>
          <a:lstStyle/>
          <a:p>
            <a:r>
              <a:rPr lang="en-US" sz="1600" dirty="0" smtClean="0"/>
              <a:t>“Project-Specific Supplies”</a:t>
            </a:r>
            <a:endParaRPr lang="en-US" sz="1600" dirty="0"/>
          </a:p>
        </p:txBody>
      </p:sp>
      <p:sp>
        <p:nvSpPr>
          <p:cNvPr id="11" name="Rectangle 10"/>
          <p:cNvSpPr/>
          <p:nvPr/>
        </p:nvSpPr>
        <p:spPr>
          <a:xfrm>
            <a:off x="6349455" y="3527283"/>
            <a:ext cx="2281873" cy="954107"/>
          </a:xfrm>
          <a:prstGeom prst="rect">
            <a:avLst/>
          </a:prstGeom>
        </p:spPr>
        <p:txBody>
          <a:bodyPr wrap="square">
            <a:spAutoFit/>
          </a:bodyPr>
          <a:lstStyle/>
          <a:p>
            <a:pPr marL="0" lvl="1">
              <a:spcBef>
                <a:spcPts val="0"/>
              </a:spcBef>
              <a:spcAft>
                <a:spcPts val="600"/>
              </a:spcAft>
            </a:pPr>
            <a:r>
              <a:rPr lang="en-US" sz="1400" dirty="0" smtClean="0">
                <a:solidFill>
                  <a:schemeClr val="tx1">
                    <a:lumMod val="75000"/>
                  </a:schemeClr>
                </a:solidFill>
              </a:rPr>
              <a:t>“Supplies </a:t>
            </a:r>
            <a:r>
              <a:rPr lang="en-US" sz="1400" dirty="0">
                <a:solidFill>
                  <a:schemeClr val="tx1">
                    <a:lumMod val="75000"/>
                  </a:schemeClr>
                </a:solidFill>
              </a:rPr>
              <a:t>for the creation, organization</a:t>
            </a:r>
            <a:r>
              <a:rPr lang="en-US" sz="1400" dirty="0" smtClean="0">
                <a:solidFill>
                  <a:schemeClr val="tx1">
                    <a:lumMod val="75000"/>
                  </a:schemeClr>
                </a:solidFill>
              </a:rPr>
              <a:t>, distribution, and storage </a:t>
            </a:r>
            <a:r>
              <a:rPr lang="en-US" sz="1400" dirty="0">
                <a:solidFill>
                  <a:schemeClr val="tx1">
                    <a:lumMod val="75000"/>
                  </a:schemeClr>
                </a:solidFill>
              </a:rPr>
              <a:t>of study </a:t>
            </a:r>
            <a:r>
              <a:rPr lang="en-US" sz="1400" dirty="0" smtClean="0">
                <a:solidFill>
                  <a:schemeClr val="tx1">
                    <a:lumMod val="75000"/>
                  </a:schemeClr>
                </a:solidFill>
              </a:rPr>
              <a:t>data and materials”</a:t>
            </a:r>
            <a:endParaRPr lang="en-US" sz="1400" dirty="0">
              <a:solidFill>
                <a:schemeClr val="tx1">
                  <a:lumMod val="75000"/>
                </a:schemeClr>
              </a:solidFill>
            </a:endParaRPr>
          </a:p>
        </p:txBody>
      </p:sp>
    </p:spTree>
    <p:extLst>
      <p:ext uri="{BB962C8B-B14F-4D97-AF65-F5344CB8AC3E}">
        <p14:creationId xmlns:p14="http://schemas.microsoft.com/office/powerpoint/2010/main" val="29098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46</a:t>
            </a:fld>
            <a:endParaRPr lang="en-US" dirty="0"/>
          </a:p>
        </p:txBody>
      </p:sp>
      <p:sp>
        <p:nvSpPr>
          <p:cNvPr id="5" name="Title 4"/>
          <p:cNvSpPr>
            <a:spLocks noGrp="1"/>
          </p:cNvSpPr>
          <p:nvPr>
            <p:ph type="title"/>
          </p:nvPr>
        </p:nvSpPr>
        <p:spPr/>
        <p:txBody>
          <a:bodyPr/>
          <a:lstStyle/>
          <a:p>
            <a:r>
              <a:rPr lang="en-US" dirty="0" smtClean="0"/>
              <a:t>Equipment</a:t>
            </a:r>
            <a:endParaRPr lang="en-US" dirty="0"/>
          </a:p>
        </p:txBody>
      </p:sp>
      <p:sp>
        <p:nvSpPr>
          <p:cNvPr id="7" name="Rectangle 6"/>
          <p:cNvSpPr/>
          <p:nvPr/>
        </p:nvSpPr>
        <p:spPr>
          <a:xfrm>
            <a:off x="557212" y="1208144"/>
            <a:ext cx="7782510" cy="1946687"/>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smtClean="0"/>
              <a:t>Different from Materials and Supplies</a:t>
            </a:r>
          </a:p>
          <a:p>
            <a:pPr marL="285750" indent="-285750">
              <a:spcAft>
                <a:spcPts val="600"/>
              </a:spcAft>
              <a:buFont typeface="Arial" panose="020B0604020202020204" pitchFamily="34" charset="0"/>
              <a:buChar char="•"/>
            </a:pPr>
            <a:r>
              <a:rPr lang="en-US" sz="2000" dirty="0" smtClean="0"/>
              <a:t>Typically must be more than $5,000 per unit</a:t>
            </a:r>
          </a:p>
          <a:p>
            <a:pPr marL="285750" indent="-285750">
              <a:spcAft>
                <a:spcPts val="600"/>
              </a:spcAft>
              <a:buFont typeface="Arial" panose="020B0604020202020204" pitchFamily="34" charset="0"/>
              <a:buChar char="•"/>
            </a:pPr>
            <a:r>
              <a:rPr lang="en-US" sz="2000" dirty="0" smtClean="0"/>
              <a:t>Obtain multiple quotes, include in justification</a:t>
            </a:r>
          </a:p>
          <a:p>
            <a:pPr marL="285750" indent="-285750">
              <a:spcAft>
                <a:spcPts val="600"/>
              </a:spcAft>
              <a:buFont typeface="Arial" panose="020B0604020202020204" pitchFamily="34" charset="0"/>
              <a:buChar char="•"/>
            </a:pPr>
            <a:r>
              <a:rPr lang="en-US" sz="2000" dirty="0" smtClean="0"/>
              <a:t>Generally exempt from Indirect Costs/Overhead</a:t>
            </a:r>
            <a:endParaRPr lang="en-US" sz="2000" dirty="0"/>
          </a:p>
          <a:p>
            <a:pPr>
              <a:spcBef>
                <a:spcPts val="300"/>
              </a:spcBef>
            </a:pPr>
            <a:endParaRPr lang="en-US" sz="1800" dirty="0"/>
          </a:p>
        </p:txBody>
      </p:sp>
      <p:grpSp>
        <p:nvGrpSpPr>
          <p:cNvPr id="12" name="Group 11"/>
          <p:cNvGrpSpPr/>
          <p:nvPr/>
        </p:nvGrpSpPr>
        <p:grpSpPr>
          <a:xfrm>
            <a:off x="1326956" y="2839360"/>
            <a:ext cx="2220686" cy="1871254"/>
            <a:chOff x="1142073" y="3164480"/>
            <a:chExt cx="2220686" cy="1871254"/>
          </a:xfrm>
        </p:grpSpPr>
        <p:pic>
          <p:nvPicPr>
            <p:cNvPr id="3" name="Picture 2"/>
            <p:cNvPicPr>
              <a:picLocks noChangeAspect="1"/>
            </p:cNvPicPr>
            <p:nvPr/>
          </p:nvPicPr>
          <p:blipFill>
            <a:blip r:embed="rId2"/>
            <a:stretch>
              <a:fillRect/>
            </a:stretch>
          </p:blipFill>
          <p:spPr>
            <a:xfrm>
              <a:off x="1208223" y="3391382"/>
              <a:ext cx="1957754" cy="1546378"/>
            </a:xfrm>
            <a:prstGeom prst="rect">
              <a:avLst/>
            </a:prstGeom>
          </p:spPr>
        </p:pic>
        <p:sp>
          <p:nvSpPr>
            <p:cNvPr id="9" name="Rectangle 8"/>
            <p:cNvSpPr/>
            <p:nvPr/>
          </p:nvSpPr>
          <p:spPr>
            <a:xfrm>
              <a:off x="1142073" y="4572000"/>
              <a:ext cx="278513"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umming Junction 7"/>
            <p:cNvSpPr/>
            <p:nvPr/>
          </p:nvSpPr>
          <p:spPr>
            <a:xfrm>
              <a:off x="1142073" y="3164480"/>
              <a:ext cx="2220686" cy="1871254"/>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3"/>
          <a:stretch>
            <a:fillRect/>
          </a:stretch>
        </p:blipFill>
        <p:spPr>
          <a:xfrm>
            <a:off x="6048213" y="2824842"/>
            <a:ext cx="1744639" cy="1930037"/>
          </a:xfrm>
          <a:prstGeom prst="rect">
            <a:avLst/>
          </a:prstGeom>
        </p:spPr>
      </p:pic>
      <p:sp>
        <p:nvSpPr>
          <p:cNvPr id="11" name="TextBox 10"/>
          <p:cNvSpPr txBox="1"/>
          <p:nvPr/>
        </p:nvSpPr>
        <p:spPr>
          <a:xfrm>
            <a:off x="6083211" y="2824842"/>
            <a:ext cx="2086138" cy="2246769"/>
          </a:xfrm>
          <a:prstGeom prst="rect">
            <a:avLst/>
          </a:prstGeom>
          <a:noFill/>
        </p:spPr>
        <p:txBody>
          <a:bodyPr wrap="square" rtlCol="0">
            <a:spAutoFit/>
          </a:bodyPr>
          <a:lstStyle/>
          <a:p>
            <a:r>
              <a:rPr lang="en-US" sz="14000" dirty="0" smtClean="0">
                <a:solidFill>
                  <a:srgbClr val="00B050"/>
                </a:solidFill>
                <a:sym typeface="Wingdings" panose="05000000000000000000" pitchFamily="2" charset="2"/>
              </a:rPr>
              <a:t></a:t>
            </a:r>
            <a:endParaRPr lang="en-US" sz="14000" dirty="0">
              <a:solidFill>
                <a:srgbClr val="00B050"/>
              </a:solidFill>
            </a:endParaRPr>
          </a:p>
        </p:txBody>
      </p:sp>
    </p:spTree>
    <p:extLst>
      <p:ext uri="{BB962C8B-B14F-4D97-AF65-F5344CB8AC3E}">
        <p14:creationId xmlns:p14="http://schemas.microsoft.com/office/powerpoint/2010/main" val="527022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0934" y="1259222"/>
            <a:ext cx="7781545" cy="551433"/>
          </a:xfrm>
        </p:spPr>
        <p:txBody>
          <a:bodyPr/>
          <a:lstStyle/>
          <a:p>
            <a:pPr marL="285750" indent="-285750">
              <a:spcBef>
                <a:spcPts val="300"/>
              </a:spcBef>
              <a:spcAft>
                <a:spcPts val="400"/>
              </a:spcAft>
              <a:buFont typeface="Arial" panose="020B0604020202020204" pitchFamily="34" charset="0"/>
              <a:buChar char="•"/>
            </a:pPr>
            <a:endParaRPr lang="en-US" dirty="0">
              <a:solidFill>
                <a:schemeClr val="tx1">
                  <a:lumMod val="75000"/>
                </a:schemeClr>
              </a:solidFill>
            </a:endParaRPr>
          </a:p>
          <a:p>
            <a:pPr marL="285750" indent="-285750">
              <a:spcBef>
                <a:spcPts val="300"/>
              </a:spcBef>
              <a:spcAft>
                <a:spcPts val="400"/>
              </a:spcAft>
              <a:buFont typeface="Arial" panose="020B0604020202020204" pitchFamily="34" charset="0"/>
              <a:buChar char="•"/>
            </a:pPr>
            <a:endParaRPr lang="en-US" sz="1600" b="1" dirty="0">
              <a:solidFill>
                <a:schemeClr val="tx1">
                  <a:lumMod val="75000"/>
                </a:schemeClr>
              </a:solidFill>
            </a:endParaRPr>
          </a:p>
        </p:txBody>
      </p:sp>
      <p:sp>
        <p:nvSpPr>
          <p:cNvPr id="4" name="Slide Number Placeholder 3"/>
          <p:cNvSpPr>
            <a:spLocks noGrp="1"/>
          </p:cNvSpPr>
          <p:nvPr>
            <p:ph type="sldNum" sz="quarter" idx="19"/>
          </p:nvPr>
        </p:nvSpPr>
        <p:spPr/>
        <p:txBody>
          <a:bodyPr/>
          <a:lstStyle/>
          <a:p>
            <a:fld id="{B6238B5B-F19C-E947-A0BC-87BD7983F871}" type="slidenum">
              <a:rPr lang="en-US" smtClean="0"/>
              <a:pPr/>
              <a:t>47</a:t>
            </a:fld>
            <a:endParaRPr lang="en-US" dirty="0"/>
          </a:p>
        </p:txBody>
      </p:sp>
      <p:sp>
        <p:nvSpPr>
          <p:cNvPr id="5" name="Title 4"/>
          <p:cNvSpPr>
            <a:spLocks noGrp="1"/>
          </p:cNvSpPr>
          <p:nvPr>
            <p:ph type="title"/>
          </p:nvPr>
        </p:nvSpPr>
        <p:spPr/>
        <p:txBody>
          <a:bodyPr/>
          <a:lstStyle/>
          <a:p>
            <a:r>
              <a:rPr lang="en-US" dirty="0" smtClean="0"/>
              <a:t>Participant Incentives</a:t>
            </a:r>
            <a:endParaRPr lang="en-US" dirty="0"/>
          </a:p>
        </p:txBody>
      </p:sp>
      <p:sp>
        <p:nvSpPr>
          <p:cNvPr id="3" name="TextBox 2"/>
          <p:cNvSpPr txBox="1"/>
          <p:nvPr/>
        </p:nvSpPr>
        <p:spPr>
          <a:xfrm>
            <a:off x="640079" y="1259222"/>
            <a:ext cx="7781545" cy="18620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smtClean="0"/>
              <a:t>If human subjects research: IRB approval will be required</a:t>
            </a:r>
          </a:p>
          <a:p>
            <a:pPr marL="285750" indent="-285750">
              <a:spcAft>
                <a:spcPts val="600"/>
              </a:spcAft>
              <a:buFont typeface="Arial" panose="020B0604020202020204" pitchFamily="34" charset="0"/>
              <a:buChar char="•"/>
            </a:pPr>
            <a:r>
              <a:rPr lang="en-US" sz="2000" dirty="0" smtClean="0"/>
              <a:t>Amount should incentivize but not coerce; should be reasonable</a:t>
            </a:r>
          </a:p>
          <a:p>
            <a:pPr marL="285750" indent="-285750">
              <a:spcAft>
                <a:spcPts val="600"/>
              </a:spcAft>
              <a:buFont typeface="Arial" panose="020B0604020202020204" pitchFamily="34" charset="0"/>
              <a:buChar char="•"/>
            </a:pPr>
            <a:r>
              <a:rPr lang="en-US" sz="2000" dirty="0" smtClean="0"/>
              <a:t>Consider including $ for transportation/food if warranted</a:t>
            </a:r>
          </a:p>
          <a:p>
            <a:pPr marL="285750" indent="-285750">
              <a:spcAft>
                <a:spcPts val="600"/>
              </a:spcAft>
              <a:buFont typeface="Arial" panose="020B0604020202020204" pitchFamily="34" charset="0"/>
              <a:buChar char="•"/>
            </a:pPr>
            <a:r>
              <a:rPr lang="en-US" sz="2000" dirty="0" smtClean="0"/>
              <a:t>Requires documentation and admin oversight: which member of your team will be responsible? Budget for appropriate effort</a:t>
            </a:r>
          </a:p>
        </p:txBody>
      </p:sp>
      <p:graphicFrame>
        <p:nvGraphicFramePr>
          <p:cNvPr id="6" name="Table 5"/>
          <p:cNvGraphicFramePr>
            <a:graphicFrameLocks noGrp="1"/>
          </p:cNvGraphicFramePr>
          <p:nvPr>
            <p:extLst>
              <p:ext uri="{D42A27DB-BD31-4B8C-83A1-F6EECF244321}">
                <p14:modId xmlns:p14="http://schemas.microsoft.com/office/powerpoint/2010/main" val="2570040683"/>
              </p:ext>
            </p:extLst>
          </p:nvPr>
        </p:nvGraphicFramePr>
        <p:xfrm>
          <a:off x="1498600" y="3206555"/>
          <a:ext cx="5778501" cy="146304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1963026642"/>
                    </a:ext>
                  </a:extLst>
                </a:gridCol>
                <a:gridCol w="1955800">
                  <a:extLst>
                    <a:ext uri="{9D8B030D-6E8A-4147-A177-3AD203B41FA5}">
                      <a16:colId xmlns:a16="http://schemas.microsoft.com/office/drawing/2014/main" val="2349564118"/>
                    </a:ext>
                  </a:extLst>
                </a:gridCol>
                <a:gridCol w="1143000">
                  <a:extLst>
                    <a:ext uri="{9D8B030D-6E8A-4147-A177-3AD203B41FA5}">
                      <a16:colId xmlns:a16="http://schemas.microsoft.com/office/drawing/2014/main" val="2020251422"/>
                    </a:ext>
                  </a:extLst>
                </a:gridCol>
                <a:gridCol w="1308101">
                  <a:extLst>
                    <a:ext uri="{9D8B030D-6E8A-4147-A177-3AD203B41FA5}">
                      <a16:colId xmlns:a16="http://schemas.microsoft.com/office/drawing/2014/main" val="2898492841"/>
                    </a:ext>
                  </a:extLst>
                </a:gridCol>
              </a:tblGrid>
              <a:tr h="161925">
                <a:tc>
                  <a:txBody>
                    <a:bodyPr/>
                    <a:lstStyle/>
                    <a:p>
                      <a:pPr algn="ctr" fontAlgn="b"/>
                      <a:r>
                        <a:rPr lang="en-US" sz="1600" b="1" u="none" strike="noStrike" dirty="0">
                          <a:effectLst/>
                        </a:rPr>
                        <a:t># participants</a:t>
                      </a:r>
                      <a:endParaRPr lang="en-US" sz="1600" b="1" i="0" u="none" strike="noStrike" dirty="0">
                        <a:effectLst/>
                        <a:latin typeface="Arial" panose="020B0604020202020204" pitchFamily="34" charset="0"/>
                      </a:endParaRPr>
                    </a:p>
                  </a:txBody>
                  <a:tcPr marL="0" marR="0" marT="0" marB="0" anchor="b"/>
                </a:tc>
                <a:tc>
                  <a:txBody>
                    <a:bodyPr/>
                    <a:lstStyle/>
                    <a:p>
                      <a:pPr algn="ctr" fontAlgn="b"/>
                      <a:r>
                        <a:rPr lang="en-US" sz="1600" b="1" u="none" strike="noStrike">
                          <a:effectLst/>
                        </a:rPr>
                        <a:t>Visit Type</a:t>
                      </a:r>
                      <a:endParaRPr lang="en-US" sz="1600" b="1" i="0" u="none" strike="noStrike">
                        <a:effectLst/>
                        <a:latin typeface="Arial" panose="020B0604020202020204" pitchFamily="34" charset="0"/>
                      </a:endParaRPr>
                    </a:p>
                  </a:txBody>
                  <a:tcPr marL="0" marR="0" marT="0" marB="0" anchor="b"/>
                </a:tc>
                <a:tc>
                  <a:txBody>
                    <a:bodyPr/>
                    <a:lstStyle/>
                    <a:p>
                      <a:pPr algn="ctr" fontAlgn="b"/>
                      <a:r>
                        <a:rPr lang="en-US" sz="1600" b="1" u="none" strike="noStrike" dirty="0">
                          <a:effectLst/>
                        </a:rPr>
                        <a:t>$/visit</a:t>
                      </a:r>
                      <a:endParaRPr lang="en-US" sz="1600" b="1" i="0" u="none" strike="noStrike" dirty="0">
                        <a:effectLst/>
                        <a:latin typeface="Arial" panose="020B0604020202020204" pitchFamily="34" charset="0"/>
                      </a:endParaRPr>
                    </a:p>
                  </a:txBody>
                  <a:tcPr marL="0" marR="0" marT="0" marB="0" anchor="b"/>
                </a:tc>
                <a:tc>
                  <a:txBody>
                    <a:bodyPr/>
                    <a:lstStyle/>
                    <a:p>
                      <a:pPr algn="r" fontAlgn="b"/>
                      <a:r>
                        <a:rPr lang="en-US" sz="1600" b="1" u="none" strike="noStrike" dirty="0">
                          <a:effectLst/>
                        </a:rPr>
                        <a:t>Subtotal</a:t>
                      </a:r>
                      <a:endParaRPr lang="en-US" sz="16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255987685"/>
                  </a:ext>
                </a:extLst>
              </a:tr>
              <a:tr h="161925">
                <a:tc>
                  <a:txBody>
                    <a:bodyPr/>
                    <a:lstStyle/>
                    <a:p>
                      <a:pPr algn="ctr" fontAlgn="b"/>
                      <a:r>
                        <a:rPr lang="en-US" sz="1600" u="none" strike="noStrike" dirty="0">
                          <a:effectLst/>
                        </a:rPr>
                        <a:t>100</a:t>
                      </a:r>
                      <a:endParaRPr lang="en-US" sz="1600" b="0"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dirty="0">
                          <a:effectLst/>
                        </a:rPr>
                        <a:t>Initial </a:t>
                      </a:r>
                      <a:endParaRPr lang="en-US" sz="1600" b="0"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a:effectLst/>
                        </a:rPr>
                        <a:t>$50 </a:t>
                      </a:r>
                      <a:endParaRPr lang="en-US" sz="1600" b="0" i="0" u="none" strike="noStrike">
                        <a:effectLst/>
                        <a:latin typeface="Arial" panose="020B0604020202020204" pitchFamily="34" charset="0"/>
                      </a:endParaRPr>
                    </a:p>
                  </a:txBody>
                  <a:tcPr marL="0" marR="0" marT="0" marB="0" anchor="b"/>
                </a:tc>
                <a:tc>
                  <a:txBody>
                    <a:bodyPr/>
                    <a:lstStyle/>
                    <a:p>
                      <a:pPr algn="r" fontAlgn="b"/>
                      <a:r>
                        <a:rPr lang="en-US" sz="1600" u="none" strike="noStrike">
                          <a:effectLst/>
                        </a:rPr>
                        <a:t>$5,000</a:t>
                      </a:r>
                      <a:endParaRPr lang="en-US" sz="16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251916998"/>
                  </a:ext>
                </a:extLst>
              </a:tr>
              <a:tr h="161925">
                <a:tc>
                  <a:txBody>
                    <a:bodyPr/>
                    <a:lstStyle/>
                    <a:p>
                      <a:pPr algn="ctr" fontAlgn="b"/>
                      <a:r>
                        <a:rPr lang="en-US" sz="1600" u="none" strike="noStrike">
                          <a:effectLst/>
                        </a:rPr>
                        <a:t>90</a:t>
                      </a:r>
                      <a:endParaRPr lang="en-US" sz="1600" b="0" i="0" u="none" strike="noStrike">
                        <a:effectLst/>
                        <a:latin typeface="Arial" panose="020B0604020202020204" pitchFamily="34" charset="0"/>
                      </a:endParaRPr>
                    </a:p>
                  </a:txBody>
                  <a:tcPr marL="0" marR="0" marT="0" marB="0" anchor="b"/>
                </a:tc>
                <a:tc>
                  <a:txBody>
                    <a:bodyPr/>
                    <a:lstStyle/>
                    <a:p>
                      <a:pPr algn="ctr" fontAlgn="b"/>
                      <a:r>
                        <a:rPr lang="en-US" sz="1600" u="none" strike="noStrike" dirty="0">
                          <a:effectLst/>
                        </a:rPr>
                        <a:t>6-month f/u</a:t>
                      </a:r>
                      <a:endParaRPr lang="en-US" sz="1600" b="0"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a:effectLst/>
                        </a:rPr>
                        <a:t>$50 </a:t>
                      </a:r>
                      <a:endParaRPr lang="en-US" sz="1600" b="0" i="0" u="none" strike="noStrike">
                        <a:effectLst/>
                        <a:latin typeface="Arial" panose="020B0604020202020204" pitchFamily="34" charset="0"/>
                      </a:endParaRPr>
                    </a:p>
                  </a:txBody>
                  <a:tcPr marL="0" marR="0" marT="0" marB="0" anchor="b"/>
                </a:tc>
                <a:tc>
                  <a:txBody>
                    <a:bodyPr/>
                    <a:lstStyle/>
                    <a:p>
                      <a:pPr algn="r" fontAlgn="b"/>
                      <a:r>
                        <a:rPr lang="en-US" sz="1600" u="none" strike="noStrike">
                          <a:effectLst/>
                        </a:rPr>
                        <a:t>$4,500</a:t>
                      </a:r>
                      <a:endParaRPr lang="en-US" sz="16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724941884"/>
                  </a:ext>
                </a:extLst>
              </a:tr>
              <a:tr h="161925">
                <a:tc>
                  <a:txBody>
                    <a:bodyPr/>
                    <a:lstStyle/>
                    <a:p>
                      <a:pPr algn="ctr" fontAlgn="b"/>
                      <a:r>
                        <a:rPr lang="en-US" sz="1600" u="none" strike="noStrike">
                          <a:effectLst/>
                        </a:rPr>
                        <a:t>81</a:t>
                      </a:r>
                      <a:endParaRPr lang="en-US" sz="1600" b="0" i="0" u="none" strike="noStrike">
                        <a:effectLst/>
                        <a:latin typeface="Arial" panose="020B0604020202020204" pitchFamily="34" charset="0"/>
                      </a:endParaRPr>
                    </a:p>
                  </a:txBody>
                  <a:tcPr marL="0" marR="0" marT="0" marB="0" anchor="b"/>
                </a:tc>
                <a:tc>
                  <a:txBody>
                    <a:bodyPr/>
                    <a:lstStyle/>
                    <a:p>
                      <a:pPr algn="ctr" fontAlgn="b"/>
                      <a:r>
                        <a:rPr lang="en-US" sz="1600" u="none" strike="noStrike" dirty="0">
                          <a:effectLst/>
                        </a:rPr>
                        <a:t>12-month f/u</a:t>
                      </a:r>
                      <a:endParaRPr lang="en-US" sz="1600" b="0" i="0" u="none" strike="noStrike" dirty="0">
                        <a:effectLst/>
                        <a:latin typeface="Arial" panose="020B0604020202020204" pitchFamily="34" charset="0"/>
                      </a:endParaRPr>
                    </a:p>
                  </a:txBody>
                  <a:tcPr marL="0" marR="0" marT="0" marB="0" anchor="b"/>
                </a:tc>
                <a:tc>
                  <a:txBody>
                    <a:bodyPr/>
                    <a:lstStyle/>
                    <a:p>
                      <a:pPr algn="ctr" fontAlgn="b"/>
                      <a:r>
                        <a:rPr lang="en-US" sz="1600" u="none" strike="noStrike" dirty="0">
                          <a:effectLst/>
                        </a:rPr>
                        <a:t>$50 </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a:effectLst/>
                        </a:rPr>
                        <a:t>$4,050</a:t>
                      </a:r>
                      <a:endParaRPr lang="en-US" sz="16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54356035"/>
                  </a:ext>
                </a:extLst>
              </a:tr>
              <a:tr h="171450">
                <a:tc>
                  <a:txBody>
                    <a:bodyPr/>
                    <a:lstStyle/>
                    <a:p>
                      <a:pPr algn="ctr" fontAlgn="b"/>
                      <a:r>
                        <a:rPr lang="en-US" sz="1600" u="none" strike="noStrike">
                          <a:effectLst/>
                        </a:rPr>
                        <a:t>73</a:t>
                      </a:r>
                      <a:endParaRPr lang="en-US" sz="1600" b="0" i="0" u="none" strike="noStrike">
                        <a:effectLst/>
                        <a:latin typeface="Arial" panose="020B0604020202020204" pitchFamily="34" charset="0"/>
                      </a:endParaRPr>
                    </a:p>
                  </a:txBody>
                  <a:tcPr marL="0" marR="0" marT="0" marB="0" anchor="b"/>
                </a:tc>
                <a:tc>
                  <a:txBody>
                    <a:bodyPr/>
                    <a:lstStyle/>
                    <a:p>
                      <a:pPr algn="ctr" fontAlgn="b"/>
                      <a:r>
                        <a:rPr lang="en-US" sz="1600" u="none" strike="noStrike">
                          <a:effectLst/>
                        </a:rPr>
                        <a:t>Final </a:t>
                      </a:r>
                      <a:endParaRPr lang="en-US" sz="1600" b="0" i="0" u="none" strike="noStrike">
                        <a:effectLst/>
                        <a:latin typeface="Arial" panose="020B0604020202020204" pitchFamily="34" charset="0"/>
                      </a:endParaRPr>
                    </a:p>
                  </a:txBody>
                  <a:tcPr marL="0" marR="0" marT="0" marB="0" anchor="b"/>
                </a:tc>
                <a:tc>
                  <a:txBody>
                    <a:bodyPr/>
                    <a:lstStyle/>
                    <a:p>
                      <a:pPr algn="ctr" fontAlgn="b"/>
                      <a:r>
                        <a:rPr lang="en-US" sz="1600" u="none" strike="noStrike" dirty="0">
                          <a:effectLst/>
                        </a:rPr>
                        <a:t>$75</a:t>
                      </a:r>
                      <a:endParaRPr lang="en-US" sz="1600" b="0" i="0" u="none" strike="noStrike" dirty="0">
                        <a:effectLst/>
                        <a:latin typeface="Arial" panose="020B0604020202020204" pitchFamily="34" charset="0"/>
                      </a:endParaRPr>
                    </a:p>
                  </a:txBody>
                  <a:tcPr marL="0" marR="0" marT="0" marB="0" anchor="b"/>
                </a:tc>
                <a:tc>
                  <a:txBody>
                    <a:bodyPr/>
                    <a:lstStyle/>
                    <a:p>
                      <a:pPr algn="r" fontAlgn="b"/>
                      <a:r>
                        <a:rPr lang="en-US" sz="1600" u="none" strike="noStrike" dirty="0">
                          <a:effectLst/>
                        </a:rPr>
                        <a:t>$5,475</a:t>
                      </a:r>
                      <a:endParaRPr lang="en-US" sz="16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727487199"/>
                  </a:ext>
                </a:extLst>
              </a:tr>
              <a:tr h="171450">
                <a:tc gridSpan="3">
                  <a:txBody>
                    <a:bodyPr/>
                    <a:lstStyle/>
                    <a:p>
                      <a:pPr algn="r" fontAlgn="b"/>
                      <a:r>
                        <a:rPr lang="en-US" sz="1600" b="1" u="none" strike="noStrike" dirty="0">
                          <a:effectLst/>
                        </a:rPr>
                        <a:t> Participant Incentives Total:</a:t>
                      </a:r>
                      <a:endParaRPr lang="en-US" sz="1600" b="1" i="0" u="none" strike="noStrike" dirty="0">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1600" b="1" u="none" strike="noStrike" dirty="0">
                          <a:effectLst/>
                        </a:rPr>
                        <a:t>$19,025</a:t>
                      </a:r>
                      <a:endParaRPr lang="en-US" sz="16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716874080"/>
                  </a:ext>
                </a:extLst>
              </a:tr>
            </a:tbl>
          </a:graphicData>
        </a:graphic>
      </p:graphicFrame>
    </p:spTree>
    <p:extLst>
      <p:ext uri="{BB962C8B-B14F-4D97-AF65-F5344CB8AC3E}">
        <p14:creationId xmlns:p14="http://schemas.microsoft.com/office/powerpoint/2010/main" val="3724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0934" y="1259222"/>
            <a:ext cx="7781545" cy="551433"/>
          </a:xfrm>
        </p:spPr>
        <p:txBody>
          <a:bodyPr/>
          <a:lstStyle/>
          <a:p>
            <a:pPr marL="285750" indent="-285750">
              <a:spcBef>
                <a:spcPts val="300"/>
              </a:spcBef>
              <a:spcAft>
                <a:spcPts val="400"/>
              </a:spcAft>
              <a:buFont typeface="Arial" panose="020B0604020202020204" pitchFamily="34" charset="0"/>
              <a:buChar char="•"/>
            </a:pPr>
            <a:endParaRPr lang="en-US" dirty="0">
              <a:solidFill>
                <a:schemeClr val="tx1">
                  <a:lumMod val="75000"/>
                </a:schemeClr>
              </a:solidFill>
            </a:endParaRPr>
          </a:p>
          <a:p>
            <a:pPr marL="285750" indent="-285750">
              <a:spcBef>
                <a:spcPts val="300"/>
              </a:spcBef>
              <a:spcAft>
                <a:spcPts val="400"/>
              </a:spcAft>
              <a:buFont typeface="Arial" panose="020B0604020202020204" pitchFamily="34" charset="0"/>
              <a:buChar char="•"/>
            </a:pPr>
            <a:endParaRPr lang="en-US" sz="1600" b="1" dirty="0">
              <a:solidFill>
                <a:schemeClr val="tx1">
                  <a:lumMod val="75000"/>
                </a:schemeClr>
              </a:solidFill>
            </a:endParaRPr>
          </a:p>
        </p:txBody>
      </p:sp>
      <p:sp>
        <p:nvSpPr>
          <p:cNvPr id="4" name="Slide Number Placeholder 3"/>
          <p:cNvSpPr>
            <a:spLocks noGrp="1"/>
          </p:cNvSpPr>
          <p:nvPr>
            <p:ph type="sldNum" sz="quarter" idx="19"/>
          </p:nvPr>
        </p:nvSpPr>
        <p:spPr/>
        <p:txBody>
          <a:bodyPr/>
          <a:lstStyle/>
          <a:p>
            <a:fld id="{B6238B5B-F19C-E947-A0BC-87BD7983F871}" type="slidenum">
              <a:rPr lang="en-US" smtClean="0"/>
              <a:pPr/>
              <a:t>48</a:t>
            </a:fld>
            <a:endParaRPr lang="en-US" dirty="0"/>
          </a:p>
        </p:txBody>
      </p:sp>
      <p:sp>
        <p:nvSpPr>
          <p:cNvPr id="5" name="Title 4"/>
          <p:cNvSpPr>
            <a:spLocks noGrp="1"/>
          </p:cNvSpPr>
          <p:nvPr>
            <p:ph type="title"/>
          </p:nvPr>
        </p:nvSpPr>
        <p:spPr/>
        <p:txBody>
          <a:bodyPr/>
          <a:lstStyle/>
          <a:p>
            <a:r>
              <a:rPr lang="en-US" dirty="0" smtClean="0"/>
              <a:t>Other Participant Costs</a:t>
            </a:r>
            <a:endParaRPr lang="en-US" dirty="0"/>
          </a:p>
        </p:txBody>
      </p:sp>
      <p:sp>
        <p:nvSpPr>
          <p:cNvPr id="3" name="TextBox 2"/>
          <p:cNvSpPr txBox="1"/>
          <p:nvPr/>
        </p:nvSpPr>
        <p:spPr>
          <a:xfrm>
            <a:off x="640079" y="1259222"/>
            <a:ext cx="4123945" cy="34009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smtClean="0"/>
              <a:t>Recruitment/Advertising</a:t>
            </a:r>
          </a:p>
          <a:p>
            <a:pPr marL="285750" indent="-285750">
              <a:spcAft>
                <a:spcPts val="600"/>
              </a:spcAft>
              <a:buFont typeface="Arial" panose="020B0604020202020204" pitchFamily="34" charset="0"/>
              <a:buChar char="•"/>
            </a:pPr>
            <a:r>
              <a:rPr lang="en-US" sz="2000" dirty="0" smtClean="0"/>
              <a:t>IRB</a:t>
            </a:r>
          </a:p>
          <a:p>
            <a:pPr marL="285750" indent="-285750">
              <a:spcAft>
                <a:spcPts val="600"/>
              </a:spcAft>
              <a:buFont typeface="Arial" panose="020B0604020202020204" pitchFamily="34" charset="0"/>
              <a:buChar char="•"/>
            </a:pPr>
            <a:r>
              <a:rPr lang="en-US" sz="2000" dirty="0" smtClean="0"/>
              <a:t>Translation </a:t>
            </a:r>
          </a:p>
          <a:p>
            <a:pPr marL="285750" indent="-285750">
              <a:spcAft>
                <a:spcPts val="600"/>
              </a:spcAft>
              <a:buFont typeface="Arial" panose="020B0604020202020204" pitchFamily="34" charset="0"/>
              <a:buChar char="•"/>
            </a:pPr>
            <a:r>
              <a:rPr lang="en-US" sz="2000" dirty="0" smtClean="0"/>
              <a:t>Communication to participants</a:t>
            </a:r>
          </a:p>
          <a:p>
            <a:pPr marL="285750" indent="-285750">
              <a:spcAft>
                <a:spcPts val="600"/>
              </a:spcAft>
              <a:buFont typeface="Arial" panose="020B0604020202020204" pitchFamily="34" charset="0"/>
              <a:buChar char="•"/>
            </a:pPr>
            <a:r>
              <a:rPr lang="en-US" sz="2000" dirty="0" smtClean="0"/>
              <a:t>Space to conduct focus groups or interviews</a:t>
            </a:r>
          </a:p>
          <a:p>
            <a:pPr marL="285750" indent="-285750">
              <a:spcAft>
                <a:spcPts val="600"/>
              </a:spcAft>
              <a:buFont typeface="Arial" panose="020B0604020202020204" pitchFamily="34" charset="0"/>
              <a:buChar char="•"/>
            </a:pPr>
            <a:r>
              <a:rPr lang="en-US" sz="2000" dirty="0"/>
              <a:t>Transcription</a:t>
            </a:r>
          </a:p>
          <a:p>
            <a:pPr>
              <a:spcAft>
                <a:spcPts val="600"/>
              </a:spcAft>
            </a:pPr>
            <a:endParaRPr lang="en-US" sz="2000" dirty="0" smtClean="0"/>
          </a:p>
          <a:p>
            <a:pPr marL="285750" indent="-285750">
              <a:spcAft>
                <a:spcPts val="600"/>
              </a:spcAft>
              <a:buFont typeface="Arial" panose="020B0604020202020204" pitchFamily="34" charset="0"/>
              <a:buChar char="•"/>
            </a:pPr>
            <a:endParaRPr lang="en-US" sz="2000" dirty="0" smtClean="0"/>
          </a:p>
        </p:txBody>
      </p:sp>
      <p:pic>
        <p:nvPicPr>
          <p:cNvPr id="10242" name="Picture 2" descr="Recruiting Research Participants - University of Wolverhamp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169" y="1986279"/>
            <a:ext cx="3657600" cy="276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409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0934" y="1259222"/>
            <a:ext cx="7781545" cy="1769715"/>
          </a:xfrm>
        </p:spPr>
        <p:txBody>
          <a:bodyPr/>
          <a:lstStyle/>
          <a:p>
            <a:pPr marL="285750" lvl="1" indent="-285750">
              <a:lnSpc>
                <a:spcPct val="100000"/>
              </a:lnSpc>
              <a:spcBef>
                <a:spcPts val="300"/>
              </a:spcBef>
              <a:spcAft>
                <a:spcPts val="600"/>
              </a:spcAft>
            </a:pPr>
            <a:r>
              <a:rPr lang="en-US" sz="2000" dirty="0" smtClean="0">
                <a:solidFill>
                  <a:schemeClr val="tx1">
                    <a:lumMod val="75000"/>
                  </a:schemeClr>
                </a:solidFill>
              </a:rPr>
              <a:t>Costs associated with publishing and disseminating research findings</a:t>
            </a:r>
          </a:p>
          <a:p>
            <a:pPr marL="285750" lvl="1" indent="-285750">
              <a:lnSpc>
                <a:spcPct val="100000"/>
              </a:lnSpc>
              <a:spcBef>
                <a:spcPts val="300"/>
              </a:spcBef>
              <a:spcAft>
                <a:spcPts val="600"/>
              </a:spcAft>
            </a:pPr>
            <a:r>
              <a:rPr lang="en-US" sz="2000" dirty="0" smtClean="0">
                <a:solidFill>
                  <a:schemeClr val="tx1">
                    <a:lumMod val="75000"/>
                  </a:schemeClr>
                </a:solidFill>
              </a:rPr>
              <a:t>Common examples include: Journal </a:t>
            </a:r>
            <a:r>
              <a:rPr lang="en-US" sz="2000" dirty="0" smtClean="0">
                <a:solidFill>
                  <a:schemeClr val="tx1">
                    <a:lumMod val="75000"/>
                  </a:schemeClr>
                </a:solidFill>
              </a:rPr>
              <a:t>publication charges, color figures, creation of </a:t>
            </a:r>
            <a:r>
              <a:rPr lang="en-US" sz="2000" dirty="0" smtClean="0">
                <a:solidFill>
                  <a:schemeClr val="tx1">
                    <a:lumMod val="75000"/>
                  </a:schemeClr>
                </a:solidFill>
              </a:rPr>
              <a:t>posters</a:t>
            </a:r>
          </a:p>
          <a:p>
            <a:pPr marL="285750" lvl="1" indent="-285750">
              <a:lnSpc>
                <a:spcPct val="100000"/>
              </a:lnSpc>
              <a:spcBef>
                <a:spcPts val="300"/>
              </a:spcBef>
              <a:spcAft>
                <a:spcPts val="600"/>
              </a:spcAft>
            </a:pPr>
            <a:r>
              <a:rPr lang="en-US" sz="2000" dirty="0" smtClean="0">
                <a:solidFill>
                  <a:schemeClr val="tx1">
                    <a:lumMod val="75000"/>
                  </a:schemeClr>
                </a:solidFill>
              </a:rPr>
              <a:t>Typically budgeted in the later years of a study</a:t>
            </a:r>
            <a:endParaRPr lang="en-US" sz="2000" dirty="0" smtClean="0">
              <a:solidFill>
                <a:schemeClr val="tx1">
                  <a:lumMod val="75000"/>
                </a:schemeClr>
              </a:solidFill>
            </a:endParaRPr>
          </a:p>
        </p:txBody>
      </p:sp>
      <p:sp>
        <p:nvSpPr>
          <p:cNvPr id="4" name="Slide Number Placeholder 3"/>
          <p:cNvSpPr>
            <a:spLocks noGrp="1"/>
          </p:cNvSpPr>
          <p:nvPr>
            <p:ph type="sldNum" sz="quarter" idx="19"/>
          </p:nvPr>
        </p:nvSpPr>
        <p:spPr/>
        <p:txBody>
          <a:bodyPr/>
          <a:lstStyle/>
          <a:p>
            <a:fld id="{B6238B5B-F19C-E947-A0BC-87BD7983F871}" type="slidenum">
              <a:rPr lang="en-US" smtClean="0"/>
              <a:pPr/>
              <a:t>49</a:t>
            </a:fld>
            <a:endParaRPr lang="en-US" dirty="0"/>
          </a:p>
        </p:txBody>
      </p:sp>
      <p:sp>
        <p:nvSpPr>
          <p:cNvPr id="5" name="Title 4"/>
          <p:cNvSpPr>
            <a:spLocks noGrp="1"/>
          </p:cNvSpPr>
          <p:nvPr>
            <p:ph type="title"/>
          </p:nvPr>
        </p:nvSpPr>
        <p:spPr/>
        <p:txBody>
          <a:bodyPr/>
          <a:lstStyle/>
          <a:p>
            <a:r>
              <a:rPr lang="en-US" dirty="0" smtClean="0"/>
              <a:t>Publication Costs</a:t>
            </a:r>
            <a:endParaRPr lang="en-US" dirty="0"/>
          </a:p>
        </p:txBody>
      </p:sp>
      <p:sp>
        <p:nvSpPr>
          <p:cNvPr id="7" name="TextBox 6"/>
          <p:cNvSpPr txBox="1"/>
          <p:nvPr/>
        </p:nvSpPr>
        <p:spPr>
          <a:xfrm>
            <a:off x="665479" y="3130952"/>
            <a:ext cx="4089399" cy="1615827"/>
          </a:xfrm>
          <a:prstGeom prst="rect">
            <a:avLst/>
          </a:prstGeom>
          <a:solidFill>
            <a:schemeClr val="accent1">
              <a:lumMod val="75000"/>
            </a:schemeClr>
          </a:solidFill>
        </p:spPr>
        <p:txBody>
          <a:bodyPr wrap="square" numCol="1" rtlCol="0">
            <a:spAutoFit/>
          </a:bodyPr>
          <a:lstStyle/>
          <a:p>
            <a:r>
              <a:rPr lang="en-US" sz="1800" b="1" dirty="0" smtClean="0">
                <a:solidFill>
                  <a:schemeClr val="bg1"/>
                </a:solidFill>
              </a:rPr>
              <a:t>Data Management and Sharing</a:t>
            </a:r>
          </a:p>
          <a:p>
            <a:pPr marL="285750" indent="-285750">
              <a:buFont typeface="Arial" panose="020B0604020202020204" pitchFamily="34" charset="0"/>
              <a:buChar char="•"/>
            </a:pPr>
            <a:r>
              <a:rPr lang="en-US" dirty="0">
                <a:solidFill>
                  <a:schemeClr val="bg1"/>
                </a:solidFill>
              </a:rPr>
              <a:t>Curating data</a:t>
            </a:r>
          </a:p>
          <a:p>
            <a:pPr marL="285750" indent="-285750">
              <a:buFont typeface="Arial" panose="020B0604020202020204" pitchFamily="34" charset="0"/>
              <a:buChar char="•"/>
            </a:pPr>
            <a:r>
              <a:rPr lang="en-US" dirty="0" smtClean="0">
                <a:solidFill>
                  <a:schemeClr val="bg1"/>
                </a:solidFill>
              </a:rPr>
              <a:t>Developing documentation and formatting </a:t>
            </a:r>
            <a:r>
              <a:rPr lang="en-US" dirty="0">
                <a:solidFill>
                  <a:schemeClr val="bg1"/>
                </a:solidFill>
              </a:rPr>
              <a:t>data </a:t>
            </a: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Data repository fees</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De-identifying data</a:t>
            </a:r>
          </a:p>
          <a:p>
            <a:pPr marL="285750" indent="-285750">
              <a:buFont typeface="Arial" panose="020B0604020202020204" pitchFamily="34" charset="0"/>
              <a:buChar char="•"/>
            </a:pPr>
            <a:r>
              <a:rPr lang="en-US" dirty="0">
                <a:solidFill>
                  <a:schemeClr val="bg1"/>
                </a:solidFill>
              </a:rPr>
              <a:t>Preparing metadata to foster discoverability, interpretation, and </a:t>
            </a:r>
            <a:r>
              <a:rPr lang="en-US" dirty="0" smtClean="0">
                <a:solidFill>
                  <a:schemeClr val="bg1"/>
                </a:solidFill>
              </a:rPr>
              <a:t>reuse</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459" y="3134005"/>
            <a:ext cx="2201165" cy="1650874"/>
          </a:xfrm>
          <a:prstGeom prst="rect">
            <a:avLst/>
          </a:prstGeom>
        </p:spPr>
      </p:pic>
    </p:spTree>
    <p:extLst>
      <p:ext uri="{BB962C8B-B14F-4D97-AF65-F5344CB8AC3E}">
        <p14:creationId xmlns:p14="http://schemas.microsoft.com/office/powerpoint/2010/main" val="265628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ld School Chalkboard Stock Photo - Download Image Now - Chalkboard -  Visual Aid, Writing Slate, Background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179" y="1229171"/>
            <a:ext cx="6874932" cy="352570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xfrm>
            <a:off x="1250243" y="1783887"/>
            <a:ext cx="6858001" cy="2369880"/>
          </a:xfrm>
        </p:spPr>
        <p:txBody>
          <a:bodyPr/>
          <a:lstStyle/>
          <a:p>
            <a:r>
              <a:rPr lang="en-US" sz="2200" dirty="0" smtClean="0">
                <a:solidFill>
                  <a:schemeClr val="bg1"/>
                </a:solidFill>
                <a:latin typeface="Ink Free" panose="03080402000500000000" pitchFamily="66" charset="0"/>
              </a:rPr>
              <a:t>A detailed estimation of costs </a:t>
            </a:r>
            <a:r>
              <a:rPr lang="en-US" sz="2200" dirty="0">
                <a:solidFill>
                  <a:schemeClr val="bg1"/>
                </a:solidFill>
                <a:latin typeface="Ink Free" panose="03080402000500000000" pitchFamily="66" charset="0"/>
              </a:rPr>
              <a:t>that support </a:t>
            </a:r>
            <a:r>
              <a:rPr lang="en-US" sz="2200" dirty="0" smtClean="0">
                <a:solidFill>
                  <a:schemeClr val="bg1"/>
                </a:solidFill>
                <a:latin typeface="Ink Free" panose="03080402000500000000" pitchFamily="66" charset="0"/>
              </a:rPr>
              <a:t>a sponsored project. Budgets should include both the Direct and Indirect Costs necessary to achieve the stated goals of the project. Costs should be derived from the project description and must follow all sponsor and institutional guidelines and restrictions. Budgets should follow the format requested by the sponsor.  </a:t>
            </a:r>
          </a:p>
        </p:txBody>
      </p:sp>
      <p:sp>
        <p:nvSpPr>
          <p:cNvPr id="4" name="Slide Number Placeholder 3"/>
          <p:cNvSpPr>
            <a:spLocks noGrp="1"/>
          </p:cNvSpPr>
          <p:nvPr>
            <p:ph type="sldNum" sz="quarter" idx="19"/>
          </p:nvPr>
        </p:nvSpPr>
        <p:spPr/>
        <p:txBody>
          <a:bodyPr/>
          <a:lstStyle/>
          <a:p>
            <a:fld id="{B6238B5B-F19C-E947-A0BC-87BD7983F871}" type="slidenum">
              <a:rPr lang="en-US" smtClean="0"/>
              <a:pPr/>
              <a:t>5</a:t>
            </a:fld>
            <a:endParaRPr lang="en-US" dirty="0"/>
          </a:p>
        </p:txBody>
      </p:sp>
      <p:sp>
        <p:nvSpPr>
          <p:cNvPr id="5" name="Title 4"/>
          <p:cNvSpPr>
            <a:spLocks noGrp="1"/>
          </p:cNvSpPr>
          <p:nvPr>
            <p:ph type="title"/>
          </p:nvPr>
        </p:nvSpPr>
        <p:spPr/>
        <p:txBody>
          <a:bodyPr/>
          <a:lstStyle/>
          <a:p>
            <a:r>
              <a:rPr lang="en-US" dirty="0" smtClean="0"/>
              <a:t>Budget Basics</a:t>
            </a:r>
            <a:endParaRPr lang="en-US" dirty="0"/>
          </a:p>
        </p:txBody>
      </p:sp>
      <p:sp>
        <p:nvSpPr>
          <p:cNvPr id="7" name="Text Placeholder 2"/>
          <p:cNvSpPr>
            <a:spLocks noGrp="1"/>
          </p:cNvSpPr>
          <p:nvPr>
            <p:ph type="body" sz="quarter" idx="15"/>
          </p:nvPr>
        </p:nvSpPr>
        <p:spPr>
          <a:xfrm>
            <a:off x="1250244" y="1352715"/>
            <a:ext cx="6858000" cy="307777"/>
          </a:xfrm>
        </p:spPr>
        <p:txBody>
          <a:bodyPr/>
          <a:lstStyle/>
          <a:p>
            <a:r>
              <a:rPr lang="en-US" sz="2000" dirty="0" smtClean="0">
                <a:solidFill>
                  <a:schemeClr val="bg1"/>
                </a:solidFill>
                <a:latin typeface="Segoe Script" panose="030B0504020000000003" pitchFamily="66" charset="0"/>
              </a:rPr>
              <a:t>What is a budget?</a:t>
            </a:r>
            <a:endParaRPr lang="en-US" sz="2000" dirty="0">
              <a:solidFill>
                <a:schemeClr val="bg1"/>
              </a:solidFill>
              <a:latin typeface="Segoe Script" panose="030B0504020000000003" pitchFamily="66" charset="0"/>
            </a:endParaRPr>
          </a:p>
        </p:txBody>
      </p:sp>
    </p:spTree>
    <p:extLst>
      <p:ext uri="{BB962C8B-B14F-4D97-AF65-F5344CB8AC3E}">
        <p14:creationId xmlns:p14="http://schemas.microsoft.com/office/powerpoint/2010/main" val="18007464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0934" y="1259222"/>
            <a:ext cx="7781545" cy="1410643"/>
          </a:xfrm>
        </p:spPr>
        <p:txBody>
          <a:bodyPr/>
          <a:lstStyle/>
          <a:p>
            <a:pPr marL="285750" indent="-285750">
              <a:spcBef>
                <a:spcPts val="300"/>
              </a:spcBef>
              <a:spcAft>
                <a:spcPts val="400"/>
              </a:spcAft>
              <a:buFont typeface="Arial" panose="020B0604020202020204" pitchFamily="34" charset="0"/>
              <a:buChar char="•"/>
            </a:pPr>
            <a:r>
              <a:rPr lang="en-US" sz="2000" dirty="0" smtClean="0">
                <a:solidFill>
                  <a:schemeClr val="tx1">
                    <a:lumMod val="75000"/>
                  </a:schemeClr>
                </a:solidFill>
              </a:rPr>
              <a:t>Check with your institution</a:t>
            </a:r>
          </a:p>
          <a:p>
            <a:pPr marL="285750" indent="-285750">
              <a:spcBef>
                <a:spcPts val="300"/>
              </a:spcBef>
              <a:spcAft>
                <a:spcPts val="400"/>
              </a:spcAft>
              <a:buFont typeface="Arial" panose="020B0604020202020204" pitchFamily="34" charset="0"/>
              <a:buChar char="•"/>
            </a:pPr>
            <a:r>
              <a:rPr lang="en-US" sz="2000" dirty="0" smtClean="0">
                <a:solidFill>
                  <a:schemeClr val="tx1">
                    <a:lumMod val="75000"/>
                  </a:schemeClr>
                </a:solidFill>
              </a:rPr>
              <a:t>Often mandatory</a:t>
            </a:r>
          </a:p>
          <a:p>
            <a:pPr marL="285750" indent="-285750">
              <a:spcBef>
                <a:spcPts val="300"/>
              </a:spcBef>
              <a:spcAft>
                <a:spcPts val="400"/>
              </a:spcAft>
              <a:buFont typeface="Arial" panose="020B0604020202020204" pitchFamily="34" charset="0"/>
              <a:buChar char="•"/>
            </a:pPr>
            <a:r>
              <a:rPr lang="en-US" sz="2000" dirty="0" smtClean="0">
                <a:solidFill>
                  <a:schemeClr val="tx1">
                    <a:lumMod val="75000"/>
                  </a:schemeClr>
                </a:solidFill>
              </a:rPr>
              <a:t>Common examples include: Technology Infrastructure Fee (TIF), General Liability (GAEL), Rent</a:t>
            </a:r>
          </a:p>
        </p:txBody>
      </p:sp>
      <p:sp>
        <p:nvSpPr>
          <p:cNvPr id="4" name="Slide Number Placeholder 3"/>
          <p:cNvSpPr>
            <a:spLocks noGrp="1"/>
          </p:cNvSpPr>
          <p:nvPr>
            <p:ph type="sldNum" sz="quarter" idx="19"/>
          </p:nvPr>
        </p:nvSpPr>
        <p:spPr/>
        <p:txBody>
          <a:bodyPr/>
          <a:lstStyle/>
          <a:p>
            <a:fld id="{B6238B5B-F19C-E947-A0BC-87BD7983F871}" type="slidenum">
              <a:rPr lang="en-US" smtClean="0"/>
              <a:pPr/>
              <a:t>50</a:t>
            </a:fld>
            <a:endParaRPr lang="en-US" dirty="0"/>
          </a:p>
        </p:txBody>
      </p:sp>
      <p:sp>
        <p:nvSpPr>
          <p:cNvPr id="5" name="Title 4"/>
          <p:cNvSpPr>
            <a:spLocks noGrp="1"/>
          </p:cNvSpPr>
          <p:nvPr>
            <p:ph type="title"/>
          </p:nvPr>
        </p:nvSpPr>
        <p:spPr/>
        <p:txBody>
          <a:bodyPr/>
          <a:lstStyle/>
          <a:p>
            <a:r>
              <a:rPr lang="en-US" dirty="0" smtClean="0"/>
              <a:t>Various Required Institutional Costs</a:t>
            </a:r>
            <a:endParaRPr lang="en-US" dirty="0"/>
          </a:p>
        </p:txBody>
      </p:sp>
      <p:pic>
        <p:nvPicPr>
          <p:cNvPr id="8194" name="Picture 2" descr="Ask an Expert - ADLINK | AD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5" y="2895815"/>
            <a:ext cx="1895475"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03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0934" y="1259222"/>
            <a:ext cx="7781545" cy="2852063"/>
          </a:xfrm>
        </p:spPr>
        <p:txBody>
          <a:bodyPr/>
          <a:lstStyle/>
          <a:p>
            <a:pPr marL="292100" lvl="1" indent="-285750">
              <a:spcBef>
                <a:spcPts val="300"/>
              </a:spcBef>
              <a:spcAft>
                <a:spcPts val="400"/>
              </a:spcAft>
            </a:pPr>
            <a:r>
              <a:rPr lang="en-US" sz="2000" dirty="0" smtClean="0">
                <a:solidFill>
                  <a:schemeClr val="tx1">
                    <a:lumMod val="75000"/>
                  </a:schemeClr>
                </a:solidFill>
              </a:rPr>
              <a:t>Provide advice, but not involved in making decisions for the direction of the research</a:t>
            </a:r>
            <a:endParaRPr lang="en-US" sz="2000" dirty="0" smtClean="0">
              <a:solidFill>
                <a:schemeClr val="tx1">
                  <a:lumMod val="75000"/>
                </a:schemeClr>
              </a:solidFill>
            </a:endParaRPr>
          </a:p>
          <a:p>
            <a:pPr marL="292100" lvl="1" indent="-285750">
              <a:spcBef>
                <a:spcPts val="300"/>
              </a:spcBef>
              <a:spcAft>
                <a:spcPts val="400"/>
              </a:spcAft>
            </a:pPr>
            <a:r>
              <a:rPr lang="en-US" sz="2000" dirty="0">
                <a:solidFill>
                  <a:schemeClr val="tx1">
                    <a:lumMod val="75000"/>
                  </a:schemeClr>
                </a:solidFill>
              </a:rPr>
              <a:t>Cannot be </a:t>
            </a:r>
            <a:r>
              <a:rPr lang="en-US" sz="2000" dirty="0" smtClean="0">
                <a:solidFill>
                  <a:schemeClr val="tx1">
                    <a:lumMod val="75000"/>
                  </a:schemeClr>
                </a:solidFill>
              </a:rPr>
              <a:t>employees, n</a:t>
            </a:r>
            <a:r>
              <a:rPr lang="en-US" sz="2000" dirty="0" smtClean="0">
                <a:solidFill>
                  <a:schemeClr val="tx1">
                    <a:lumMod val="75000"/>
                  </a:schemeClr>
                </a:solidFill>
              </a:rPr>
              <a:t>ot </a:t>
            </a:r>
            <a:r>
              <a:rPr lang="en-US" sz="2000" dirty="0" smtClean="0">
                <a:solidFill>
                  <a:schemeClr val="tx1">
                    <a:lumMod val="75000"/>
                  </a:schemeClr>
                </a:solidFill>
              </a:rPr>
              <a:t>considered </a:t>
            </a:r>
            <a:r>
              <a:rPr lang="en-US" sz="2000" dirty="0" smtClean="0">
                <a:solidFill>
                  <a:schemeClr val="tx1">
                    <a:lumMod val="75000"/>
                  </a:schemeClr>
                </a:solidFill>
              </a:rPr>
              <a:t>Key Personnel</a:t>
            </a:r>
          </a:p>
          <a:p>
            <a:pPr marL="292100" lvl="1" indent="-285750">
              <a:spcBef>
                <a:spcPts val="300"/>
              </a:spcBef>
              <a:spcAft>
                <a:spcPts val="400"/>
              </a:spcAft>
            </a:pPr>
            <a:r>
              <a:rPr lang="en-US" sz="2000" dirty="0" smtClean="0">
                <a:solidFill>
                  <a:schemeClr val="tx1">
                    <a:lumMod val="75000"/>
                  </a:schemeClr>
                </a:solidFill>
              </a:rPr>
              <a:t>Fixed rate (per hour or per milestone), sponsors </a:t>
            </a:r>
            <a:r>
              <a:rPr lang="en-US" sz="2000" dirty="0" smtClean="0">
                <a:solidFill>
                  <a:schemeClr val="tx1">
                    <a:lumMod val="75000"/>
                  </a:schemeClr>
                </a:solidFill>
              </a:rPr>
              <a:t>may have rate </a:t>
            </a:r>
            <a:r>
              <a:rPr lang="en-US" sz="2000" dirty="0" smtClean="0">
                <a:solidFill>
                  <a:schemeClr val="tx1">
                    <a:lumMod val="75000"/>
                  </a:schemeClr>
                </a:solidFill>
              </a:rPr>
              <a:t>limits</a:t>
            </a:r>
          </a:p>
          <a:p>
            <a:pPr marL="292100" lvl="1" indent="-285750">
              <a:spcBef>
                <a:spcPts val="300"/>
              </a:spcBef>
              <a:spcAft>
                <a:spcPts val="400"/>
              </a:spcAft>
            </a:pPr>
            <a:r>
              <a:rPr lang="en-US" sz="2000" dirty="0" smtClean="0">
                <a:solidFill>
                  <a:schemeClr val="tx1">
                    <a:lumMod val="75000"/>
                  </a:schemeClr>
                </a:solidFill>
              </a:rPr>
              <a:t>Typically not subject to salary cap restrictions, but must be “reasonable”</a:t>
            </a:r>
          </a:p>
          <a:p>
            <a:pPr marL="292100" lvl="1" indent="-285750">
              <a:spcBef>
                <a:spcPts val="300"/>
              </a:spcBef>
              <a:spcAft>
                <a:spcPts val="400"/>
              </a:spcAft>
            </a:pPr>
            <a:r>
              <a:rPr lang="en-US" sz="2000" dirty="0" smtClean="0">
                <a:solidFill>
                  <a:schemeClr val="tx1">
                    <a:lumMod val="75000"/>
                  </a:schemeClr>
                </a:solidFill>
              </a:rPr>
              <a:t>If you will be covering consultant’s travel, itemize that in justification</a:t>
            </a:r>
            <a:endParaRPr lang="en-US" sz="2000" dirty="0" smtClean="0">
              <a:solidFill>
                <a:schemeClr val="tx1">
                  <a:lumMod val="75000"/>
                </a:schemeClr>
              </a:solidFill>
            </a:endParaRPr>
          </a:p>
        </p:txBody>
      </p:sp>
      <p:sp>
        <p:nvSpPr>
          <p:cNvPr id="4" name="Slide Number Placeholder 3"/>
          <p:cNvSpPr>
            <a:spLocks noGrp="1"/>
          </p:cNvSpPr>
          <p:nvPr>
            <p:ph type="sldNum" sz="quarter" idx="19"/>
          </p:nvPr>
        </p:nvSpPr>
        <p:spPr/>
        <p:txBody>
          <a:bodyPr/>
          <a:lstStyle/>
          <a:p>
            <a:fld id="{B6238B5B-F19C-E947-A0BC-87BD7983F871}" type="slidenum">
              <a:rPr lang="en-US" smtClean="0"/>
              <a:pPr/>
              <a:t>51</a:t>
            </a:fld>
            <a:endParaRPr lang="en-US" dirty="0"/>
          </a:p>
        </p:txBody>
      </p:sp>
      <p:sp>
        <p:nvSpPr>
          <p:cNvPr id="5" name="Title 4"/>
          <p:cNvSpPr>
            <a:spLocks noGrp="1"/>
          </p:cNvSpPr>
          <p:nvPr>
            <p:ph type="title"/>
          </p:nvPr>
        </p:nvSpPr>
        <p:spPr/>
        <p:txBody>
          <a:bodyPr/>
          <a:lstStyle/>
          <a:p>
            <a:r>
              <a:rPr lang="en-US" dirty="0" smtClean="0"/>
              <a:t>Consultants</a:t>
            </a:r>
            <a:endParaRPr lang="en-US" dirty="0"/>
          </a:p>
        </p:txBody>
      </p:sp>
    </p:spTree>
    <p:extLst>
      <p:ext uri="{BB962C8B-B14F-4D97-AF65-F5344CB8AC3E}">
        <p14:creationId xmlns:p14="http://schemas.microsoft.com/office/powerpoint/2010/main" val="41619260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900" y="1266680"/>
            <a:ext cx="8407399" cy="4104200"/>
          </a:xfrm>
        </p:spPr>
        <p:txBody>
          <a:bodyPr/>
          <a:lstStyle/>
          <a:p>
            <a:pPr marL="285750" indent="-285750">
              <a:spcBef>
                <a:spcPts val="300"/>
              </a:spcBef>
              <a:spcAft>
                <a:spcPts val="600"/>
              </a:spcAft>
              <a:buFont typeface="Arial" panose="020B0604020202020204" pitchFamily="34" charset="0"/>
              <a:buChar char="•"/>
            </a:pPr>
            <a:r>
              <a:rPr lang="en-US" sz="2000" dirty="0" err="1" smtClean="0"/>
              <a:t>Subsite’s</a:t>
            </a:r>
            <a:r>
              <a:rPr lang="en-US" sz="2000" dirty="0" smtClean="0"/>
              <a:t> participation represents and intellectually significant portion of the overall programmatic effort</a:t>
            </a:r>
          </a:p>
          <a:p>
            <a:pPr marL="285750" indent="-285750">
              <a:spcBef>
                <a:spcPts val="300"/>
              </a:spcBef>
              <a:spcAft>
                <a:spcPts val="600"/>
              </a:spcAft>
              <a:buFont typeface="Arial" panose="020B0604020202020204" pitchFamily="34" charset="0"/>
              <a:buChar char="•"/>
            </a:pPr>
            <a:r>
              <a:rPr lang="en-US" sz="2000" dirty="0" smtClean="0"/>
              <a:t>Each </a:t>
            </a:r>
            <a:r>
              <a:rPr lang="en-US" sz="2000" dirty="0" err="1" smtClean="0"/>
              <a:t>subsite</a:t>
            </a:r>
            <a:r>
              <a:rPr lang="en-US" sz="2000" dirty="0" smtClean="0"/>
              <a:t> </a:t>
            </a:r>
            <a:r>
              <a:rPr lang="en-US" sz="2000" dirty="0" smtClean="0"/>
              <a:t>needs to have its own mini-proposal (budget, justification, scope of work, etc</a:t>
            </a:r>
            <a:r>
              <a:rPr lang="en-US" sz="2000" dirty="0" smtClean="0"/>
              <a:t>.) approved by their Authorized Official</a:t>
            </a:r>
            <a:endParaRPr lang="en-US" sz="2000" dirty="0" smtClean="0"/>
          </a:p>
          <a:p>
            <a:pPr marL="285750" indent="-285750">
              <a:spcBef>
                <a:spcPts val="300"/>
              </a:spcBef>
              <a:spcAft>
                <a:spcPts val="600"/>
              </a:spcAft>
              <a:buFont typeface="Arial" panose="020B0604020202020204" pitchFamily="34" charset="0"/>
              <a:buChar char="•"/>
            </a:pPr>
            <a:r>
              <a:rPr lang="en-US" sz="2000" dirty="0" smtClean="0"/>
              <a:t>PI often will </a:t>
            </a:r>
            <a:r>
              <a:rPr lang="en-US" sz="2000" dirty="0" smtClean="0"/>
              <a:t>give draft </a:t>
            </a:r>
            <a:r>
              <a:rPr lang="en-US" sz="2000" dirty="0" smtClean="0"/>
              <a:t>budget </a:t>
            </a:r>
            <a:r>
              <a:rPr lang="en-US" sz="2000" dirty="0" smtClean="0"/>
              <a:t>or budget maximum to </a:t>
            </a:r>
            <a:r>
              <a:rPr lang="en-US" sz="2000" dirty="0" err="1" smtClean="0"/>
              <a:t>subsites</a:t>
            </a:r>
            <a:r>
              <a:rPr lang="en-US" sz="2000" dirty="0" smtClean="0"/>
              <a:t> </a:t>
            </a:r>
          </a:p>
          <a:p>
            <a:pPr marL="285750" indent="-285750">
              <a:spcBef>
                <a:spcPts val="300"/>
              </a:spcBef>
              <a:spcAft>
                <a:spcPts val="600"/>
              </a:spcAft>
              <a:buFont typeface="Arial" panose="020B0604020202020204" pitchFamily="34" charset="0"/>
              <a:buChar char="•"/>
            </a:pPr>
            <a:r>
              <a:rPr lang="en-US" sz="2000" dirty="0" smtClean="0"/>
              <a:t>SOW is the main thrust of the agreement with </a:t>
            </a:r>
            <a:r>
              <a:rPr lang="en-US" sz="2000" dirty="0" err="1" smtClean="0"/>
              <a:t>subsite</a:t>
            </a:r>
            <a:endParaRPr lang="en-US" sz="2000" dirty="0" smtClean="0"/>
          </a:p>
          <a:p>
            <a:pPr marL="285750" indent="-285750">
              <a:spcBef>
                <a:spcPts val="300"/>
              </a:spcBef>
              <a:spcAft>
                <a:spcPts val="600"/>
              </a:spcAft>
              <a:buFont typeface="Arial" panose="020B0604020202020204" pitchFamily="34" charset="0"/>
              <a:buChar char="•"/>
            </a:pPr>
            <a:r>
              <a:rPr lang="en-US" sz="2000" dirty="0" smtClean="0"/>
              <a:t>A site lead or site PI should be identified</a:t>
            </a:r>
          </a:p>
          <a:p>
            <a:pPr marL="285750" indent="-285750">
              <a:spcBef>
                <a:spcPts val="300"/>
              </a:spcBef>
              <a:spcAft>
                <a:spcPts val="600"/>
              </a:spcAft>
              <a:buFont typeface="Arial" panose="020B0604020202020204" pitchFamily="34" charset="0"/>
              <a:buChar char="•"/>
            </a:pPr>
            <a:r>
              <a:rPr lang="en-US" sz="2000" dirty="0" err="1" smtClean="0"/>
              <a:t>Subsite</a:t>
            </a:r>
            <a:r>
              <a:rPr lang="en-US" sz="2000" dirty="0" smtClean="0"/>
              <a:t> personnel are often expected to co-author publications on project results</a:t>
            </a:r>
          </a:p>
          <a:p>
            <a:pPr marL="285750" indent="-285750">
              <a:spcBef>
                <a:spcPts val="300"/>
              </a:spcBef>
              <a:spcAft>
                <a:spcPts val="600"/>
              </a:spcAft>
              <a:buFont typeface="Arial" panose="020B0604020202020204" pitchFamily="34" charset="0"/>
              <a:buChar char="•"/>
            </a:pPr>
            <a:endParaRPr lang="en-US" sz="1800" dirty="0" smtClean="0"/>
          </a:p>
          <a:p>
            <a:pPr marL="733806" lvl="1" indent="-285750">
              <a:spcBef>
                <a:spcPts val="300"/>
              </a:spcBef>
              <a:spcAft>
                <a:spcPts val="600"/>
              </a:spcAft>
              <a:buFont typeface="Courier New" panose="02070309020205020404" pitchFamily="49" charset="0"/>
              <a:buChar char="o"/>
            </a:pPr>
            <a:endParaRPr lang="en-US" sz="1800" dirty="0" smtClean="0"/>
          </a:p>
        </p:txBody>
      </p:sp>
      <p:sp>
        <p:nvSpPr>
          <p:cNvPr id="4" name="Slide Number Placeholder 3"/>
          <p:cNvSpPr>
            <a:spLocks noGrp="1"/>
          </p:cNvSpPr>
          <p:nvPr>
            <p:ph type="sldNum" sz="quarter" idx="19"/>
          </p:nvPr>
        </p:nvSpPr>
        <p:spPr/>
        <p:txBody>
          <a:bodyPr/>
          <a:lstStyle/>
          <a:p>
            <a:fld id="{B6238B5B-F19C-E947-A0BC-87BD7983F871}" type="slidenum">
              <a:rPr lang="en-US" smtClean="0"/>
              <a:pPr/>
              <a:t>52</a:t>
            </a:fld>
            <a:endParaRPr lang="en-US" dirty="0"/>
          </a:p>
        </p:txBody>
      </p:sp>
      <p:sp>
        <p:nvSpPr>
          <p:cNvPr id="5" name="Title 4"/>
          <p:cNvSpPr>
            <a:spLocks noGrp="1"/>
          </p:cNvSpPr>
          <p:nvPr>
            <p:ph type="title"/>
          </p:nvPr>
        </p:nvSpPr>
        <p:spPr/>
        <p:txBody>
          <a:bodyPr/>
          <a:lstStyle/>
          <a:p>
            <a:r>
              <a:rPr lang="en-US" dirty="0" smtClean="0"/>
              <a:t>Subawards</a:t>
            </a:r>
            <a:endParaRPr lang="en-US" dirty="0"/>
          </a:p>
        </p:txBody>
      </p:sp>
    </p:spTree>
    <p:extLst>
      <p:ext uri="{BB962C8B-B14F-4D97-AF65-F5344CB8AC3E}">
        <p14:creationId xmlns:p14="http://schemas.microsoft.com/office/powerpoint/2010/main" val="3833217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355580"/>
            <a:ext cx="7772400" cy="1865126"/>
          </a:xfrm>
        </p:spPr>
        <p:txBody>
          <a:bodyPr/>
          <a:lstStyle/>
          <a:p>
            <a:pPr marL="285750" indent="-285750">
              <a:spcBef>
                <a:spcPts val="300"/>
              </a:spcBef>
              <a:spcAft>
                <a:spcPts val="600"/>
              </a:spcAft>
              <a:buFont typeface="Arial" panose="020B0604020202020204" pitchFamily="34" charset="0"/>
              <a:buChar char="•"/>
            </a:pPr>
            <a:r>
              <a:rPr lang="en-US" sz="1800" dirty="0" err="1" smtClean="0"/>
              <a:t>Subsite</a:t>
            </a:r>
            <a:r>
              <a:rPr lang="en-US" sz="1800" dirty="0" err="1" smtClean="0"/>
              <a:t>s</a:t>
            </a:r>
            <a:r>
              <a:rPr lang="en-US" sz="1800" dirty="0" smtClean="0"/>
              <a:t> should include Indirect Costs in their subaward budget, as per their institution’s F&amp;A Rate Agreement </a:t>
            </a:r>
          </a:p>
          <a:p>
            <a:pPr marL="285750" indent="-285750">
              <a:spcBef>
                <a:spcPts val="300"/>
              </a:spcBef>
              <a:spcAft>
                <a:spcPts val="600"/>
              </a:spcAft>
              <a:buFont typeface="Arial" panose="020B0604020202020204" pitchFamily="34" charset="0"/>
              <a:buChar char="•"/>
            </a:pPr>
            <a:r>
              <a:rPr lang="en-US" sz="1800" dirty="0" smtClean="0"/>
              <a:t>Most sponsors and rate agreements allow the primary site to also include Indirect Costs on the primary budget for the subaward costs, but usually only on the first $25,000.</a:t>
            </a:r>
            <a:endParaRPr lang="en-US" sz="1800" dirty="0" smtClean="0"/>
          </a:p>
          <a:p>
            <a:pPr marL="733806" lvl="1" indent="-285750">
              <a:spcBef>
                <a:spcPts val="300"/>
              </a:spcBef>
              <a:spcAft>
                <a:spcPts val="600"/>
              </a:spcAft>
              <a:buFont typeface="Courier New" panose="02070309020205020404" pitchFamily="49" charset="0"/>
              <a:buChar char="o"/>
            </a:pPr>
            <a:endParaRPr lang="en-US" sz="1800" dirty="0" smtClean="0"/>
          </a:p>
        </p:txBody>
      </p:sp>
      <p:sp>
        <p:nvSpPr>
          <p:cNvPr id="4" name="Slide Number Placeholder 3"/>
          <p:cNvSpPr>
            <a:spLocks noGrp="1"/>
          </p:cNvSpPr>
          <p:nvPr>
            <p:ph type="sldNum" sz="quarter" idx="19"/>
          </p:nvPr>
        </p:nvSpPr>
        <p:spPr/>
        <p:txBody>
          <a:bodyPr/>
          <a:lstStyle/>
          <a:p>
            <a:fld id="{B6238B5B-F19C-E947-A0BC-87BD7983F871}" type="slidenum">
              <a:rPr lang="en-US" smtClean="0"/>
              <a:pPr/>
              <a:t>53</a:t>
            </a:fld>
            <a:endParaRPr lang="en-US" dirty="0"/>
          </a:p>
        </p:txBody>
      </p:sp>
      <p:sp>
        <p:nvSpPr>
          <p:cNvPr id="5" name="Title 4"/>
          <p:cNvSpPr>
            <a:spLocks noGrp="1"/>
          </p:cNvSpPr>
          <p:nvPr>
            <p:ph type="title"/>
          </p:nvPr>
        </p:nvSpPr>
        <p:spPr/>
        <p:txBody>
          <a:bodyPr/>
          <a:lstStyle/>
          <a:p>
            <a:r>
              <a:rPr lang="en-US" dirty="0" smtClean="0"/>
              <a:t>Subawards and Indirect Costs</a:t>
            </a:r>
            <a:endParaRPr lang="en-US" dirty="0"/>
          </a:p>
        </p:txBody>
      </p:sp>
      <p:pic>
        <p:nvPicPr>
          <p:cNvPr id="3" name="Picture 2"/>
          <p:cNvPicPr>
            <a:picLocks noChangeAspect="1"/>
          </p:cNvPicPr>
          <p:nvPr/>
        </p:nvPicPr>
        <p:blipFill>
          <a:blip r:embed="rId2"/>
          <a:stretch>
            <a:fillRect/>
          </a:stretch>
        </p:blipFill>
        <p:spPr>
          <a:xfrm>
            <a:off x="6203950" y="2730500"/>
            <a:ext cx="1744447" cy="2207260"/>
          </a:xfrm>
          <a:prstGeom prst="rect">
            <a:avLst/>
          </a:prstGeom>
        </p:spPr>
      </p:pic>
    </p:spTree>
    <p:extLst>
      <p:ext uri="{BB962C8B-B14F-4D97-AF65-F5344CB8AC3E}">
        <p14:creationId xmlns:p14="http://schemas.microsoft.com/office/powerpoint/2010/main" val="27730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54</a:t>
            </a:fld>
            <a:endParaRPr lang="en-US" dirty="0"/>
          </a:p>
        </p:txBody>
      </p:sp>
      <p:sp>
        <p:nvSpPr>
          <p:cNvPr id="5" name="Title 4"/>
          <p:cNvSpPr>
            <a:spLocks noGrp="1"/>
          </p:cNvSpPr>
          <p:nvPr>
            <p:ph type="title"/>
          </p:nvPr>
        </p:nvSpPr>
        <p:spPr/>
        <p:txBody>
          <a:bodyPr/>
          <a:lstStyle/>
          <a:p>
            <a:r>
              <a:rPr lang="en-US" dirty="0" smtClean="0"/>
              <a:t>Other Considerations</a:t>
            </a:r>
            <a:endParaRPr lang="en-US" dirty="0"/>
          </a:p>
        </p:txBody>
      </p:sp>
      <p:sp>
        <p:nvSpPr>
          <p:cNvPr id="6" name="Text Placeholder 1"/>
          <p:cNvSpPr>
            <a:spLocks noGrp="1"/>
          </p:cNvSpPr>
          <p:nvPr>
            <p:ph type="body" sz="quarter" idx="13"/>
          </p:nvPr>
        </p:nvSpPr>
        <p:spPr>
          <a:xfrm>
            <a:off x="640079" y="1432555"/>
            <a:ext cx="7995921" cy="1769715"/>
          </a:xfrm>
        </p:spPr>
        <p:txBody>
          <a:bodyPr/>
          <a:lstStyle/>
          <a:p>
            <a:pPr marL="285750" indent="-285750">
              <a:spcBef>
                <a:spcPts val="300"/>
              </a:spcBef>
              <a:spcAft>
                <a:spcPts val="600"/>
              </a:spcAft>
              <a:buFont typeface="Arial" panose="020B0604020202020204" pitchFamily="34" charset="0"/>
              <a:buChar char="•"/>
            </a:pPr>
            <a:r>
              <a:rPr lang="en-US" sz="2000" dirty="0" smtClean="0"/>
              <a:t>Multiple </a:t>
            </a:r>
            <a:r>
              <a:rPr lang="en-US" sz="2000" dirty="0" smtClean="0"/>
              <a:t>years</a:t>
            </a:r>
          </a:p>
          <a:p>
            <a:pPr marL="285750" indent="-285750">
              <a:spcBef>
                <a:spcPts val="300"/>
              </a:spcBef>
              <a:spcAft>
                <a:spcPts val="600"/>
              </a:spcAft>
              <a:buFont typeface="Arial" panose="020B0604020202020204" pitchFamily="34" charset="0"/>
              <a:buChar char="•"/>
            </a:pPr>
            <a:r>
              <a:rPr lang="en-US" sz="2000" dirty="0" smtClean="0"/>
              <a:t>Round </a:t>
            </a:r>
            <a:r>
              <a:rPr lang="en-US" sz="2000" dirty="0" smtClean="0"/>
              <a:t>to nearest dollar unless otherwise </a:t>
            </a:r>
            <a:r>
              <a:rPr lang="en-US" sz="2000" dirty="0" smtClean="0"/>
              <a:t>stated</a:t>
            </a:r>
          </a:p>
          <a:p>
            <a:pPr marL="285750" indent="-285750">
              <a:spcBef>
                <a:spcPts val="300"/>
              </a:spcBef>
              <a:spcAft>
                <a:spcPts val="600"/>
              </a:spcAft>
              <a:buFont typeface="Arial" panose="020B0604020202020204" pitchFamily="34" charset="0"/>
              <a:buChar char="•"/>
            </a:pPr>
            <a:r>
              <a:rPr lang="en-US" sz="2000" dirty="0" smtClean="0"/>
              <a:t>In general, sponsors usually allow a certain degree of </a:t>
            </a:r>
            <a:r>
              <a:rPr lang="en-US" sz="2000" dirty="0" err="1" smtClean="0"/>
              <a:t>rebudgeting</a:t>
            </a:r>
            <a:r>
              <a:rPr lang="en-US" sz="2000" dirty="0" smtClean="0"/>
              <a:t> within and between budget categories if needed; check Notice of Award for details</a:t>
            </a:r>
            <a:endParaRPr lang="en-US" sz="2000" dirty="0" smtClean="0"/>
          </a:p>
        </p:txBody>
      </p:sp>
    </p:spTree>
    <p:extLst>
      <p:ext uri="{BB962C8B-B14F-4D97-AF65-F5344CB8AC3E}">
        <p14:creationId xmlns:p14="http://schemas.microsoft.com/office/powerpoint/2010/main" val="3515184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524001"/>
            <a:ext cx="7772400" cy="902811"/>
          </a:xfrm>
        </p:spPr>
        <p:txBody>
          <a:bodyPr/>
          <a:lstStyle/>
          <a:p>
            <a:pPr marL="457200" indent="-457200">
              <a:buFont typeface="Arial" panose="020B0604020202020204" pitchFamily="34" charset="0"/>
              <a:buChar char="•"/>
            </a:pPr>
            <a:r>
              <a:rPr lang="en-US" sz="2600" dirty="0" smtClean="0"/>
              <a:t>Start by trimming all line items that can afford it</a:t>
            </a:r>
          </a:p>
          <a:p>
            <a:endParaRPr lang="en-US" sz="2600"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55</a:t>
            </a:fld>
            <a:endParaRPr lang="en-US" dirty="0"/>
          </a:p>
        </p:txBody>
      </p:sp>
      <p:sp>
        <p:nvSpPr>
          <p:cNvPr id="5" name="Title 4"/>
          <p:cNvSpPr>
            <a:spLocks noGrp="1"/>
          </p:cNvSpPr>
          <p:nvPr>
            <p:ph type="title"/>
          </p:nvPr>
        </p:nvSpPr>
        <p:spPr/>
        <p:txBody>
          <a:bodyPr/>
          <a:lstStyle/>
          <a:p>
            <a:r>
              <a:rPr lang="en-US" dirty="0" smtClean="0"/>
              <a:t>What if I’m Over Budget?</a:t>
            </a:r>
            <a:endParaRPr lang="en-US" dirty="0"/>
          </a:p>
        </p:txBody>
      </p:sp>
      <p:pic>
        <p:nvPicPr>
          <p:cNvPr id="8" name="Picture 7"/>
          <p:cNvPicPr>
            <a:picLocks noChangeAspect="1"/>
          </p:cNvPicPr>
          <p:nvPr/>
        </p:nvPicPr>
        <p:blipFill rotWithShape="1">
          <a:blip r:embed="rId2"/>
          <a:srcRect l="8872"/>
          <a:stretch/>
        </p:blipFill>
        <p:spPr>
          <a:xfrm>
            <a:off x="6324007" y="2295446"/>
            <a:ext cx="2326217" cy="2314575"/>
          </a:xfrm>
          <a:prstGeom prst="rect">
            <a:avLst/>
          </a:prstGeom>
        </p:spPr>
      </p:pic>
      <p:sp>
        <p:nvSpPr>
          <p:cNvPr id="9" name="Rectangle 8"/>
          <p:cNvSpPr/>
          <p:nvPr/>
        </p:nvSpPr>
        <p:spPr>
          <a:xfrm>
            <a:off x="572347" y="2150587"/>
            <a:ext cx="6217921" cy="492443"/>
          </a:xfrm>
          <a:prstGeom prst="rect">
            <a:avLst/>
          </a:prstGeom>
        </p:spPr>
        <p:txBody>
          <a:bodyPr wrap="square">
            <a:spAutoFit/>
          </a:bodyPr>
          <a:lstStyle/>
          <a:p>
            <a:pPr marL="457200" indent="-457200">
              <a:buFont typeface="Arial" panose="020B0604020202020204" pitchFamily="34" charset="0"/>
              <a:buChar char="•"/>
            </a:pPr>
            <a:r>
              <a:rPr lang="en-US" sz="2600" dirty="0"/>
              <a:t>If still over budget: look at </a:t>
            </a:r>
            <a:r>
              <a:rPr lang="en-US" sz="2600" dirty="0" smtClean="0"/>
              <a:t>effort</a:t>
            </a:r>
            <a:endParaRPr lang="en-US" sz="2600" dirty="0"/>
          </a:p>
        </p:txBody>
      </p:sp>
      <p:sp>
        <p:nvSpPr>
          <p:cNvPr id="10" name="Rectangle 9"/>
          <p:cNvSpPr/>
          <p:nvPr/>
        </p:nvSpPr>
        <p:spPr>
          <a:xfrm>
            <a:off x="572347" y="2899182"/>
            <a:ext cx="5418471" cy="492443"/>
          </a:xfrm>
          <a:prstGeom prst="rect">
            <a:avLst/>
          </a:prstGeom>
        </p:spPr>
        <p:txBody>
          <a:bodyPr wrap="none">
            <a:spAutoFit/>
          </a:bodyPr>
          <a:lstStyle/>
          <a:p>
            <a:pPr marL="457200" indent="-457200">
              <a:buFont typeface="Arial" panose="020B0604020202020204" pitchFamily="34" charset="0"/>
              <a:buChar char="•"/>
            </a:pPr>
            <a:r>
              <a:rPr lang="en-US" sz="2600" dirty="0"/>
              <a:t>If still over budget: look at scope</a:t>
            </a:r>
            <a:endParaRPr lang="en-US" sz="2600" dirty="0"/>
          </a:p>
        </p:txBody>
      </p:sp>
    </p:spTree>
    <p:extLst>
      <p:ext uri="{BB962C8B-B14F-4D97-AF65-F5344CB8AC3E}">
        <p14:creationId xmlns:p14="http://schemas.microsoft.com/office/powerpoint/2010/main" val="193050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56</a:t>
            </a:fld>
            <a:endParaRPr lang="en-US" dirty="0"/>
          </a:p>
        </p:txBody>
      </p:sp>
      <p:sp>
        <p:nvSpPr>
          <p:cNvPr id="5" name="Title 4"/>
          <p:cNvSpPr>
            <a:spLocks noGrp="1"/>
          </p:cNvSpPr>
          <p:nvPr>
            <p:ph type="title"/>
          </p:nvPr>
        </p:nvSpPr>
        <p:spPr/>
        <p:txBody>
          <a:bodyPr/>
          <a:lstStyle/>
          <a:p>
            <a:r>
              <a:rPr lang="en-US" dirty="0" smtClean="0"/>
              <a:t>Budget Justification</a:t>
            </a:r>
            <a:endParaRPr lang="en-US" dirty="0"/>
          </a:p>
        </p:txBody>
      </p:sp>
      <p:sp>
        <p:nvSpPr>
          <p:cNvPr id="6" name="Text Placeholder 1"/>
          <p:cNvSpPr>
            <a:spLocks noGrp="1"/>
          </p:cNvSpPr>
          <p:nvPr>
            <p:ph type="body" sz="quarter" idx="13"/>
          </p:nvPr>
        </p:nvSpPr>
        <p:spPr>
          <a:xfrm>
            <a:off x="640079" y="1302079"/>
            <a:ext cx="7995921" cy="3340915"/>
          </a:xfrm>
        </p:spPr>
        <p:txBody>
          <a:bodyPr/>
          <a:lstStyle/>
          <a:p>
            <a:pPr marL="285750" indent="-285750">
              <a:spcBef>
                <a:spcPts val="300"/>
              </a:spcBef>
              <a:buFont typeface="Arial" panose="020B0604020202020204" pitchFamily="34" charset="0"/>
              <a:buChar char="•"/>
            </a:pPr>
            <a:r>
              <a:rPr lang="en-US" sz="1800" b="1" dirty="0" smtClean="0"/>
              <a:t>Narrative explanation </a:t>
            </a:r>
          </a:p>
          <a:p>
            <a:pPr marL="733806" lvl="1" indent="-285750">
              <a:spcBef>
                <a:spcPts val="300"/>
              </a:spcBef>
              <a:buFont typeface="Courier New" panose="02070309020205020404" pitchFamily="49" charset="0"/>
              <a:buChar char="o"/>
            </a:pPr>
            <a:r>
              <a:rPr lang="en-US" sz="1800" dirty="0" smtClean="0"/>
              <a:t>Justify how each item is necessary to achieve project aims </a:t>
            </a:r>
            <a:endParaRPr lang="en-US" sz="1800" dirty="0"/>
          </a:p>
          <a:p>
            <a:pPr marL="733806" lvl="1" indent="-285750">
              <a:lnSpc>
                <a:spcPct val="100000"/>
              </a:lnSpc>
              <a:spcBef>
                <a:spcPts val="300"/>
              </a:spcBef>
              <a:spcAft>
                <a:spcPts val="300"/>
              </a:spcAft>
              <a:buFont typeface="Courier New" panose="02070309020205020404" pitchFamily="49" charset="0"/>
              <a:buChar char="o"/>
            </a:pPr>
            <a:r>
              <a:rPr lang="en-US" sz="1800" dirty="0" smtClean="0"/>
              <a:t>Clarify how the costs were </a:t>
            </a:r>
            <a:r>
              <a:rPr lang="en-US" sz="1800" dirty="0" smtClean="0"/>
              <a:t>calculated</a:t>
            </a:r>
          </a:p>
          <a:p>
            <a:pPr marL="733806" lvl="1" indent="-285750">
              <a:lnSpc>
                <a:spcPct val="100000"/>
              </a:lnSpc>
              <a:spcBef>
                <a:spcPts val="0"/>
              </a:spcBef>
              <a:spcAft>
                <a:spcPts val="600"/>
              </a:spcAft>
              <a:buFont typeface="Courier New" panose="02070309020205020404" pitchFamily="49" charset="0"/>
              <a:buChar char="o"/>
            </a:pPr>
            <a:r>
              <a:rPr lang="en-US" sz="1800" dirty="0" smtClean="0"/>
              <a:t>Prove reasonableness</a:t>
            </a:r>
            <a:endParaRPr lang="en-US" sz="1800" dirty="0" smtClean="0"/>
          </a:p>
          <a:p>
            <a:pPr marL="285750" indent="-285750">
              <a:spcBef>
                <a:spcPts val="300"/>
              </a:spcBef>
              <a:spcAft>
                <a:spcPts val="600"/>
              </a:spcAft>
              <a:buFont typeface="Arial" panose="020B0604020202020204" pitchFamily="34" charset="0"/>
              <a:buChar char="•"/>
            </a:pPr>
            <a:r>
              <a:rPr lang="en-US" sz="1800" b="1" dirty="0" smtClean="0"/>
              <a:t>Organized</a:t>
            </a:r>
            <a:r>
              <a:rPr lang="en-US" sz="1800" dirty="0" smtClean="0"/>
              <a:t> in same order and with same sections as budget</a:t>
            </a:r>
          </a:p>
          <a:p>
            <a:pPr marL="285750" indent="-285750">
              <a:spcBef>
                <a:spcPts val="300"/>
              </a:spcBef>
              <a:spcAft>
                <a:spcPts val="600"/>
              </a:spcAft>
              <a:buFont typeface="Arial" panose="020B0604020202020204" pitchFamily="34" charset="0"/>
              <a:buChar char="•"/>
            </a:pPr>
            <a:r>
              <a:rPr lang="en-US" sz="1800" dirty="0" smtClean="0"/>
              <a:t>Categories less than $1,000 can have minimal (e.g. 1 or 2 sentence) explanations</a:t>
            </a:r>
          </a:p>
          <a:p>
            <a:pPr marL="285750" indent="-285750">
              <a:spcBef>
                <a:spcPts val="300"/>
              </a:spcBef>
              <a:spcAft>
                <a:spcPts val="600"/>
              </a:spcAft>
              <a:buFont typeface="Arial" panose="020B0604020202020204" pitchFamily="34" charset="0"/>
              <a:buChar char="•"/>
            </a:pPr>
            <a:r>
              <a:rPr lang="en-US" sz="1800" dirty="0" smtClean="0"/>
              <a:t>Unusual or expensive items should be justified in detail, including cost-comparisons/alternative explored</a:t>
            </a:r>
          </a:p>
          <a:p>
            <a:pPr marL="285750" indent="-285750">
              <a:spcBef>
                <a:spcPts val="300"/>
              </a:spcBef>
              <a:spcAft>
                <a:spcPts val="600"/>
              </a:spcAft>
              <a:buFont typeface="Arial" panose="020B0604020202020204" pitchFamily="34" charset="0"/>
              <a:buChar char="•"/>
            </a:pPr>
            <a:r>
              <a:rPr lang="en-US" sz="1800" dirty="0" smtClean="0"/>
              <a:t>Make sure your figures match</a:t>
            </a:r>
          </a:p>
        </p:txBody>
      </p:sp>
    </p:spTree>
    <p:extLst>
      <p:ext uri="{BB962C8B-B14F-4D97-AF65-F5344CB8AC3E}">
        <p14:creationId xmlns:p14="http://schemas.microsoft.com/office/powerpoint/2010/main" val="8180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1"/>
          </p:nvPr>
        </p:nvSpPr>
        <p:spPr/>
        <p:txBody>
          <a:bodyPr/>
          <a:lstStyle/>
          <a:p>
            <a:fld id="{4005FD34-7D5E-6A4C-B563-FA008C4FF639}" type="datetime4">
              <a:rPr lang="en-US" smtClean="0"/>
              <a:t>March 8, 2023</a:t>
            </a:fld>
            <a:endParaRPr lang="en-US" dirty="0"/>
          </a:p>
        </p:txBody>
      </p:sp>
      <p:sp>
        <p:nvSpPr>
          <p:cNvPr id="3" name="Slide Number Placeholder 2"/>
          <p:cNvSpPr>
            <a:spLocks noGrp="1"/>
          </p:cNvSpPr>
          <p:nvPr>
            <p:ph type="sldNum" sz="quarter" idx="22"/>
          </p:nvPr>
        </p:nvSpPr>
        <p:spPr/>
        <p:txBody>
          <a:bodyPr/>
          <a:lstStyle/>
          <a:p>
            <a:fld id="{BD59DAAA-0634-FC41-A826-8BC222AF9A3E}" type="slidenum">
              <a:rPr lang="en-US" smtClean="0"/>
              <a:pPr/>
              <a:t>57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18" y="962314"/>
            <a:ext cx="2572131" cy="3235614"/>
          </a:xfrm>
          <a:prstGeom prst="rect">
            <a:avLst/>
          </a:prstGeom>
        </p:spPr>
      </p:pic>
      <p:sp>
        <p:nvSpPr>
          <p:cNvPr id="4" name="TextBox 3"/>
          <p:cNvSpPr txBox="1"/>
          <p:nvPr/>
        </p:nvSpPr>
        <p:spPr>
          <a:xfrm>
            <a:off x="4050197" y="3033849"/>
            <a:ext cx="1488590" cy="76944"/>
          </a:xfrm>
          <a:prstGeom prst="rect">
            <a:avLst/>
          </a:prstGeom>
          <a:solidFill>
            <a:schemeClr val="bg1"/>
          </a:solidFill>
        </p:spPr>
        <p:txBody>
          <a:bodyPr wrap="square" lIns="0" tIns="0" rIns="0" bIns="0" rtlCol="0">
            <a:spAutoFit/>
          </a:bodyPr>
          <a:lstStyle/>
          <a:p>
            <a:r>
              <a:rPr lang="en-US" sz="500" dirty="0" smtClean="0">
                <a:solidFill>
                  <a:schemeClr val="tx1">
                    <a:lumMod val="50000"/>
                  </a:schemeClr>
                </a:solidFill>
                <a:latin typeface="Baskerville Old Face" panose="02020602080505020303" pitchFamily="18" charset="0"/>
                <a:cs typeface="Times New Roman" panose="02020603050405020304" pitchFamily="18" charset="0"/>
              </a:rPr>
              <a:t>Researcher purchases ridiculous item from tax-payer funds</a:t>
            </a:r>
            <a:endParaRPr lang="en-US" sz="500" dirty="0">
              <a:solidFill>
                <a:schemeClr val="tx1">
                  <a:lumMod val="50000"/>
                </a:schemeClr>
              </a:solidFill>
              <a:latin typeface="Baskerville Old Face" panose="02020602080505020303" pitchFamily="18" charset="0"/>
              <a:cs typeface="Times New Roman" panose="02020603050405020304" pitchFamily="18" charset="0"/>
            </a:endParaRPr>
          </a:p>
        </p:txBody>
      </p:sp>
      <p:sp>
        <p:nvSpPr>
          <p:cNvPr id="6" name="TextBox 5"/>
          <p:cNvSpPr txBox="1"/>
          <p:nvPr/>
        </p:nvSpPr>
        <p:spPr>
          <a:xfrm>
            <a:off x="4942283" y="4197928"/>
            <a:ext cx="1193007" cy="215444"/>
          </a:xfrm>
          <a:prstGeom prst="rect">
            <a:avLst/>
          </a:prstGeom>
          <a:noFill/>
        </p:spPr>
        <p:txBody>
          <a:bodyPr wrap="square" rtlCol="0">
            <a:spAutoFit/>
          </a:bodyPr>
          <a:lstStyle/>
          <a:p>
            <a:r>
              <a:rPr lang="en-US" sz="800" dirty="0" smtClean="0">
                <a:solidFill>
                  <a:schemeClr val="bg1">
                    <a:lumMod val="65000"/>
                  </a:schemeClr>
                </a:solidFill>
              </a:rPr>
              <a:t>Fake </a:t>
            </a:r>
            <a:r>
              <a:rPr lang="en-US" sz="800" i="1" dirty="0" smtClean="0">
                <a:solidFill>
                  <a:schemeClr val="bg1">
                    <a:lumMod val="65000"/>
                  </a:schemeClr>
                </a:solidFill>
              </a:rPr>
              <a:t>LA Times </a:t>
            </a:r>
            <a:r>
              <a:rPr lang="en-US" sz="800" dirty="0" smtClean="0">
                <a:solidFill>
                  <a:schemeClr val="bg1">
                    <a:lumMod val="65000"/>
                  </a:schemeClr>
                </a:solidFill>
              </a:rPr>
              <a:t>Cover</a:t>
            </a:r>
            <a:endParaRPr lang="en-US" sz="800" dirty="0">
              <a:solidFill>
                <a:schemeClr val="bg1">
                  <a:lumMod val="65000"/>
                </a:schemeClr>
              </a:solidFill>
            </a:endParaRPr>
          </a:p>
        </p:txBody>
      </p:sp>
    </p:spTree>
    <p:extLst>
      <p:ext uri="{BB962C8B-B14F-4D97-AF65-F5344CB8AC3E}">
        <p14:creationId xmlns:p14="http://schemas.microsoft.com/office/powerpoint/2010/main" val="11679978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640079" y="2651760"/>
            <a:ext cx="7772400" cy="1012585"/>
          </a:xfrm>
        </p:spPr>
        <p:txBody>
          <a:bodyPr/>
          <a:lstStyle/>
          <a:p>
            <a:pPr marL="342900" indent="-342900">
              <a:buFont typeface="+mj-lt"/>
              <a:buAutoNum type="arabicPeriod"/>
            </a:pPr>
            <a:r>
              <a:rPr lang="en-US" dirty="0" smtClean="0"/>
              <a:t>Be the reviewer</a:t>
            </a:r>
          </a:p>
          <a:p>
            <a:pPr marL="342900" indent="-342900">
              <a:buFont typeface="+mj-lt"/>
              <a:buAutoNum type="arabicPeriod"/>
            </a:pPr>
            <a:r>
              <a:rPr lang="en-US" dirty="0" smtClean="0"/>
              <a:t>Read these sample justification blurbs and see if you can spot the weaknesses</a:t>
            </a:r>
            <a:endParaRPr lang="en-US" dirty="0" smtClean="0"/>
          </a:p>
          <a:p>
            <a:pPr marL="790956" lvl="1" indent="-342900">
              <a:buFont typeface="+mj-lt"/>
              <a:buAutoNum type="alphaUcPeriod"/>
            </a:pPr>
            <a:endParaRPr lang="en-US" dirty="0"/>
          </a:p>
        </p:txBody>
      </p:sp>
      <p:sp>
        <p:nvSpPr>
          <p:cNvPr id="2" name="Date Placeholder 1"/>
          <p:cNvSpPr>
            <a:spLocks noGrp="1"/>
          </p:cNvSpPr>
          <p:nvPr>
            <p:ph type="dt" sz="half" idx="2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005FD34-7D5E-6A4C-B563-FA008C4FF639}" type="datetime4">
              <a:rPr kumimoji="0" lang="en-US" sz="800" b="0" i="0" u="none" strike="noStrike" kern="1200" cap="none" spc="0" normalizeH="0" baseline="0" noProof="0" smtClean="0">
                <a:ln>
                  <a:noFill/>
                </a:ln>
                <a:solidFill>
                  <a:srgbClr val="FFFFFF"/>
                </a:solidFill>
                <a:effectLst/>
                <a:uLnTx/>
                <a:uFillTx/>
                <a:latin typeface="Helvetica"/>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March 8, 2023</a:t>
            </a:fld>
            <a:endParaRPr kumimoji="0" lang="en-US" sz="8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3" name="Slide Number Placeholder 2"/>
          <p:cNvSpPr>
            <a:spLocks noGrp="1"/>
          </p:cNvSpPr>
          <p:nvPr>
            <p:ph type="sldNum" sz="quarter" idx="2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59DAAA-0634-FC41-A826-8BC222AF9A3E}" type="slidenum">
              <a:rPr kumimoji="0" lang="en-US" sz="800" b="0" i="0" u="none" strike="noStrike" kern="1200" cap="none" spc="0" normalizeH="0" baseline="0" noProof="0" smtClean="0">
                <a:ln>
                  <a:noFill/>
                </a:ln>
                <a:solidFill>
                  <a:srgbClr val="FFFFFF"/>
                </a:solidFill>
                <a:effectLst/>
                <a:uLnTx/>
                <a:uFillTx/>
                <a:latin typeface="Helvetic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rgbClr val="FFFFFF"/>
              </a:solidFill>
              <a:effectLst/>
              <a:uLnTx/>
              <a:uFillTx/>
              <a:latin typeface="Helvetica"/>
              <a:ea typeface="+mn-ea"/>
              <a:cs typeface="+mn-cs"/>
            </a:endParaRPr>
          </a:p>
        </p:txBody>
      </p:sp>
    </p:spTree>
    <p:extLst>
      <p:ext uri="{BB962C8B-B14F-4D97-AF65-F5344CB8AC3E}">
        <p14:creationId xmlns:p14="http://schemas.microsoft.com/office/powerpoint/2010/main" val="41405590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59</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5" name="Title 4"/>
          <p:cNvSpPr>
            <a:spLocks noGrp="1"/>
          </p:cNvSpPr>
          <p:nvPr>
            <p:ph type="title"/>
          </p:nvPr>
        </p:nvSpPr>
        <p:spPr/>
        <p:txBody>
          <a:bodyPr/>
          <a:lstStyle/>
          <a:p>
            <a:r>
              <a:rPr lang="en-US" dirty="0" smtClean="0"/>
              <a:t>Sample Personnel Justification</a:t>
            </a:r>
            <a:endParaRPr lang="en-US" dirty="0"/>
          </a:p>
        </p:txBody>
      </p:sp>
      <p:sp>
        <p:nvSpPr>
          <p:cNvPr id="3" name="Rectangle 2"/>
          <p:cNvSpPr/>
          <p:nvPr/>
        </p:nvSpPr>
        <p:spPr>
          <a:xfrm>
            <a:off x="551179" y="1347513"/>
            <a:ext cx="7870445" cy="954107"/>
          </a:xfrm>
          <a:prstGeom prst="rect">
            <a:avLst/>
          </a:prstGeom>
        </p:spPr>
        <p:txBody>
          <a:bodyPr wrap="square">
            <a:spAutoFit/>
          </a:bodyPr>
          <a:lstStyle/>
          <a:p>
            <a:r>
              <a:rPr lang="en-US" sz="1400" dirty="0">
                <a:latin typeface="Arial" panose="020B0604020202020204" pitchFamily="34" charset="0"/>
                <a:ea typeface="Times New Roman" panose="02020603050405020304" pitchFamily="18" charset="0"/>
                <a:cs typeface="Times New Roman" panose="02020603050405020304" pitchFamily="18" charset="0"/>
              </a:rPr>
              <a:t>Peter </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Parker will </a:t>
            </a:r>
            <a:r>
              <a:rPr lang="en-US" sz="1400" dirty="0">
                <a:latin typeface="Arial" panose="020B0604020202020204" pitchFamily="34" charset="0"/>
                <a:ea typeface="Times New Roman" panose="02020603050405020304" pitchFamily="18" charset="0"/>
                <a:cs typeface="Times New Roman" panose="02020603050405020304" pitchFamily="18" charset="0"/>
              </a:rPr>
              <a:t>create participant recruitment materials, prepare Institutional Review Board applications, schedule participant visits, </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manage </a:t>
            </a:r>
            <a:r>
              <a:rPr lang="en-US" sz="1400" dirty="0">
                <a:latin typeface="Arial" panose="020B0604020202020204" pitchFamily="34" charset="0"/>
                <a:ea typeface="Times New Roman" panose="02020603050405020304" pitchFamily="18" charset="0"/>
                <a:cs typeface="Times New Roman" panose="02020603050405020304" pitchFamily="18" charset="0"/>
              </a:rPr>
              <a:t>participant </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incentives, assist with report </a:t>
            </a:r>
            <a:r>
              <a:rPr lang="en-US" sz="1400" dirty="0">
                <a:latin typeface="Arial" panose="020B0604020202020204" pitchFamily="34" charset="0"/>
                <a:ea typeface="Times New Roman" panose="02020603050405020304" pitchFamily="18" charset="0"/>
                <a:cs typeface="Times New Roman" panose="02020603050405020304" pitchFamily="18" charset="0"/>
              </a:rPr>
              <a:t>preparation, </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and </a:t>
            </a:r>
            <a:r>
              <a:rPr lang="en-US" sz="1400" dirty="0">
                <a:latin typeface="Arial" panose="020B0604020202020204" pitchFamily="34" charset="0"/>
                <a:ea typeface="Times New Roman" panose="02020603050405020304" pitchFamily="18" charset="0"/>
                <a:cs typeface="Times New Roman" panose="02020603050405020304" pitchFamily="18" charset="0"/>
              </a:rPr>
              <a:t>maintain study </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files. He </a:t>
            </a:r>
            <a:r>
              <a:rPr lang="en-US" sz="1400" dirty="0">
                <a:latin typeface="Arial" panose="020B0604020202020204" pitchFamily="34" charset="0"/>
                <a:ea typeface="Times New Roman" panose="02020603050405020304" pitchFamily="18" charset="0"/>
                <a:cs typeface="Times New Roman" panose="02020603050405020304" pitchFamily="18" charset="0"/>
              </a:rPr>
              <a:t>is </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budgeted </a:t>
            </a:r>
            <a:r>
              <a:rPr lang="en-US" sz="1400" dirty="0">
                <a:latin typeface="Arial" panose="020B0604020202020204" pitchFamily="34" charset="0"/>
                <a:ea typeface="Times New Roman" panose="02020603050405020304" pitchFamily="18" charset="0"/>
                <a:cs typeface="Times New Roman" panose="02020603050405020304" pitchFamily="18" charset="0"/>
              </a:rPr>
              <a:t>for 9 calendar months effort (75%) in Years 1-2, and 3 calendar months effort (25%) in Year 3.</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595628" y="2615862"/>
            <a:ext cx="7781545" cy="1600438"/>
          </a:xfrm>
          <a:prstGeom prst="rect">
            <a:avLst/>
          </a:prstGeom>
        </p:spPr>
        <p:txBody>
          <a:bodyPr wrap="square">
            <a:spAutoFit/>
          </a:bodyPr>
          <a:lstStyle/>
          <a:p>
            <a:r>
              <a:rPr lang="en-US" sz="1400" b="1" dirty="0">
                <a:latin typeface="Arial" panose="020B0604020202020204" pitchFamily="34" charset="0"/>
                <a:ea typeface="Times New Roman" panose="02020603050405020304" pitchFamily="18" charset="0"/>
                <a:cs typeface="Times New Roman" panose="02020603050405020304" pitchFamily="18" charset="0"/>
              </a:rPr>
              <a:t>Peter Parker</a:t>
            </a:r>
            <a:r>
              <a:rPr lang="en-US" sz="1400" dirty="0">
                <a:latin typeface="Arial" panose="020B0604020202020204" pitchFamily="34" charset="0"/>
                <a:ea typeface="Times New Roman" panose="02020603050405020304" pitchFamily="18" charset="0"/>
                <a:cs typeface="Times New Roman" panose="02020603050405020304" pitchFamily="18" charset="0"/>
              </a:rPr>
              <a:t> (</a:t>
            </a:r>
            <a:r>
              <a:rPr lang="en-US" sz="1400" i="1" dirty="0">
                <a:latin typeface="Arial" panose="020B0604020202020204" pitchFamily="34" charset="0"/>
                <a:ea typeface="Times New Roman" panose="02020603050405020304" pitchFamily="18" charset="0"/>
                <a:cs typeface="Times New Roman" panose="02020603050405020304" pitchFamily="18" charset="0"/>
              </a:rPr>
              <a:t>Research Assistant)</a:t>
            </a:r>
            <a:r>
              <a:rPr lang="en-US" sz="1400" dirty="0">
                <a:latin typeface="Arial" panose="020B0604020202020204" pitchFamily="34" charset="0"/>
                <a:ea typeface="Times New Roman" panose="02020603050405020304" pitchFamily="18" charset="0"/>
                <a:cs typeface="Times New Roman" panose="02020603050405020304" pitchFamily="18" charset="0"/>
              </a:rPr>
              <a:t>. Working under Dr. Banner’s direction, Mr. Parker will create participant recruitment materials, prepare Institutional Review Board applications, schedule participant visits, and manage participant incentives (including ordering, dissemination, and documentation of gift cards) for Phase 1 of the study (Years 1-2). After the participant-phase of the study, his responsibilities will shift to assist Dr. Banner with report </a:t>
            </a:r>
            <a:r>
              <a:rPr lang="en-US" sz="1400" dirty="0" smtClean="0">
                <a:latin typeface="Arial" panose="020B0604020202020204" pitchFamily="34" charset="0"/>
                <a:ea typeface="Times New Roman" panose="02020603050405020304" pitchFamily="18" charset="0"/>
                <a:cs typeface="Times New Roman" panose="02020603050405020304" pitchFamily="18" charset="0"/>
              </a:rPr>
              <a:t>preparation and </a:t>
            </a:r>
            <a:r>
              <a:rPr lang="en-US" sz="1400" dirty="0">
                <a:latin typeface="Arial" panose="020B0604020202020204" pitchFamily="34" charset="0"/>
                <a:ea typeface="Times New Roman" panose="02020603050405020304" pitchFamily="18" charset="0"/>
                <a:cs typeface="Times New Roman" panose="02020603050405020304" pitchFamily="18" charset="0"/>
              </a:rPr>
              <a:t>maintain study files (Year 3). He is therefore budgeted for 9 calendar months effort (75%) in Years 1-2, and 3 calendar months effort (25%) in Year 3.</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41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8" y="1313472"/>
            <a:ext cx="7995921" cy="2739211"/>
          </a:xfrm>
        </p:spPr>
        <p:txBody>
          <a:bodyPr/>
          <a:lstStyle/>
          <a:p>
            <a:pPr marL="285750" indent="-285750">
              <a:spcBef>
                <a:spcPts val="300"/>
              </a:spcBef>
              <a:buFont typeface="Arial" panose="020B0604020202020204" pitchFamily="34" charset="0"/>
              <a:buChar char="•"/>
            </a:pPr>
            <a:r>
              <a:rPr lang="en-US" sz="2800" dirty="0" smtClean="0"/>
              <a:t>Allowable</a:t>
            </a:r>
          </a:p>
          <a:p>
            <a:pPr marL="285750" indent="-285750">
              <a:spcBef>
                <a:spcPts val="300"/>
              </a:spcBef>
              <a:buFont typeface="Arial" panose="020B0604020202020204" pitchFamily="34" charset="0"/>
              <a:buChar char="•"/>
            </a:pPr>
            <a:r>
              <a:rPr lang="en-US" sz="2800" dirty="0" smtClean="0"/>
              <a:t>Allocable</a:t>
            </a:r>
          </a:p>
          <a:p>
            <a:pPr marL="285750" indent="-285750">
              <a:spcBef>
                <a:spcPts val="300"/>
              </a:spcBef>
              <a:buFont typeface="Arial" panose="020B0604020202020204" pitchFamily="34" charset="0"/>
              <a:buChar char="•"/>
            </a:pPr>
            <a:r>
              <a:rPr lang="en-US" sz="2800" dirty="0" smtClean="0"/>
              <a:t>Reasonable</a:t>
            </a:r>
          </a:p>
          <a:p>
            <a:pPr marL="285750" indent="-285750">
              <a:spcBef>
                <a:spcPts val="300"/>
              </a:spcBef>
              <a:buFont typeface="Arial" panose="020B0604020202020204" pitchFamily="34" charset="0"/>
              <a:buChar char="•"/>
            </a:pPr>
            <a:r>
              <a:rPr lang="en-US" sz="2800" dirty="0" smtClean="0"/>
              <a:t>Necessary</a:t>
            </a:r>
          </a:p>
          <a:p>
            <a:pPr marL="285750" indent="-285750">
              <a:spcBef>
                <a:spcPts val="300"/>
              </a:spcBef>
              <a:buFont typeface="Arial" panose="020B0604020202020204" pitchFamily="34" charset="0"/>
              <a:buChar char="•"/>
            </a:pPr>
            <a:r>
              <a:rPr lang="en-US" sz="2800" dirty="0" smtClean="0"/>
              <a:t>Consistently applied (regardless of funding source)</a:t>
            </a:r>
          </a:p>
        </p:txBody>
      </p:sp>
      <p:sp>
        <p:nvSpPr>
          <p:cNvPr id="4" name="Slide Number Placeholder 3"/>
          <p:cNvSpPr>
            <a:spLocks noGrp="1"/>
          </p:cNvSpPr>
          <p:nvPr>
            <p:ph type="sldNum" sz="quarter" idx="19"/>
          </p:nvPr>
        </p:nvSpPr>
        <p:spPr/>
        <p:txBody>
          <a:bodyPr/>
          <a:lstStyle/>
          <a:p>
            <a:fld id="{B6238B5B-F19C-E947-A0BC-87BD7983F871}" type="slidenum">
              <a:rPr lang="en-US" smtClean="0"/>
              <a:pPr/>
              <a:t>6</a:t>
            </a:fld>
            <a:endParaRPr lang="en-US" dirty="0"/>
          </a:p>
        </p:txBody>
      </p:sp>
      <p:sp>
        <p:nvSpPr>
          <p:cNvPr id="5" name="Title 4"/>
          <p:cNvSpPr>
            <a:spLocks noGrp="1"/>
          </p:cNvSpPr>
          <p:nvPr>
            <p:ph type="title"/>
          </p:nvPr>
        </p:nvSpPr>
        <p:spPr/>
        <p:txBody>
          <a:bodyPr/>
          <a:lstStyle/>
          <a:p>
            <a:r>
              <a:rPr lang="en-US" dirty="0" smtClean="0"/>
              <a:t>Budget Cost Principles </a:t>
            </a:r>
            <a:endParaRPr lang="en-US" dirty="0"/>
          </a:p>
        </p:txBody>
      </p:sp>
      <p:sp>
        <p:nvSpPr>
          <p:cNvPr id="3" name="Left Arrow 2"/>
          <p:cNvSpPr/>
          <p:nvPr/>
        </p:nvSpPr>
        <p:spPr>
          <a:xfrm>
            <a:off x="2783415" y="1927401"/>
            <a:ext cx="1157162" cy="1658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58342" y="1841042"/>
            <a:ext cx="3689968" cy="338554"/>
          </a:xfrm>
          <a:prstGeom prst="rect">
            <a:avLst/>
          </a:prstGeom>
          <a:noFill/>
        </p:spPr>
        <p:txBody>
          <a:bodyPr wrap="square" rtlCol="0">
            <a:spAutoFit/>
          </a:bodyPr>
          <a:lstStyle/>
          <a:p>
            <a:r>
              <a:rPr lang="en-US" sz="1600" dirty="0" smtClean="0">
                <a:solidFill>
                  <a:schemeClr val="accent4">
                    <a:lumMod val="50000"/>
                  </a:schemeClr>
                </a:solidFill>
              </a:rPr>
              <a:t>Relevant to/benefits the project</a:t>
            </a:r>
            <a:endParaRPr lang="en-US" sz="1600" dirty="0">
              <a:solidFill>
                <a:schemeClr val="accent4">
                  <a:lumMod val="50000"/>
                </a:schemeClr>
              </a:solidFill>
            </a:endParaRPr>
          </a:p>
        </p:txBody>
      </p:sp>
    </p:spTree>
    <p:extLst>
      <p:ext uri="{BB962C8B-B14F-4D97-AF65-F5344CB8AC3E}">
        <p14:creationId xmlns:p14="http://schemas.microsoft.com/office/powerpoint/2010/main" val="53453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5" name="Title 4"/>
          <p:cNvSpPr>
            <a:spLocks noGrp="1"/>
          </p:cNvSpPr>
          <p:nvPr>
            <p:ph type="title"/>
          </p:nvPr>
        </p:nvSpPr>
        <p:spPr/>
        <p:txBody>
          <a:bodyPr/>
          <a:lstStyle/>
          <a:p>
            <a:r>
              <a:rPr lang="en-US" dirty="0" smtClean="0"/>
              <a:t>Sample Personnel Justification</a:t>
            </a:r>
            <a:endParaRPr lang="en-US" dirty="0"/>
          </a:p>
        </p:txBody>
      </p:sp>
      <p:sp>
        <p:nvSpPr>
          <p:cNvPr id="3" name="Rectangle 2"/>
          <p:cNvSpPr/>
          <p:nvPr/>
        </p:nvSpPr>
        <p:spPr>
          <a:xfrm>
            <a:off x="551179" y="1376226"/>
            <a:ext cx="7870445" cy="954107"/>
          </a:xfrm>
          <a:prstGeom prst="rect">
            <a:avLst/>
          </a:prstGeom>
        </p:spPr>
        <p:txBody>
          <a:bodyPr wrap="square">
            <a:spAutoFit/>
          </a:bodyPr>
          <a:lstStyle/>
          <a:p>
            <a:r>
              <a:rPr lang="en-US" sz="1400" b="1" dirty="0"/>
              <a:t>Tony Stark</a:t>
            </a:r>
            <a:r>
              <a:rPr lang="en-US" sz="1400" i="1" dirty="0"/>
              <a:t> </a:t>
            </a:r>
            <a:r>
              <a:rPr lang="en-US" sz="1400" dirty="0" smtClean="0"/>
              <a:t>is </a:t>
            </a:r>
            <a:r>
              <a:rPr lang="en-US" sz="1400" dirty="0"/>
              <a:t>CEO of Stark Enterprises and </a:t>
            </a:r>
            <a:r>
              <a:rPr lang="en-US" sz="1400" dirty="0" smtClean="0"/>
              <a:t>will serve as PI on this project. He has established long-term partnerships will the Co-Investigators on this study through their prior experience on a 10-year federally-funded Avengers project. He </a:t>
            </a:r>
            <a:r>
              <a:rPr lang="en-US" sz="1400" dirty="0"/>
              <a:t>is budgeted for 1.8 calendar months in all years of the study.</a:t>
            </a:r>
            <a:endParaRPr lang="en-US" sz="1400" dirty="0"/>
          </a:p>
        </p:txBody>
      </p:sp>
      <p:sp>
        <p:nvSpPr>
          <p:cNvPr id="7" name="Rectangle 6"/>
          <p:cNvSpPr/>
          <p:nvPr/>
        </p:nvSpPr>
        <p:spPr>
          <a:xfrm>
            <a:off x="551179" y="2657600"/>
            <a:ext cx="7870445" cy="1600438"/>
          </a:xfrm>
          <a:prstGeom prst="rect">
            <a:avLst/>
          </a:prstGeom>
        </p:spPr>
        <p:txBody>
          <a:bodyPr wrap="square">
            <a:spAutoFit/>
          </a:bodyPr>
          <a:lstStyle/>
          <a:p>
            <a:r>
              <a:rPr lang="en-US" sz="1400" b="1" dirty="0"/>
              <a:t>Tony Stark</a:t>
            </a:r>
            <a:r>
              <a:rPr lang="en-US" sz="1400" i="1" dirty="0"/>
              <a:t> </a:t>
            </a:r>
            <a:r>
              <a:rPr lang="en-US" sz="1400" dirty="0"/>
              <a:t>(</a:t>
            </a:r>
            <a:r>
              <a:rPr lang="en-US" sz="1400" i="1" dirty="0"/>
              <a:t>Principal Investigator</a:t>
            </a:r>
            <a:r>
              <a:rPr lang="en-US" sz="1400" dirty="0"/>
              <a:t>) is </a:t>
            </a:r>
            <a:r>
              <a:rPr lang="en-US" sz="1400" dirty="0" smtClean="0"/>
              <a:t>CEO </a:t>
            </a:r>
            <a:r>
              <a:rPr lang="en-US" sz="1400" dirty="0"/>
              <a:t>of Stark </a:t>
            </a:r>
            <a:r>
              <a:rPr lang="en-US" sz="1400" dirty="0" smtClean="0"/>
              <a:t>Enterprises and has established long-term partnerships will the Co-Investigators on this study through their prior experience on a 10-year federally-funded Avengers project. </a:t>
            </a:r>
            <a:r>
              <a:rPr lang="en-US" sz="1400" dirty="0"/>
              <a:t>As PI of this proposed project, Mr. Stark will be responsible for the overall project design, management, intervention implementation, and data collection, analysis and interpretation. He also will oversee reporting and administrative/financial aspects of the project, ensure that project milestones are met, and interface with other participating </a:t>
            </a:r>
            <a:r>
              <a:rPr lang="en-US" sz="1400" dirty="0" smtClean="0"/>
              <a:t>investigators. </a:t>
            </a:r>
            <a:r>
              <a:rPr lang="en-US" sz="1400" dirty="0"/>
              <a:t>He is budgeted for 1.8 calendar months in all years of the study.</a:t>
            </a:r>
          </a:p>
        </p:txBody>
      </p:sp>
    </p:spTree>
    <p:extLst>
      <p:ext uri="{BB962C8B-B14F-4D97-AF65-F5344CB8AC3E}">
        <p14:creationId xmlns:p14="http://schemas.microsoft.com/office/powerpoint/2010/main" val="20661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5" name="Title 4"/>
          <p:cNvSpPr>
            <a:spLocks noGrp="1"/>
          </p:cNvSpPr>
          <p:nvPr>
            <p:ph type="title"/>
          </p:nvPr>
        </p:nvSpPr>
        <p:spPr/>
        <p:txBody>
          <a:bodyPr/>
          <a:lstStyle/>
          <a:p>
            <a:r>
              <a:rPr lang="en-US" dirty="0" smtClean="0"/>
              <a:t>Sample Travel Justification</a:t>
            </a:r>
            <a:endParaRPr lang="en-US" dirty="0"/>
          </a:p>
        </p:txBody>
      </p:sp>
      <p:sp>
        <p:nvSpPr>
          <p:cNvPr id="3" name="Rectangle 2"/>
          <p:cNvSpPr/>
          <p:nvPr/>
        </p:nvSpPr>
        <p:spPr>
          <a:xfrm>
            <a:off x="551179" y="1376226"/>
            <a:ext cx="7870445" cy="523220"/>
          </a:xfrm>
          <a:prstGeom prst="rect">
            <a:avLst/>
          </a:prstGeom>
        </p:spPr>
        <p:txBody>
          <a:bodyPr wrap="square">
            <a:spAutoFit/>
          </a:bodyPr>
          <a:lstStyle/>
          <a:p>
            <a:r>
              <a:rPr lang="en-US" sz="1400" b="1" dirty="0" smtClean="0"/>
              <a:t>Travel: </a:t>
            </a:r>
            <a:r>
              <a:rPr lang="en-US" sz="1400" dirty="0" smtClean="0"/>
              <a:t>We budget $10,000 per year for travel-related expenses for the PI to attend two national conferences annually ($30,000 total across all 3 years of the project).</a:t>
            </a:r>
            <a:endParaRPr lang="en-US" sz="1400" dirty="0"/>
          </a:p>
        </p:txBody>
      </p:sp>
      <p:sp>
        <p:nvSpPr>
          <p:cNvPr id="6" name="Rectangle 5"/>
          <p:cNvSpPr/>
          <p:nvPr/>
        </p:nvSpPr>
        <p:spPr>
          <a:xfrm>
            <a:off x="551179" y="2102700"/>
            <a:ext cx="7870445" cy="1384995"/>
          </a:xfrm>
          <a:prstGeom prst="rect">
            <a:avLst/>
          </a:prstGeom>
        </p:spPr>
        <p:txBody>
          <a:bodyPr wrap="square">
            <a:spAutoFit/>
          </a:bodyPr>
          <a:lstStyle/>
          <a:p>
            <a:r>
              <a:rPr lang="en-US" sz="1400" b="1" dirty="0" smtClean="0"/>
              <a:t>Travel: </a:t>
            </a:r>
            <a:r>
              <a:rPr lang="en-US" sz="1400" dirty="0" smtClean="0"/>
              <a:t>We are budgeting for the PI to attend two national conferences per year to disseminate research findings: the National HIV Conference (typically held in Washington, DC) and the US AIDS Conference (or similar). We </a:t>
            </a:r>
            <a:r>
              <a:rPr lang="en-US" sz="1400" dirty="0"/>
              <a:t>budget $4,380 per </a:t>
            </a:r>
            <a:r>
              <a:rPr lang="en-US" sz="1400" dirty="0" smtClean="0"/>
              <a:t>year, for a total of $13,140 across all 3 years of the project. </a:t>
            </a:r>
            <a:r>
              <a:rPr lang="en-US" sz="1400" dirty="0"/>
              <a:t>Expenses include registration, airfare, lodging, meals, and ground transportation and are itemized </a:t>
            </a:r>
            <a:r>
              <a:rPr lang="en-US" sz="1400" dirty="0" smtClean="0"/>
              <a:t>as follows: </a:t>
            </a:r>
          </a:p>
          <a:p>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820136553"/>
              </p:ext>
            </p:extLst>
          </p:nvPr>
        </p:nvGraphicFramePr>
        <p:xfrm>
          <a:off x="1943102" y="3278008"/>
          <a:ext cx="5384797" cy="1463040"/>
        </p:xfrm>
        <a:graphic>
          <a:graphicData uri="http://schemas.openxmlformats.org/drawingml/2006/table">
            <a:tbl>
              <a:tblPr>
                <a:tableStyleId>{5C22544A-7EE6-4342-B048-85BDC9FD1C3A}</a:tableStyleId>
              </a:tblPr>
              <a:tblGrid>
                <a:gridCol w="1192482">
                  <a:extLst>
                    <a:ext uri="{9D8B030D-6E8A-4147-A177-3AD203B41FA5}">
                      <a16:colId xmlns:a16="http://schemas.microsoft.com/office/drawing/2014/main" val="1226003551"/>
                    </a:ext>
                  </a:extLst>
                </a:gridCol>
                <a:gridCol w="838463">
                  <a:extLst>
                    <a:ext uri="{9D8B030D-6E8A-4147-A177-3AD203B41FA5}">
                      <a16:colId xmlns:a16="http://schemas.microsoft.com/office/drawing/2014/main" val="256448282"/>
                    </a:ext>
                  </a:extLst>
                </a:gridCol>
                <a:gridCol w="838463">
                  <a:extLst>
                    <a:ext uri="{9D8B030D-6E8A-4147-A177-3AD203B41FA5}">
                      <a16:colId xmlns:a16="http://schemas.microsoft.com/office/drawing/2014/main" val="2277285177"/>
                    </a:ext>
                  </a:extLst>
                </a:gridCol>
                <a:gridCol w="838463">
                  <a:extLst>
                    <a:ext uri="{9D8B030D-6E8A-4147-A177-3AD203B41FA5}">
                      <a16:colId xmlns:a16="http://schemas.microsoft.com/office/drawing/2014/main" val="2142980492"/>
                    </a:ext>
                  </a:extLst>
                </a:gridCol>
                <a:gridCol w="838463">
                  <a:extLst>
                    <a:ext uri="{9D8B030D-6E8A-4147-A177-3AD203B41FA5}">
                      <a16:colId xmlns:a16="http://schemas.microsoft.com/office/drawing/2014/main" val="1663627333"/>
                    </a:ext>
                  </a:extLst>
                </a:gridCol>
                <a:gridCol w="838463">
                  <a:extLst>
                    <a:ext uri="{9D8B030D-6E8A-4147-A177-3AD203B41FA5}">
                      <a16:colId xmlns:a16="http://schemas.microsoft.com/office/drawing/2014/main" val="269479751"/>
                    </a:ext>
                  </a:extLst>
                </a:gridCol>
              </a:tblGrid>
              <a:tr h="293687">
                <a:tc>
                  <a:txBody>
                    <a:bodyPr/>
                    <a:lstStyle/>
                    <a:p>
                      <a:pPr algn="l" fontAlgn="b"/>
                      <a:r>
                        <a:rPr lang="en-US" sz="1200" u="none" strike="noStrike">
                          <a:effectLst/>
                        </a:rPr>
                        <a:t> </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Cost</a:t>
                      </a:r>
                      <a:endParaRPr lang="en-US" sz="1200" b="1"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 People per trip</a:t>
                      </a:r>
                      <a:endParaRPr lang="en-US" sz="1200" b="1"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 Quantity per trip</a:t>
                      </a:r>
                      <a:endParaRPr lang="en-US" sz="1200" b="1"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 Mtgs per year</a:t>
                      </a:r>
                      <a:endParaRPr lang="en-US" sz="1200" b="1"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Total</a:t>
                      </a:r>
                      <a:endParaRPr lang="en-US" sz="12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470059230"/>
                  </a:ext>
                </a:extLst>
              </a:tr>
              <a:tr h="146844">
                <a:tc>
                  <a:txBody>
                    <a:bodyPr/>
                    <a:lstStyle/>
                    <a:p>
                      <a:pPr algn="l" fontAlgn="b"/>
                      <a:r>
                        <a:rPr lang="en-US" sz="1200" u="none" strike="noStrike" dirty="0">
                          <a:effectLst/>
                        </a:rPr>
                        <a:t>Registration</a:t>
                      </a:r>
                      <a:endParaRPr lang="en-US" sz="1200" b="1" i="0" u="none" strike="noStrike" dirty="0">
                        <a:effectLst/>
                        <a:latin typeface="Arial" panose="020B0604020202020204" pitchFamily="34" charset="0"/>
                      </a:endParaRPr>
                    </a:p>
                  </a:txBody>
                  <a:tcPr marL="0" marR="0" marT="0" marB="0" anchor="b"/>
                </a:tc>
                <a:tc>
                  <a:txBody>
                    <a:bodyPr/>
                    <a:lstStyle/>
                    <a:p>
                      <a:pPr algn="r" fontAlgn="b"/>
                      <a:r>
                        <a:rPr lang="en-US" sz="1200" u="none" strike="noStrike">
                          <a:effectLst/>
                        </a:rPr>
                        <a:t>$650</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2</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$1,300</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96668613"/>
                  </a:ext>
                </a:extLst>
              </a:tr>
              <a:tr h="146844">
                <a:tc>
                  <a:txBody>
                    <a:bodyPr/>
                    <a:lstStyle/>
                    <a:p>
                      <a:pPr algn="l" fontAlgn="b"/>
                      <a:r>
                        <a:rPr lang="en-US" sz="1200" u="none" strike="noStrike" dirty="0">
                          <a:effectLst/>
                        </a:rPr>
                        <a:t>Airfare</a:t>
                      </a:r>
                      <a:endParaRPr lang="en-US" sz="1200" b="1" i="0" u="none" strike="noStrike" dirty="0">
                        <a:effectLst/>
                        <a:latin typeface="Arial" panose="020B0604020202020204" pitchFamily="34" charset="0"/>
                      </a:endParaRPr>
                    </a:p>
                  </a:txBody>
                  <a:tcPr marL="0" marR="0" marT="0" marB="0" anchor="b"/>
                </a:tc>
                <a:tc>
                  <a:txBody>
                    <a:bodyPr/>
                    <a:lstStyle/>
                    <a:p>
                      <a:pPr algn="r" fontAlgn="b"/>
                      <a:r>
                        <a:rPr lang="en-US" sz="1200" u="none" strike="noStrike">
                          <a:effectLst/>
                        </a:rPr>
                        <a:t>$275</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2</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$550</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497330697"/>
                  </a:ext>
                </a:extLst>
              </a:tr>
              <a:tr h="146844">
                <a:tc>
                  <a:txBody>
                    <a:bodyPr/>
                    <a:lstStyle/>
                    <a:p>
                      <a:pPr algn="l" fontAlgn="b"/>
                      <a:r>
                        <a:rPr lang="en-US" sz="1200" u="none" strike="noStrike">
                          <a:effectLst/>
                        </a:rPr>
                        <a:t>Hotel</a:t>
                      </a:r>
                      <a:endParaRPr lang="en-US" sz="1200" b="1"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$200</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4</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2</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$1,600</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9498981"/>
                  </a:ext>
                </a:extLst>
              </a:tr>
              <a:tr h="146844">
                <a:tc>
                  <a:txBody>
                    <a:bodyPr/>
                    <a:lstStyle/>
                    <a:p>
                      <a:pPr algn="l" fontAlgn="b"/>
                      <a:r>
                        <a:rPr lang="en-US" sz="1200" u="none" strike="noStrike">
                          <a:effectLst/>
                        </a:rPr>
                        <a:t>Meals</a:t>
                      </a:r>
                      <a:endParaRPr lang="en-US" sz="1200" b="1"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$65</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5</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2</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$650</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44814792"/>
                  </a:ext>
                </a:extLst>
              </a:tr>
              <a:tr h="146844">
                <a:tc>
                  <a:txBody>
                    <a:bodyPr/>
                    <a:lstStyle/>
                    <a:p>
                      <a:pPr algn="l" fontAlgn="b"/>
                      <a:r>
                        <a:rPr lang="en-US" sz="1200" u="none" strike="noStrike">
                          <a:effectLst/>
                        </a:rPr>
                        <a:t>Ground Transp</a:t>
                      </a:r>
                      <a:endParaRPr lang="en-US" sz="1200" b="1"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$35</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1</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4</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2</a:t>
                      </a:r>
                      <a:endParaRPr lang="en-US" sz="1200" b="0" i="0" u="none" strike="noStrike">
                        <a:effectLst/>
                        <a:latin typeface="Arial" panose="020B0604020202020204" pitchFamily="34" charset="0"/>
                      </a:endParaRPr>
                    </a:p>
                  </a:txBody>
                  <a:tcPr marL="0" marR="0" marT="0" marB="0" anchor="b"/>
                </a:tc>
                <a:tc>
                  <a:txBody>
                    <a:bodyPr/>
                    <a:lstStyle/>
                    <a:p>
                      <a:pPr algn="r" fontAlgn="b"/>
                      <a:r>
                        <a:rPr lang="en-US" sz="1200" u="none" strike="noStrike">
                          <a:effectLst/>
                        </a:rPr>
                        <a:t>$280</a:t>
                      </a:r>
                      <a:endParaRPr lang="en-US" sz="12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78103464"/>
                  </a:ext>
                </a:extLst>
              </a:tr>
              <a:tr h="146844">
                <a:tc gridSpan="5">
                  <a:txBody>
                    <a:bodyPr/>
                    <a:lstStyle/>
                    <a:p>
                      <a:pPr algn="r" fontAlgn="b"/>
                      <a:r>
                        <a:rPr lang="en-US" sz="1200" u="none" strike="noStrike">
                          <a:effectLst/>
                        </a:rPr>
                        <a:t>Annual Total</a:t>
                      </a:r>
                      <a:endParaRPr lang="en-US" sz="1200" b="1" i="0" u="none" strike="noStrike">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u="none" strike="noStrike" dirty="0">
                          <a:effectLst/>
                        </a:rPr>
                        <a:t>$4,380</a:t>
                      </a:r>
                      <a:endParaRPr lang="en-US" sz="1200" b="1"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951552138"/>
                  </a:ext>
                </a:extLst>
              </a:tr>
            </a:tbl>
          </a:graphicData>
        </a:graphic>
      </p:graphicFrame>
    </p:spTree>
    <p:extLst>
      <p:ext uri="{BB962C8B-B14F-4D97-AF65-F5344CB8AC3E}">
        <p14:creationId xmlns:p14="http://schemas.microsoft.com/office/powerpoint/2010/main" val="370042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1"/>
          </p:nvPr>
        </p:nvSpPr>
        <p:spPr/>
        <p:txBody>
          <a:bodyPr/>
          <a:lstStyle/>
          <a:p>
            <a:fld id="{4005FD34-7D5E-6A4C-B563-FA008C4FF639}" type="datetime4">
              <a:rPr lang="en-US" smtClean="0"/>
              <a:t>March 8, 2023</a:t>
            </a:fld>
            <a:endParaRPr lang="en-US" dirty="0"/>
          </a:p>
        </p:txBody>
      </p:sp>
      <p:sp>
        <p:nvSpPr>
          <p:cNvPr id="3" name="Slide Number Placeholder 2"/>
          <p:cNvSpPr>
            <a:spLocks noGrp="1"/>
          </p:cNvSpPr>
          <p:nvPr>
            <p:ph type="sldNum" sz="quarter" idx="22"/>
          </p:nvPr>
        </p:nvSpPr>
        <p:spPr/>
        <p:txBody>
          <a:bodyPr/>
          <a:lstStyle/>
          <a:p>
            <a:fld id="{BD59DAAA-0634-FC41-A826-8BC222AF9A3E}" type="slidenum">
              <a:rPr lang="en-US" smtClean="0"/>
              <a:pPr/>
              <a:t>62</a:t>
            </a:fld>
            <a:endParaRPr lang="en-US" dirty="0"/>
          </a:p>
        </p:txBody>
      </p:sp>
      <p:sp>
        <p:nvSpPr>
          <p:cNvPr id="4" name="Text Placeholder 3"/>
          <p:cNvSpPr>
            <a:spLocks noGrp="1"/>
          </p:cNvSpPr>
          <p:nvPr>
            <p:ph type="body" sz="quarter" idx="23"/>
          </p:nvPr>
        </p:nvSpPr>
        <p:spPr/>
        <p:txBody>
          <a:bodyPr/>
          <a:lstStyle/>
          <a:p>
            <a:endParaRPr lang="en-US"/>
          </a:p>
        </p:txBody>
      </p:sp>
      <p:pic>
        <p:nvPicPr>
          <p:cNvPr id="1028" name="Picture 4" descr="Drinking from a fire hose. – Unlock happ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48" y="556780"/>
            <a:ext cx="7430704" cy="41797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007738">
            <a:off x="1312330" y="3153181"/>
            <a:ext cx="4126982" cy="707886"/>
          </a:xfrm>
          <a:prstGeom prst="rect">
            <a:avLst/>
          </a:prstGeom>
          <a:noFill/>
        </p:spPr>
        <p:txBody>
          <a:bodyPr wrap="square" lIns="91440" tIns="45720" rIns="91440" bIns="45720">
            <a:spAutoFit/>
          </a:bodyPr>
          <a:lstStyle/>
          <a:p>
            <a:pPr algn="ctr"/>
            <a:r>
              <a:rPr lang="en-US" sz="4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INFORMATION</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76500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63</a:t>
            </a:fld>
            <a:endParaRPr lang="en-US" dirty="0"/>
          </a:p>
        </p:txBody>
      </p:sp>
      <p:sp>
        <p:nvSpPr>
          <p:cNvPr id="5" name="Title 4"/>
          <p:cNvSpPr>
            <a:spLocks noGrp="1"/>
          </p:cNvSpPr>
          <p:nvPr>
            <p:ph type="title"/>
          </p:nvPr>
        </p:nvSpPr>
        <p:spPr/>
        <p:txBody>
          <a:bodyPr/>
          <a:lstStyle/>
          <a:p>
            <a:r>
              <a:rPr lang="en-US" dirty="0" smtClean="0"/>
              <a:t>Resources</a:t>
            </a:r>
            <a:endParaRPr lang="en-US" dirty="0"/>
          </a:p>
        </p:txBody>
      </p:sp>
      <p:sp>
        <p:nvSpPr>
          <p:cNvPr id="7" name="Rectangle 6"/>
          <p:cNvSpPr/>
          <p:nvPr/>
        </p:nvSpPr>
        <p:spPr>
          <a:xfrm>
            <a:off x="640079" y="1386416"/>
            <a:ext cx="7669530" cy="2569934"/>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2200" b="1" dirty="0" smtClean="0">
                <a:latin typeface="Calibri" panose="020F0502020204030204" pitchFamily="34" charset="0"/>
                <a:ea typeface="Calibri" panose="020F0502020204030204" pitchFamily="34" charset="0"/>
              </a:rPr>
              <a:t>UCLA Family Medicine Research </a:t>
            </a:r>
            <a:r>
              <a:rPr lang="en-US" sz="2200" b="1" dirty="0">
                <a:latin typeface="Calibri" panose="020F0502020204030204" pitchFamily="34" charset="0"/>
                <a:ea typeface="Calibri" panose="020F0502020204030204" pitchFamily="34" charset="0"/>
              </a:rPr>
              <a:t>Unit Website</a:t>
            </a:r>
            <a:r>
              <a:rPr lang="en-US" sz="2200" dirty="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hlinkClick r:id="rId2"/>
              </a:rPr>
              <a:t>https://</a:t>
            </a:r>
            <a:r>
              <a:rPr lang="en-US" sz="2000" dirty="0" smtClean="0">
                <a:latin typeface="Calibri" panose="020F0502020204030204" pitchFamily="34" charset="0"/>
                <a:ea typeface="Calibri" panose="020F0502020204030204" pitchFamily="34" charset="0"/>
                <a:hlinkClick r:id="rId2"/>
              </a:rPr>
              <a:t>www.uclahealth.org/departments/family-medicine/research/family-medicine-research-unit-employees</a:t>
            </a:r>
            <a:r>
              <a:rPr lang="en-US" sz="2000" dirty="0" smtClean="0">
                <a:latin typeface="Calibri" panose="020F0502020204030204" pitchFamily="34" charset="0"/>
                <a:ea typeface="Calibri" panose="020F0502020204030204" pitchFamily="34" charset="0"/>
              </a:rPr>
              <a:t> </a:t>
            </a:r>
          </a:p>
          <a:p>
            <a:pPr marL="342900" marR="0" lvl="0" indent="-342900">
              <a:spcBef>
                <a:spcPts val="0"/>
              </a:spcBef>
              <a:spcAft>
                <a:spcPts val="600"/>
              </a:spcAft>
              <a:buFont typeface="Symbol" panose="05050102010706020507" pitchFamily="18" charset="2"/>
              <a:buChar char=""/>
            </a:pPr>
            <a:r>
              <a:rPr lang="en-US" sz="2200" b="1" dirty="0" smtClean="0">
                <a:effectLst/>
                <a:latin typeface="Calibri" panose="020F0502020204030204" pitchFamily="34" charset="0"/>
                <a:ea typeface="Calibri" panose="020F0502020204030204" pitchFamily="34" charset="0"/>
              </a:rPr>
              <a:t>NIH</a:t>
            </a:r>
            <a:r>
              <a:rPr lang="en-US" sz="2200" b="1" dirty="0">
                <a:latin typeface="Calibri" panose="020F0502020204030204" pitchFamily="34" charset="0"/>
                <a:ea typeface="Calibri" panose="020F0502020204030204" pitchFamily="34" charset="0"/>
              </a:rPr>
              <a:t>: Develop Your Budget</a:t>
            </a:r>
            <a:r>
              <a:rPr lang="en-US" sz="2200" dirty="0">
                <a:latin typeface="Calibri" panose="020F0502020204030204" pitchFamily="34" charset="0"/>
                <a:ea typeface="Calibri" panose="020F0502020204030204" pitchFamily="34" charset="0"/>
              </a:rPr>
              <a:t>: </a:t>
            </a:r>
            <a:endParaRPr lang="en-US" sz="2200" dirty="0" smtClean="0">
              <a:latin typeface="Calibri" panose="020F0502020204030204" pitchFamily="34" charset="0"/>
              <a:ea typeface="Calibri" panose="020F0502020204030204" pitchFamily="34" charset="0"/>
            </a:endParaRPr>
          </a:p>
          <a:p>
            <a:pPr marL="342900" marR="0" lvl="0">
              <a:spcBef>
                <a:spcPts val="0"/>
              </a:spcBef>
              <a:spcAft>
                <a:spcPts val="600"/>
              </a:spcAft>
            </a:pPr>
            <a:r>
              <a:rPr lang="en-US" sz="2000" dirty="0" smtClean="0">
                <a:latin typeface="Calibri" panose="020F0502020204030204" pitchFamily="34" charset="0"/>
                <a:ea typeface="Calibri" panose="020F0502020204030204" pitchFamily="34" charset="0"/>
                <a:hlinkClick r:id="rId3"/>
              </a:rPr>
              <a:t>https</a:t>
            </a:r>
            <a:r>
              <a:rPr lang="en-US" sz="2000" dirty="0">
                <a:latin typeface="Calibri" panose="020F0502020204030204" pitchFamily="34" charset="0"/>
                <a:ea typeface="Calibri" panose="020F0502020204030204" pitchFamily="34" charset="0"/>
                <a:hlinkClick r:id="rId3"/>
              </a:rPr>
              <a:t>://</a:t>
            </a:r>
            <a:r>
              <a:rPr lang="en-US" sz="2000" dirty="0" smtClean="0">
                <a:latin typeface="Calibri" panose="020F0502020204030204" pitchFamily="34" charset="0"/>
                <a:ea typeface="Calibri" panose="020F0502020204030204" pitchFamily="34" charset="0"/>
                <a:hlinkClick r:id="rId3"/>
              </a:rPr>
              <a:t>grants.nih.gov/grants/how-to-apply-application-guide/format-and-write/develop-your-budget.htm</a:t>
            </a:r>
            <a:r>
              <a:rPr lang="en-US" sz="2000" dirty="0" smtClean="0">
                <a:latin typeface="Calibri" panose="020F0502020204030204" pitchFamily="34" charset="0"/>
                <a:ea typeface="Calibri" panose="020F0502020204030204" pitchFamily="34" charset="0"/>
              </a:rPr>
              <a:t> </a:t>
            </a:r>
          </a:p>
          <a:p>
            <a:pPr marL="342900" marR="0" lvl="0" indent="-342900">
              <a:spcBef>
                <a:spcPts val="0"/>
              </a:spcBef>
              <a:spcAft>
                <a:spcPts val="600"/>
              </a:spcAft>
              <a:buFont typeface="Arial" panose="020B0604020202020204" pitchFamily="34" charset="0"/>
              <a:buChar char="•"/>
            </a:pPr>
            <a:endParaRPr lang="en-US" sz="2200" dirty="0">
              <a:effectLst/>
              <a:latin typeface="Calibri" panose="020F0502020204030204" pitchFamily="34" charset="0"/>
              <a:ea typeface="Calibri" panose="020F0502020204030204" pitchFamily="34" charset="0"/>
            </a:endParaRPr>
          </a:p>
        </p:txBody>
      </p:sp>
      <p:pic>
        <p:nvPicPr>
          <p:cNvPr id="8" name="Picture 2" descr="Google Is your best friend - spongebob rainbow | Meme Gen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9854" y="3479800"/>
            <a:ext cx="1541769" cy="127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10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D6D6A2-A849-0745-AEAE-5C26CFE33A38}"/>
              </a:ext>
            </a:extLst>
          </p:cNvPr>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59DAAA-0634-FC41-A826-8BC222AF9A3E}" type="slidenum">
              <a:rPr kumimoji="0" lang="en-US" sz="800" b="0" i="0" u="none" strike="noStrike" kern="1200" cap="none" spc="0" normalizeH="0" baseline="0" noProof="0" smtClean="0">
                <a:ln>
                  <a:noFill/>
                </a:ln>
                <a:solidFill>
                  <a:srgbClr val="FFFFFF"/>
                </a:solidFill>
                <a:effectLst/>
                <a:uLnTx/>
                <a:uFillTx/>
                <a:latin typeface="Helvetic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64</a:t>
            </a:fld>
            <a:endParaRPr kumimoji="0" lang="en-US" sz="8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2" name="TextBox 1"/>
          <p:cNvSpPr txBox="1"/>
          <p:nvPr/>
        </p:nvSpPr>
        <p:spPr>
          <a:xfrm>
            <a:off x="607162" y="2772461"/>
            <a:ext cx="7814461" cy="646331"/>
          </a:xfrm>
          <a:prstGeom prst="rect">
            <a:avLst/>
          </a:prstGeom>
          <a:noFill/>
        </p:spPr>
        <p:txBody>
          <a:bodyPr wrap="square" rtlCol="0">
            <a:spAutoFit/>
          </a:bodyPr>
          <a:lstStyle/>
          <a:p>
            <a:r>
              <a:rPr lang="en-US" sz="1800" dirty="0" smtClean="0">
                <a:solidFill>
                  <a:schemeClr val="bg1"/>
                </a:solidFill>
              </a:rPr>
              <a:t>Special thanks to </a:t>
            </a:r>
            <a:r>
              <a:rPr lang="en-US" sz="1800" dirty="0" smtClean="0">
                <a:solidFill>
                  <a:schemeClr val="bg1"/>
                </a:solidFill>
              </a:rPr>
              <a:t>Joel Grey and Liza Minelli, the </a:t>
            </a:r>
            <a:r>
              <a:rPr lang="en-US" sz="1800" dirty="0" err="1" smtClean="0">
                <a:solidFill>
                  <a:schemeClr val="bg1"/>
                </a:solidFill>
              </a:rPr>
              <a:t>Kombucha</a:t>
            </a:r>
            <a:r>
              <a:rPr lang="en-US" sz="1800" dirty="0" smtClean="0">
                <a:solidFill>
                  <a:schemeClr val="bg1"/>
                </a:solidFill>
              </a:rPr>
              <a:t> Meme Girl, that </a:t>
            </a:r>
            <a:r>
              <a:rPr lang="en-US" sz="1800" dirty="0" smtClean="0">
                <a:solidFill>
                  <a:schemeClr val="bg1"/>
                </a:solidFill>
              </a:rPr>
              <a:t>kid drinking from a fire hose, </a:t>
            </a:r>
            <a:r>
              <a:rPr lang="en-US" sz="1800" dirty="0" smtClean="0">
                <a:solidFill>
                  <a:schemeClr val="bg1"/>
                </a:solidFill>
              </a:rPr>
              <a:t>and </a:t>
            </a:r>
            <a:r>
              <a:rPr lang="en-US" sz="1800" dirty="0" smtClean="0">
                <a:solidFill>
                  <a:schemeClr val="bg1"/>
                </a:solidFill>
              </a:rPr>
              <a:t>the CHIPTS Team </a:t>
            </a:r>
            <a:endParaRPr lang="en-US" sz="1800" dirty="0">
              <a:solidFill>
                <a:schemeClr val="bg1"/>
              </a:solidFill>
            </a:endParaRPr>
          </a:p>
        </p:txBody>
      </p:sp>
    </p:spTree>
    <p:extLst>
      <p:ext uri="{BB962C8B-B14F-4D97-AF65-F5344CB8AC3E}">
        <p14:creationId xmlns:p14="http://schemas.microsoft.com/office/powerpoint/2010/main" val="1683753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480" y="633169"/>
            <a:ext cx="7673855" cy="387798"/>
          </a:xfrm>
        </p:spPr>
        <p:txBody>
          <a:bodyPr/>
          <a:lstStyle/>
          <a:p>
            <a:pPr algn="l"/>
            <a:r>
              <a:rPr lang="en-US" sz="2800" i="0" dirty="0" smtClean="0">
                <a:solidFill>
                  <a:schemeClr val="accent2">
                    <a:lumMod val="50000"/>
                  </a:schemeClr>
                </a:solidFill>
              </a:rPr>
              <a:t>Types of Budgets / Payment </a:t>
            </a:r>
            <a:r>
              <a:rPr lang="en-US" sz="2800" i="0" dirty="0">
                <a:solidFill>
                  <a:schemeClr val="accent2">
                    <a:lumMod val="50000"/>
                  </a:schemeClr>
                </a:solidFill>
              </a:rPr>
              <a:t>Basis</a:t>
            </a:r>
            <a:endParaRPr lang="en-US" sz="2800" i="0" dirty="0">
              <a:solidFill>
                <a:schemeClr val="accent2">
                  <a:lumMod val="50000"/>
                </a:schemeClr>
              </a:solidFill>
            </a:endParaRPr>
          </a:p>
        </p:txBody>
      </p:sp>
      <p:sp>
        <p:nvSpPr>
          <p:cNvPr id="4" name="Slide Number Placeholder 3"/>
          <p:cNvSpPr>
            <a:spLocks noGrp="1"/>
          </p:cNvSpPr>
          <p:nvPr>
            <p:ph type="sldNum" sz="quarter" idx="4294967295"/>
          </p:nvPr>
        </p:nvSpPr>
        <p:spPr>
          <a:xfrm>
            <a:off x="8249285" y="4768835"/>
            <a:ext cx="548640" cy="122997"/>
          </a:xfrm>
        </p:spPr>
        <p:txBody>
          <a:bodyPr/>
          <a:lstStyle/>
          <a:p>
            <a:fld id="{8368066F-241F-DA46-A244-6F6C08E1BFA8}" type="slidenum">
              <a:rPr lang="en-US" smtClean="0"/>
              <a:pPr/>
              <a:t>7</a:t>
            </a:fld>
            <a:endParaRPr lang="en-US" dirty="0"/>
          </a:p>
        </p:txBody>
      </p:sp>
      <p:sp>
        <p:nvSpPr>
          <p:cNvPr id="3" name="TextBox 2"/>
          <p:cNvSpPr txBox="1"/>
          <p:nvPr/>
        </p:nvSpPr>
        <p:spPr>
          <a:xfrm>
            <a:off x="279399" y="1305619"/>
            <a:ext cx="8645525" cy="3706207"/>
          </a:xfrm>
          <a:prstGeom prst="rect">
            <a:avLst/>
          </a:prstGeom>
          <a:noFill/>
        </p:spPr>
        <p:txBody>
          <a:bodyPr wrap="square" lIns="456777" tIns="0" rIns="0" bIns="0" rtlCol="0">
            <a:spAutoFit/>
          </a:bodyPr>
          <a:lstStyle/>
          <a:p>
            <a:pPr algn="l"/>
            <a:r>
              <a:rPr lang="en-US" sz="1798" b="1" dirty="0">
                <a:solidFill>
                  <a:schemeClr val="accent2">
                    <a:lumMod val="50000"/>
                  </a:schemeClr>
                </a:solidFill>
              </a:rPr>
              <a:t>Cost Reimbursement</a:t>
            </a:r>
          </a:p>
          <a:p>
            <a:pPr marL="509129" indent="-285493">
              <a:buFont typeface="Arial" panose="020B0604020202020204" pitchFamily="34" charset="0"/>
              <a:buChar char="•"/>
            </a:pPr>
            <a:r>
              <a:rPr lang="en-US" sz="1599" dirty="0"/>
              <a:t>Payment </a:t>
            </a:r>
            <a:r>
              <a:rPr lang="en-US" sz="1599" dirty="0"/>
              <a:t>is based on actual costs incurred, most common</a:t>
            </a:r>
          </a:p>
          <a:p>
            <a:pPr marL="509129" indent="-285493">
              <a:buFont typeface="Arial" panose="020B0604020202020204" pitchFamily="34" charset="0"/>
              <a:buChar char="•"/>
            </a:pPr>
            <a:r>
              <a:rPr lang="en-US" sz="1599" dirty="0"/>
              <a:t>Revenue </a:t>
            </a:r>
            <a:r>
              <a:rPr lang="en-US" sz="1599" dirty="0"/>
              <a:t>is earned when allowable and applicable costs incurred up to the total budget approved</a:t>
            </a:r>
          </a:p>
          <a:p>
            <a:pPr marL="509129" indent="-285493">
              <a:buFont typeface="Arial" panose="020B0604020202020204" pitchFamily="34" charset="0"/>
              <a:buChar char="•"/>
            </a:pPr>
            <a:r>
              <a:rPr lang="en-US" sz="1599" dirty="0"/>
              <a:t>Unspent </a:t>
            </a:r>
            <a:r>
              <a:rPr lang="en-US" sz="1599" dirty="0"/>
              <a:t>funds in the budget must be returned to the </a:t>
            </a:r>
            <a:r>
              <a:rPr lang="en-US" sz="1599" dirty="0"/>
              <a:t>sponsor</a:t>
            </a:r>
          </a:p>
          <a:p>
            <a:endParaRPr lang="en-US" sz="1599" dirty="0"/>
          </a:p>
          <a:p>
            <a:r>
              <a:rPr lang="en-US" sz="1798" b="1" dirty="0"/>
              <a:t>Firm Fixed-Price</a:t>
            </a:r>
          </a:p>
          <a:p>
            <a:pPr marL="509129" indent="-285493">
              <a:buFont typeface="Arial" panose="020B0604020202020204" pitchFamily="34" charset="0"/>
              <a:buChar char="•"/>
            </a:pPr>
            <a:r>
              <a:rPr lang="en-US" sz="1599" dirty="0"/>
              <a:t>Payment </a:t>
            </a:r>
            <a:r>
              <a:rPr lang="en-US" sz="1599" dirty="0"/>
              <a:t>is based on a fixed specified amount, regardless of costs incurred</a:t>
            </a:r>
          </a:p>
          <a:p>
            <a:pPr marL="509129" indent="-285493">
              <a:buFont typeface="Arial" panose="020B0604020202020204" pitchFamily="34" charset="0"/>
              <a:buChar char="•"/>
            </a:pPr>
            <a:r>
              <a:rPr lang="en-US" sz="1599" dirty="0"/>
              <a:t>Unspent </a:t>
            </a:r>
            <a:r>
              <a:rPr lang="en-US" sz="1599" dirty="0"/>
              <a:t>funds can </a:t>
            </a:r>
            <a:r>
              <a:rPr lang="en-US" sz="1599" dirty="0" smtClean="0"/>
              <a:t>often be </a:t>
            </a:r>
            <a:r>
              <a:rPr lang="en-US" sz="1599" dirty="0"/>
              <a:t>retained by </a:t>
            </a:r>
            <a:r>
              <a:rPr lang="en-US" sz="1599" dirty="0" smtClean="0"/>
              <a:t>the institution after close </a:t>
            </a:r>
            <a:endParaRPr lang="en-US" sz="1599" dirty="0"/>
          </a:p>
          <a:p>
            <a:endParaRPr lang="en-US" sz="1599" dirty="0"/>
          </a:p>
          <a:p>
            <a:r>
              <a:rPr lang="en-US" sz="1798" b="1" dirty="0"/>
              <a:t>Firm Fixed-Rate</a:t>
            </a:r>
          </a:p>
          <a:p>
            <a:pPr marL="509129" indent="-285493">
              <a:buFont typeface="Arial" panose="020B0604020202020204" pitchFamily="34" charset="0"/>
              <a:buChar char="•"/>
            </a:pPr>
            <a:r>
              <a:rPr lang="en-US" sz="1599" dirty="0"/>
              <a:t>Payment </a:t>
            </a:r>
            <a:r>
              <a:rPr lang="en-US" sz="1599" dirty="0"/>
              <a:t>is based on a fixed rate applied to number of units performed</a:t>
            </a:r>
          </a:p>
          <a:p>
            <a:pPr marL="509129" indent="-285493">
              <a:buFont typeface="Arial" panose="020B0604020202020204" pitchFamily="34" charset="0"/>
              <a:buChar char="•"/>
            </a:pPr>
            <a:r>
              <a:rPr lang="en-US" sz="1599" dirty="0"/>
              <a:t>Unspent funds can often be retained by the institution after close </a:t>
            </a:r>
          </a:p>
          <a:p>
            <a:endParaRPr lang="en-US" sz="1349" dirty="0"/>
          </a:p>
          <a:p>
            <a:endParaRPr lang="en-US" sz="1349" dirty="0"/>
          </a:p>
        </p:txBody>
      </p:sp>
      <p:sp>
        <p:nvSpPr>
          <p:cNvPr id="6" name="TextBox 5"/>
          <p:cNvSpPr txBox="1"/>
          <p:nvPr/>
        </p:nvSpPr>
        <p:spPr>
          <a:xfrm rot="20954520">
            <a:off x="1621854" y="3674285"/>
            <a:ext cx="6933961" cy="307777"/>
          </a:xfrm>
          <a:prstGeom prst="rect">
            <a:avLst/>
          </a:prstGeom>
          <a:solidFill>
            <a:schemeClr val="accent1">
              <a:lumMod val="75000"/>
            </a:schemeClr>
          </a:solidFill>
        </p:spPr>
        <p:txBody>
          <a:bodyPr wrap="square" lIns="456777" tIns="0" rIns="0" bIns="0" rtlCol="0">
            <a:spAutoFit/>
          </a:bodyPr>
          <a:lstStyle/>
          <a:p>
            <a:pPr algn="ctr">
              <a:spcAft>
                <a:spcPts val="1200"/>
              </a:spcAft>
            </a:pPr>
            <a:r>
              <a:rPr lang="en-US" sz="2000" dirty="0" smtClean="0">
                <a:solidFill>
                  <a:schemeClr val="bg1"/>
                </a:solidFill>
              </a:rPr>
              <a:t>Some projects have more than one payment basis</a:t>
            </a:r>
            <a:endParaRPr lang="en-US" sz="2000" dirty="0">
              <a:solidFill>
                <a:schemeClr val="bg1"/>
              </a:solidFill>
            </a:endParaRPr>
          </a:p>
        </p:txBody>
      </p:sp>
    </p:spTree>
    <p:extLst>
      <p:ext uri="{BB962C8B-B14F-4D97-AF65-F5344CB8AC3E}">
        <p14:creationId xmlns:p14="http://schemas.microsoft.com/office/powerpoint/2010/main" val="22402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2717800"/>
            <a:ext cx="7721600" cy="1943100"/>
          </a:xfrm>
          <a:prstGeom prst="rect">
            <a:avLst/>
          </a:prstGeom>
          <a:solidFill>
            <a:schemeClr val="tx2">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9399" y="1305619"/>
            <a:ext cx="8645525" cy="3706207"/>
          </a:xfrm>
          <a:prstGeom prst="rect">
            <a:avLst/>
          </a:prstGeom>
          <a:noFill/>
        </p:spPr>
        <p:txBody>
          <a:bodyPr wrap="square" lIns="456777" tIns="0" rIns="0" bIns="0" rtlCol="0">
            <a:spAutoFit/>
          </a:bodyPr>
          <a:lstStyle/>
          <a:p>
            <a:pPr algn="l"/>
            <a:r>
              <a:rPr lang="en-US" sz="1798" b="1" dirty="0">
                <a:solidFill>
                  <a:schemeClr val="accent2">
                    <a:lumMod val="50000"/>
                  </a:schemeClr>
                </a:solidFill>
              </a:rPr>
              <a:t>Cost Reimbursement</a:t>
            </a:r>
          </a:p>
          <a:p>
            <a:pPr marL="509129" indent="-285493">
              <a:buFont typeface="Arial" panose="020B0604020202020204" pitchFamily="34" charset="0"/>
              <a:buChar char="•"/>
            </a:pPr>
            <a:r>
              <a:rPr lang="en-US" sz="1599" dirty="0"/>
              <a:t>Payment </a:t>
            </a:r>
            <a:r>
              <a:rPr lang="en-US" sz="1599" dirty="0"/>
              <a:t>is based on actual costs incurred, most common</a:t>
            </a:r>
          </a:p>
          <a:p>
            <a:pPr marL="509129" indent="-285493">
              <a:buFont typeface="Arial" panose="020B0604020202020204" pitchFamily="34" charset="0"/>
              <a:buChar char="•"/>
            </a:pPr>
            <a:r>
              <a:rPr lang="en-US" sz="1599" dirty="0"/>
              <a:t>Revenue </a:t>
            </a:r>
            <a:r>
              <a:rPr lang="en-US" sz="1599" dirty="0"/>
              <a:t>is earned when allowable and applicable costs incurred up to the total budget approved</a:t>
            </a:r>
          </a:p>
          <a:p>
            <a:pPr marL="509129" indent="-285493">
              <a:buFont typeface="Arial" panose="020B0604020202020204" pitchFamily="34" charset="0"/>
              <a:buChar char="•"/>
            </a:pPr>
            <a:r>
              <a:rPr lang="en-US" sz="1599" dirty="0"/>
              <a:t>Unspent </a:t>
            </a:r>
            <a:r>
              <a:rPr lang="en-US" sz="1599" dirty="0"/>
              <a:t>funds in the budget must be returned to the </a:t>
            </a:r>
            <a:r>
              <a:rPr lang="en-US" sz="1599" dirty="0"/>
              <a:t>sponsor</a:t>
            </a:r>
          </a:p>
          <a:p>
            <a:endParaRPr lang="en-US" sz="1599" dirty="0"/>
          </a:p>
          <a:p>
            <a:r>
              <a:rPr lang="en-US" sz="1798" b="1" dirty="0"/>
              <a:t>Firm Fixed-Price</a:t>
            </a:r>
          </a:p>
          <a:p>
            <a:pPr marL="509129" indent="-285493">
              <a:buFont typeface="Arial" panose="020B0604020202020204" pitchFamily="34" charset="0"/>
              <a:buChar char="•"/>
            </a:pPr>
            <a:r>
              <a:rPr lang="en-US" sz="1599" dirty="0"/>
              <a:t>Payment </a:t>
            </a:r>
            <a:r>
              <a:rPr lang="en-US" sz="1599" dirty="0"/>
              <a:t>is based on a fixed specified amount, regardless of costs incurred</a:t>
            </a:r>
          </a:p>
          <a:p>
            <a:pPr marL="509129" indent="-285493">
              <a:buFont typeface="Arial" panose="020B0604020202020204" pitchFamily="34" charset="0"/>
              <a:buChar char="•"/>
            </a:pPr>
            <a:r>
              <a:rPr lang="en-US" sz="1599" dirty="0"/>
              <a:t>Unspent </a:t>
            </a:r>
            <a:r>
              <a:rPr lang="en-US" sz="1599" dirty="0"/>
              <a:t>funds can </a:t>
            </a:r>
            <a:r>
              <a:rPr lang="en-US" sz="1599" dirty="0" smtClean="0"/>
              <a:t>often be </a:t>
            </a:r>
            <a:r>
              <a:rPr lang="en-US" sz="1599" dirty="0"/>
              <a:t>retained by </a:t>
            </a:r>
            <a:r>
              <a:rPr lang="en-US" sz="1599" dirty="0" smtClean="0"/>
              <a:t>the institution after close </a:t>
            </a:r>
            <a:endParaRPr lang="en-US" sz="1599" dirty="0"/>
          </a:p>
          <a:p>
            <a:endParaRPr lang="en-US" sz="1599" dirty="0"/>
          </a:p>
          <a:p>
            <a:r>
              <a:rPr lang="en-US" sz="1798" b="1" dirty="0"/>
              <a:t>Firm Fixed-Rate</a:t>
            </a:r>
          </a:p>
          <a:p>
            <a:pPr marL="509129" indent="-285493">
              <a:buFont typeface="Arial" panose="020B0604020202020204" pitchFamily="34" charset="0"/>
              <a:buChar char="•"/>
            </a:pPr>
            <a:r>
              <a:rPr lang="en-US" sz="1599" dirty="0"/>
              <a:t>Payment </a:t>
            </a:r>
            <a:r>
              <a:rPr lang="en-US" sz="1599" dirty="0"/>
              <a:t>is based on a fixed rate applied to number of units performed</a:t>
            </a:r>
          </a:p>
          <a:p>
            <a:pPr marL="509129" indent="-285493">
              <a:buFont typeface="Arial" panose="020B0604020202020204" pitchFamily="34" charset="0"/>
              <a:buChar char="•"/>
            </a:pPr>
            <a:r>
              <a:rPr lang="en-US" sz="1599" dirty="0"/>
              <a:t>Unspent funds can often be retained by the institution after close </a:t>
            </a:r>
          </a:p>
          <a:p>
            <a:endParaRPr lang="en-US" sz="1349" dirty="0"/>
          </a:p>
          <a:p>
            <a:endParaRPr lang="en-US" sz="1349" dirty="0"/>
          </a:p>
        </p:txBody>
      </p:sp>
      <p:sp>
        <p:nvSpPr>
          <p:cNvPr id="9" name="Rectangle 8"/>
          <p:cNvSpPr/>
          <p:nvPr/>
        </p:nvSpPr>
        <p:spPr>
          <a:xfrm>
            <a:off x="495301" y="1221971"/>
            <a:ext cx="8062904" cy="1379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8480" y="633169"/>
            <a:ext cx="7673855" cy="387798"/>
          </a:xfrm>
        </p:spPr>
        <p:txBody>
          <a:bodyPr/>
          <a:lstStyle/>
          <a:p>
            <a:pPr algn="l"/>
            <a:r>
              <a:rPr lang="en-US" sz="2800" i="0" dirty="0" smtClean="0">
                <a:solidFill>
                  <a:schemeClr val="accent2">
                    <a:lumMod val="50000"/>
                  </a:schemeClr>
                </a:solidFill>
              </a:rPr>
              <a:t>Types of Budgets / Payment </a:t>
            </a:r>
            <a:r>
              <a:rPr lang="en-US" sz="2800" i="0" dirty="0">
                <a:solidFill>
                  <a:schemeClr val="accent2">
                    <a:lumMod val="50000"/>
                  </a:schemeClr>
                </a:solidFill>
              </a:rPr>
              <a:t>Basis</a:t>
            </a:r>
            <a:endParaRPr lang="en-US" sz="2800" i="0" dirty="0">
              <a:solidFill>
                <a:schemeClr val="accent2">
                  <a:lumMod val="50000"/>
                </a:schemeClr>
              </a:solidFill>
            </a:endParaRPr>
          </a:p>
        </p:txBody>
      </p:sp>
      <p:sp>
        <p:nvSpPr>
          <p:cNvPr id="4" name="Slide Number Placeholder 3"/>
          <p:cNvSpPr>
            <a:spLocks noGrp="1"/>
          </p:cNvSpPr>
          <p:nvPr>
            <p:ph type="sldNum" sz="quarter" idx="4294967295"/>
          </p:nvPr>
        </p:nvSpPr>
        <p:spPr>
          <a:xfrm>
            <a:off x="8249285" y="4768835"/>
            <a:ext cx="548640" cy="122997"/>
          </a:xfrm>
        </p:spPr>
        <p:txBody>
          <a:bodyPr/>
          <a:lstStyle/>
          <a:p>
            <a:fld id="{8368066F-241F-DA46-A244-6F6C08E1BFA8}" type="slidenum">
              <a:rPr lang="en-US" smtClean="0"/>
              <a:pPr/>
              <a:t>8</a:t>
            </a:fld>
            <a:endParaRPr lang="en-US" dirty="0"/>
          </a:p>
        </p:txBody>
      </p:sp>
      <p:sp>
        <p:nvSpPr>
          <p:cNvPr id="7" name="TextBox 6"/>
          <p:cNvSpPr txBox="1"/>
          <p:nvPr/>
        </p:nvSpPr>
        <p:spPr>
          <a:xfrm>
            <a:off x="5896947" y="3366184"/>
            <a:ext cx="2940684" cy="646331"/>
          </a:xfrm>
          <a:prstGeom prst="rect">
            <a:avLst/>
          </a:prstGeom>
          <a:solidFill>
            <a:schemeClr val="tx2">
              <a:lumMod val="75000"/>
            </a:schemeClr>
          </a:solidFill>
        </p:spPr>
        <p:txBody>
          <a:bodyPr wrap="square" rtlCol="0">
            <a:spAutoFit/>
          </a:bodyPr>
          <a:lstStyle/>
          <a:p>
            <a:pPr algn="ctr"/>
            <a:r>
              <a:rPr lang="en-US" sz="3600" dirty="0" smtClean="0">
                <a:solidFill>
                  <a:schemeClr val="bg1"/>
                </a:solidFill>
              </a:rPr>
              <a:t>Clinical Trials</a:t>
            </a:r>
            <a:endParaRPr lang="en-US" sz="3600" dirty="0">
              <a:solidFill>
                <a:schemeClr val="bg1"/>
              </a:solidFill>
            </a:endParaRPr>
          </a:p>
        </p:txBody>
      </p:sp>
    </p:spTree>
    <p:extLst>
      <p:ext uri="{BB962C8B-B14F-4D97-AF65-F5344CB8AC3E}">
        <p14:creationId xmlns:p14="http://schemas.microsoft.com/office/powerpoint/2010/main" val="2542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49285" y="4768835"/>
            <a:ext cx="548640" cy="122997"/>
          </a:xfrm>
        </p:spPr>
        <p:txBody>
          <a:bodyPr/>
          <a:lstStyle/>
          <a:p>
            <a:fld id="{8368066F-241F-DA46-A244-6F6C08E1BFA8}" type="slidenum">
              <a:rPr lang="en-US" smtClean="0"/>
              <a:pPr/>
              <a:t>9</a:t>
            </a:fld>
            <a:endParaRPr lang="en-US" dirty="0"/>
          </a:p>
        </p:txBody>
      </p:sp>
      <p:pic>
        <p:nvPicPr>
          <p:cNvPr id="5" name="Picture 4"/>
          <p:cNvPicPr>
            <a:picLocks noChangeAspect="1"/>
          </p:cNvPicPr>
          <p:nvPr/>
        </p:nvPicPr>
        <p:blipFill rotWithShape="1">
          <a:blip r:embed="rId2"/>
          <a:srcRect r="45915"/>
          <a:stretch/>
        </p:blipFill>
        <p:spPr>
          <a:xfrm>
            <a:off x="272711" y="1153663"/>
            <a:ext cx="7144429" cy="2225959"/>
          </a:xfrm>
          <a:prstGeom prst="rect">
            <a:avLst/>
          </a:prstGeom>
        </p:spPr>
      </p:pic>
      <p:pic>
        <p:nvPicPr>
          <p:cNvPr id="6" name="Picture 5"/>
          <p:cNvPicPr>
            <a:picLocks noChangeAspect="1"/>
          </p:cNvPicPr>
          <p:nvPr/>
        </p:nvPicPr>
        <p:blipFill rotWithShape="1">
          <a:blip r:embed="rId2"/>
          <a:srcRect l="53870" t="22057"/>
          <a:stretch/>
        </p:blipFill>
        <p:spPr>
          <a:xfrm>
            <a:off x="2214367" y="2867273"/>
            <a:ext cx="6678656" cy="1901562"/>
          </a:xfrm>
          <a:prstGeom prst="rect">
            <a:avLst/>
          </a:prstGeom>
        </p:spPr>
      </p:pic>
      <p:sp>
        <p:nvSpPr>
          <p:cNvPr id="8" name="Title 4"/>
          <p:cNvSpPr txBox="1">
            <a:spLocks/>
          </p:cNvSpPr>
          <p:nvPr/>
        </p:nvSpPr>
        <p:spPr>
          <a:xfrm>
            <a:off x="640079" y="640080"/>
            <a:ext cx="7772400" cy="387798"/>
          </a:xfrm>
          <a:prstGeom prst="rect">
            <a:avLst/>
          </a:prstGeom>
        </p:spPr>
        <p:txBody>
          <a:bodyPr vert="horz" wrap="square" lIns="0" tIns="0" rIns="0" bIns="0" rtlCol="0" anchor="t" anchorCtr="0">
            <a:spAutoFit/>
          </a:bodyPr>
          <a:lstStyle>
            <a:lvl1pPr algn="ctr" defTabSz="685800" rtl="0" eaLnBrk="1" latinLnBrk="0" hangingPunct="1">
              <a:lnSpc>
                <a:spcPct val="90000"/>
              </a:lnSpc>
              <a:spcBef>
                <a:spcPct val="0"/>
              </a:spcBef>
              <a:buNone/>
              <a:defRPr sz="3797" b="1" i="1" kern="1200" baseline="0">
                <a:solidFill>
                  <a:schemeClr val="bg1"/>
                </a:solidFill>
                <a:latin typeface="Helvetica" pitchFamily="2" charset="0"/>
                <a:ea typeface="+mj-ea"/>
                <a:cs typeface="+mj-cs"/>
              </a:defRPr>
            </a:lvl1pPr>
          </a:lstStyle>
          <a:p>
            <a:pPr algn="l"/>
            <a:r>
              <a:rPr lang="en-US" sz="2800" i="0" dirty="0" smtClean="0">
                <a:solidFill>
                  <a:schemeClr val="tx1"/>
                </a:solidFill>
              </a:rPr>
              <a:t>Sample Clinical Trial Budget</a:t>
            </a:r>
            <a:endParaRPr lang="en-US" sz="2800" i="0" dirty="0">
              <a:solidFill>
                <a:schemeClr val="tx1"/>
              </a:solidFill>
            </a:endParaRPr>
          </a:p>
        </p:txBody>
      </p:sp>
      <p:sp>
        <p:nvSpPr>
          <p:cNvPr id="10" name="Rectangle 9"/>
          <p:cNvSpPr/>
          <p:nvPr/>
        </p:nvSpPr>
        <p:spPr>
          <a:xfrm>
            <a:off x="8156448" y="4476902"/>
            <a:ext cx="736575" cy="291933"/>
          </a:xfrm>
          <a:prstGeom prst="rect">
            <a:avLst/>
          </a:prstGeom>
          <a:noFill/>
          <a:ln w="28575">
            <a:solidFill>
              <a:srgbClr val="005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24458" y="4414559"/>
            <a:ext cx="3385572" cy="415774"/>
          </a:xfrm>
          <a:prstGeom prst="rect">
            <a:avLst/>
          </a:prstGeom>
          <a:solidFill>
            <a:schemeClr val="tx2">
              <a:lumMod val="75000"/>
            </a:schemeClr>
          </a:solidFill>
        </p:spPr>
        <p:txBody>
          <a:bodyPr wrap="square" rtlCol="0">
            <a:spAutoFit/>
          </a:bodyPr>
          <a:lstStyle/>
          <a:p>
            <a:pPr algn="ctr"/>
            <a:r>
              <a:rPr lang="en-US" sz="2000" dirty="0" smtClean="0">
                <a:solidFill>
                  <a:schemeClr val="bg1"/>
                </a:solidFill>
              </a:rPr>
              <a:t>Fixed Price per Participant</a:t>
            </a:r>
            <a:endParaRPr lang="en-US" sz="2000" dirty="0">
              <a:solidFill>
                <a:schemeClr val="bg1"/>
              </a:solidFill>
            </a:endParaRPr>
          </a:p>
        </p:txBody>
      </p:sp>
    </p:spTree>
    <p:extLst>
      <p:ext uri="{BB962C8B-B14F-4D97-AF65-F5344CB8AC3E}">
        <p14:creationId xmlns:p14="http://schemas.microsoft.com/office/powerpoint/2010/main" val="32339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ECA1B53D-748F-A448-962E-6EF0706C861D}"/>
    </a:ext>
  </a:ext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97CA2B89-6648-5643-8039-802698DBA24D}"/>
    </a:ext>
  </a:extLst>
</a:theme>
</file>

<file path=ppt/theme/theme3.xml><?xml version="1.0" encoding="utf-8"?>
<a:theme xmlns:a="http://schemas.openxmlformats.org/drawingml/2006/main" name="presentation-02-aerial">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AF57A50E-17EB-9E43-98CE-ED4F345E4C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Presentation-02-master</Template>
  <TotalTime>22997</TotalTime>
  <Words>3269</Words>
  <Application>Microsoft Office PowerPoint</Application>
  <PresentationFormat>On-screen Show (16:9)</PresentationFormat>
  <Paragraphs>676</Paragraphs>
  <Slides>64</Slides>
  <Notes>6</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64</vt:i4>
      </vt:variant>
    </vt:vector>
  </HeadingPairs>
  <TitlesOfParts>
    <vt:vector size="81" baseType="lpstr">
      <vt:lpstr>Arial</vt:lpstr>
      <vt:lpstr>Baskerville Old Face</vt:lpstr>
      <vt:lpstr>Berlin Sans FB Demi</vt:lpstr>
      <vt:lpstr>Calibri</vt:lpstr>
      <vt:lpstr>Copperplate Gothic Bold</vt:lpstr>
      <vt:lpstr>Courier New</vt:lpstr>
      <vt:lpstr>Helvetica</vt:lpstr>
      <vt:lpstr>Helvetica Regular</vt:lpstr>
      <vt:lpstr>Ink Free</vt:lpstr>
      <vt:lpstr>Segoe Script</vt:lpstr>
      <vt:lpstr>Symbol</vt:lpstr>
      <vt:lpstr>Times</vt:lpstr>
      <vt:lpstr>Times New Roman</vt:lpstr>
      <vt:lpstr>Wingdings</vt:lpstr>
      <vt:lpstr>presentation-01-dark</vt:lpstr>
      <vt:lpstr>presentation-02</vt:lpstr>
      <vt:lpstr>presentation-02-aerial</vt:lpstr>
      <vt:lpstr>PowerPoint Presentation</vt:lpstr>
      <vt:lpstr>PowerPoint Presentation</vt:lpstr>
      <vt:lpstr>Objectives</vt:lpstr>
      <vt:lpstr>Previous Material</vt:lpstr>
      <vt:lpstr>Budget Basics</vt:lpstr>
      <vt:lpstr>Budget Cost Principles </vt:lpstr>
      <vt:lpstr>Types of Budgets / Payment Basis</vt:lpstr>
      <vt:lpstr>Types of Budgets / Payment Basis</vt:lpstr>
      <vt:lpstr>PowerPoint Presentation</vt:lpstr>
      <vt:lpstr>PowerPoint Presentation</vt:lpstr>
      <vt:lpstr>Direct vs. Indirect Costs</vt:lpstr>
      <vt:lpstr>Indirect Costs</vt:lpstr>
      <vt:lpstr>Example</vt:lpstr>
      <vt:lpstr>Example</vt:lpstr>
      <vt:lpstr>PowerPoint Presentation</vt:lpstr>
      <vt:lpstr>Research Project Process</vt:lpstr>
      <vt:lpstr>Idea Phase</vt:lpstr>
      <vt:lpstr>Building Your Team</vt:lpstr>
      <vt:lpstr>If you need to expand your team…</vt:lpstr>
      <vt:lpstr>External Partners</vt:lpstr>
      <vt:lpstr>External Partners</vt:lpstr>
      <vt:lpstr>Expanding your Team</vt:lpstr>
      <vt:lpstr>Research Project Process</vt:lpstr>
      <vt:lpstr>Sponsor Types</vt:lpstr>
      <vt:lpstr>Sponsor Guidelines</vt:lpstr>
      <vt:lpstr>Reading the Guidelines</vt:lpstr>
      <vt:lpstr>Reading the Guidelines</vt:lpstr>
      <vt:lpstr>Example</vt:lpstr>
      <vt:lpstr>Example</vt:lpstr>
      <vt:lpstr>PowerPoint Presentation</vt:lpstr>
      <vt:lpstr>Templates</vt:lpstr>
      <vt:lpstr>Templates</vt:lpstr>
      <vt:lpstr>Templates</vt:lpstr>
      <vt:lpstr>Templates – Worksheets</vt:lpstr>
      <vt:lpstr>Research Project Process</vt:lpstr>
      <vt:lpstr>Time Out</vt:lpstr>
      <vt:lpstr>Personnel </vt:lpstr>
      <vt:lpstr>Personnel </vt:lpstr>
      <vt:lpstr>Too Little? Too Much? </vt:lpstr>
      <vt:lpstr>Estimating Effort</vt:lpstr>
      <vt:lpstr>Estimating Effort </vt:lpstr>
      <vt:lpstr>“Typical” Effort </vt:lpstr>
      <vt:lpstr>Sample Personnel Budget</vt:lpstr>
      <vt:lpstr>Travel</vt:lpstr>
      <vt:lpstr>Materials and Supplies</vt:lpstr>
      <vt:lpstr>Equipment</vt:lpstr>
      <vt:lpstr>Participant Incentives</vt:lpstr>
      <vt:lpstr>Other Participant Costs</vt:lpstr>
      <vt:lpstr>Publication Costs</vt:lpstr>
      <vt:lpstr>Various Required Institutional Costs</vt:lpstr>
      <vt:lpstr>Consultants</vt:lpstr>
      <vt:lpstr>Subawards</vt:lpstr>
      <vt:lpstr>Subawards and Indirect Costs</vt:lpstr>
      <vt:lpstr>Other Considerations</vt:lpstr>
      <vt:lpstr>What if I’m Over Budget?</vt:lpstr>
      <vt:lpstr>Budget Justification</vt:lpstr>
      <vt:lpstr>PowerPoint Presentation</vt:lpstr>
      <vt:lpstr>PowerPoint Presentation</vt:lpstr>
      <vt:lpstr>Sample Personnel Justification</vt:lpstr>
      <vt:lpstr>Sample Personnel Justification</vt:lpstr>
      <vt:lpstr>Sample Travel Justification</vt:lpstr>
      <vt:lpstr>PowerPoint Presentation</vt:lpstr>
      <vt:lpstr>Resources</vt:lpstr>
      <vt:lpstr>PowerPoint Presentation</vt:lpstr>
    </vt:vector>
  </TitlesOfParts>
  <Company>UCLA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Sheehan, Laura W.</dc:creator>
  <cp:lastModifiedBy>Sheehan, Laura W.</cp:lastModifiedBy>
  <cp:revision>297</cp:revision>
  <cp:lastPrinted>2023-03-09T17:31:47Z</cp:lastPrinted>
  <dcterms:created xsi:type="dcterms:W3CDTF">2022-06-02T00:23:03Z</dcterms:created>
  <dcterms:modified xsi:type="dcterms:W3CDTF">2023-03-09T21:52:16Z</dcterms:modified>
</cp:coreProperties>
</file>