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74" r:id="rId4"/>
    <p:sldId id="280" r:id="rId5"/>
    <p:sldId id="279" r:id="rId6"/>
    <p:sldId id="275" r:id="rId7"/>
    <p:sldId id="273" r:id="rId8"/>
    <p:sldId id="272" r:id="rId9"/>
    <p:sldId id="276" r:id="rId10"/>
    <p:sldId id="277" r:id="rId11"/>
    <p:sldId id="285" r:id="rId12"/>
    <p:sldId id="286" r:id="rId13"/>
    <p:sldId id="289" r:id="rId14"/>
    <p:sldId id="287" r:id="rId15"/>
    <p:sldId id="261" r:id="rId16"/>
    <p:sldId id="292" r:id="rId17"/>
    <p:sldId id="293" r:id="rId18"/>
    <p:sldId id="291" r:id="rId19"/>
    <p:sldId id="290" r:id="rId20"/>
    <p:sldId id="288" r:id="rId21"/>
    <p:sldId id="284" r:id="rId22"/>
    <p:sldId id="283" r:id="rId23"/>
    <p:sldId id="28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AC"/>
    <a:srgbClr val="5C9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CE027-406C-40C5-B61C-9974F6331258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30F44-0486-4EF5-A401-CA3F5E03A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3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2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4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9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82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3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66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8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86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0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4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10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1767E-7DAE-4730-ACF5-E7D32630F43E}" type="datetimeFigureOut">
              <a:rPr lang="en-US" smtClean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2D59A-4C34-4692-9431-166C7A7E37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0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ce.gov/usao-vt/pr/statement-us-attorney-s-office-concerning-proposed-injection-sites" TargetMode="External"/><Relationship Id="rId2" Type="http://schemas.openxmlformats.org/officeDocument/2006/relationships/hyperlink" Target="https://www.nytimes.com/2018/08/27/opinion/opioids-heroin-injection-sit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cap="all" dirty="0" smtClean="0">
                <a:solidFill>
                  <a:srgbClr val="0067AC"/>
                </a:solidFill>
                <a:effectLst/>
                <a:latin typeface="Montserrat"/>
              </a:rPr>
              <a:t>AB 186: Safer Drug Consumption Sites</a:t>
            </a:r>
            <a:endParaRPr lang="en-US" dirty="0">
              <a:solidFill>
                <a:srgbClr val="0067A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2183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101"/>
                </a:solidFill>
                <a:latin typeface="Arimo"/>
              </a:rPr>
              <a:t>Opioid and HIV in Los Angeles: Getting the Word Out to Communities and </a:t>
            </a:r>
            <a:r>
              <a:rPr lang="en-US" dirty="0" smtClean="0">
                <a:solidFill>
                  <a:srgbClr val="000101"/>
                </a:solidFill>
                <a:latin typeface="Arimo"/>
              </a:rPr>
              <a:t>Providers</a:t>
            </a:r>
          </a:p>
          <a:p>
            <a:endParaRPr lang="en-US" sz="500" dirty="0" smtClean="0">
              <a:solidFill>
                <a:srgbClr val="000101"/>
              </a:solidFill>
              <a:latin typeface="Arimo"/>
            </a:endParaRPr>
          </a:p>
          <a:p>
            <a:r>
              <a:rPr lang="en-US" sz="2000" dirty="0">
                <a:solidFill>
                  <a:schemeClr val="dk1"/>
                </a:solidFill>
                <a:latin typeface="Arimo"/>
                <a:ea typeface="Calibri"/>
                <a:cs typeface="Calibri"/>
                <a:sym typeface="Calibri"/>
              </a:rPr>
              <a:t>Monday, September 24, 2018 | </a:t>
            </a:r>
            <a:r>
              <a:rPr lang="en-US" sz="2000" dirty="0" smtClean="0">
                <a:solidFill>
                  <a:schemeClr val="dk1"/>
                </a:solidFill>
                <a:latin typeface="Arimo"/>
                <a:ea typeface="Calibri"/>
                <a:cs typeface="Calibri"/>
                <a:sym typeface="Calibri"/>
              </a:rPr>
              <a:t>8:30am-12:30pm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3" y="293597"/>
            <a:ext cx="4450979" cy="1967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1071" y="5344732"/>
            <a:ext cx="928566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buClr>
                <a:srgbClr val="888888"/>
              </a:buClr>
              <a:buSzPts val="1600"/>
            </a:pPr>
            <a:r>
              <a:rPr lang="en-US" dirty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t>Ayako Miyashita Ochoa, JD</a:t>
            </a:r>
            <a:endParaRPr lang="en-US" dirty="0"/>
          </a:p>
          <a:p>
            <a:pPr lvl="0" algn="r">
              <a:spcBef>
                <a:spcPts val="320"/>
              </a:spcBef>
              <a:buClr>
                <a:srgbClr val="888888"/>
              </a:buClr>
              <a:buSzPts val="1600"/>
            </a:pPr>
            <a:r>
              <a:rPr lang="en-US" dirty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t>Southern California HIV/AIDS Policy Research Center</a:t>
            </a:r>
            <a:endParaRPr lang="en-US" dirty="0"/>
          </a:p>
          <a:p>
            <a:pPr lvl="0" algn="r">
              <a:spcBef>
                <a:spcPts val="320"/>
              </a:spcBef>
              <a:buClr>
                <a:srgbClr val="888888"/>
              </a:buClr>
              <a:buSzPts val="1600"/>
            </a:pPr>
            <a:r>
              <a:rPr lang="en-US" dirty="0">
                <a:solidFill>
                  <a:srgbClr val="888888"/>
                </a:solidFill>
                <a:ea typeface="Calibri"/>
                <a:cs typeface="Calibri"/>
                <a:sym typeface="Calibri"/>
              </a:rPr>
              <a:t>UCLA Luskin School of Public Affairs, Department of Social Welfare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LEGAL OBSTACLES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27031"/>
              </p:ext>
            </p:extLst>
          </p:nvPr>
        </p:nvGraphicFramePr>
        <p:xfrm>
          <a:off x="838200" y="1796448"/>
          <a:ext cx="10515600" cy="46218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/>
                <a:gridCol w="5257800"/>
              </a:tblGrid>
              <a:tr h="5070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mo"/>
                        </a:rPr>
                        <a:t>WHAT</a:t>
                      </a:r>
                      <a:r>
                        <a:rPr lang="en-US" baseline="0" dirty="0" smtClean="0">
                          <a:latin typeface="Arimo"/>
                        </a:rPr>
                        <a:t> WE NEED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rimo"/>
                        </a:rPr>
                        <a:t>“To Fight”</a:t>
                      </a:r>
                      <a:endParaRPr lang="en-US" b="1" baseline="0" dirty="0" smtClean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mo"/>
                        </a:rPr>
                        <a:t>WHAT</a:t>
                      </a:r>
                      <a:r>
                        <a:rPr lang="en-US" baseline="0" dirty="0" smtClean="0">
                          <a:latin typeface="Arimo"/>
                        </a:rPr>
                        <a:t> WE DON’T NEED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Arimo"/>
                        </a:rPr>
                        <a:t>“To Subsidize”</a:t>
                      </a:r>
                      <a:endParaRPr lang="en-US" b="1" baseline="0" dirty="0" smtClean="0">
                        <a:latin typeface="Arimo"/>
                      </a:endParaRPr>
                    </a:p>
                  </a:txBody>
                  <a:tcPr/>
                </a:tc>
              </a:tr>
              <a:tr h="5070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mo"/>
                        </a:rPr>
                        <a:t>Need</a:t>
                      </a:r>
                      <a:r>
                        <a:rPr lang="en-US" baseline="0" dirty="0" smtClean="0">
                          <a:latin typeface="Arimo"/>
                        </a:rPr>
                        <a:t> treatment</a:t>
                      </a:r>
                      <a:endParaRPr lang="en-US" b="0" dirty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mo"/>
                        </a:rPr>
                        <a:t>“Taxpayer-sponsored haven to shoot up”</a:t>
                      </a:r>
                      <a:endParaRPr lang="en-US" b="0" dirty="0">
                        <a:latin typeface="Arimo"/>
                      </a:endParaRPr>
                    </a:p>
                  </a:txBody>
                  <a:tcPr/>
                </a:tc>
              </a:tr>
              <a:tr h="5070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mo"/>
                        </a:rPr>
                        <a:t>Need reduced access to drugs</a:t>
                      </a:r>
                      <a:endParaRPr lang="en-US" b="0" dirty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mo"/>
                        </a:rPr>
                        <a:t>“[C]enters</a:t>
                      </a:r>
                      <a:r>
                        <a:rPr lang="en-US" baseline="0" dirty="0" smtClean="0">
                          <a:latin typeface="Arimo"/>
                        </a:rPr>
                        <a:t> where drug users can abuse dangerous illegal drugs with government help</a:t>
                      </a:r>
                      <a:r>
                        <a:rPr lang="en-US" sz="1800" kern="1200" dirty="0" smtClean="0">
                          <a:effectLst/>
                          <a:latin typeface="Arimo"/>
                        </a:rPr>
                        <a:t> ”</a:t>
                      </a:r>
                      <a:endParaRPr lang="en-US" b="0" dirty="0">
                        <a:latin typeface="Arimo"/>
                      </a:endParaRPr>
                    </a:p>
                  </a:txBody>
                  <a:tcPr/>
                </a:tc>
              </a:tr>
              <a:tr h="5070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mo"/>
                        </a:rPr>
                        <a:t>Increased prosecution of drug</a:t>
                      </a:r>
                      <a:r>
                        <a:rPr lang="en-US" baseline="0" dirty="0" smtClean="0">
                          <a:latin typeface="Arimo"/>
                        </a:rPr>
                        <a:t> traffickers</a:t>
                      </a:r>
                      <a:endParaRPr lang="en-US" b="0" dirty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mo"/>
                        </a:rPr>
                        <a:t>Reduction in criminal sentences and </a:t>
                      </a:r>
                      <a:r>
                        <a:rPr lang="en-US" baseline="0" dirty="0" smtClean="0">
                          <a:latin typeface="Arimo"/>
                        </a:rPr>
                        <a:t>in </a:t>
                      </a:r>
                      <a:r>
                        <a:rPr lang="en-US" dirty="0" smtClean="0">
                          <a:latin typeface="Arimo"/>
                        </a:rPr>
                        <a:t>law enforcement efforts</a:t>
                      </a:r>
                      <a:endParaRPr lang="en-US" b="0" dirty="0" smtClean="0">
                        <a:latin typeface="Arimo"/>
                      </a:endParaRPr>
                    </a:p>
                  </a:txBody>
                  <a:tcPr/>
                </a:tc>
              </a:tr>
              <a:tr h="5070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Arimo"/>
                        </a:rPr>
                        <a:t>Criminalization (federal felony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Arimo"/>
                        </a:rPr>
                        <a:t> punishable by up to 20 years in prison; civil injunctions)</a:t>
                      </a:r>
                      <a:endParaRPr lang="en-US" b="0" dirty="0">
                        <a:solidFill>
                          <a:schemeClr val="tx1"/>
                        </a:solidFill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Arimo"/>
                        </a:rPr>
                        <a:t>Increased use=increased demand=increased trafficking</a:t>
                      </a:r>
                      <a:endParaRPr lang="en-US" b="0" dirty="0">
                        <a:latin typeface="Arimo"/>
                      </a:endParaRPr>
                    </a:p>
                  </a:txBody>
                  <a:tcPr/>
                </a:tc>
              </a:tr>
              <a:tr h="50708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mo"/>
                        </a:rPr>
                        <a:t>DOJ to pursue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latin typeface="Arimo"/>
                        </a:rPr>
                        <a:t> cities and counties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Arimo"/>
                        </a:rPr>
                        <a:t> with “swift and aggressive action”</a:t>
                      </a:r>
                      <a:endParaRPr lang="en-US" b="0" dirty="0">
                        <a:solidFill>
                          <a:srgbClr val="FF0000"/>
                        </a:solidFill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mo"/>
                        </a:rPr>
                        <a:t>Staff “helping people abuse drugs by providing needles and stand ready to resuscitate addicts who overdose”</a:t>
                      </a:r>
                      <a:endParaRPr lang="en-US" b="0" dirty="0" smtClean="0">
                        <a:latin typeface="Arimo"/>
                      </a:endParaRPr>
                    </a:p>
                  </a:txBody>
                  <a:tcPr/>
                </a:tc>
              </a:tr>
              <a:tr h="50708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mo"/>
                        </a:rPr>
                        <a:t>Messaging is key—do</a:t>
                      </a:r>
                      <a:r>
                        <a:rPr lang="en-US" baseline="0" dirty="0" smtClean="0">
                          <a:latin typeface="Arimo"/>
                        </a:rPr>
                        <a:t> </a:t>
                      </a:r>
                      <a:r>
                        <a:rPr lang="en-US" dirty="0" smtClean="0">
                          <a:latin typeface="Arimo"/>
                        </a:rPr>
                        <a:t>not normalize drug</a:t>
                      </a:r>
                      <a:r>
                        <a:rPr lang="en-US" baseline="0" dirty="0" smtClean="0">
                          <a:latin typeface="Arimo"/>
                        </a:rPr>
                        <a:t> use</a:t>
                      </a:r>
                      <a:endParaRPr lang="en-US" b="0" dirty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Destruction of surrounding community</a:t>
                      </a:r>
                      <a:endParaRPr lang="en-US" b="0" baseline="0" dirty="0" smtClean="0">
                        <a:latin typeface="Arimo"/>
                      </a:endParaRPr>
                    </a:p>
                    <a:p>
                      <a:endParaRPr lang="en-US" b="0" baseline="0" dirty="0" smtClean="0">
                        <a:latin typeface="Arimo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9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CONSTITUENCIES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sz="5400" dirty="0" smtClean="0">
                <a:latin typeface="Arimo"/>
              </a:rPr>
              <a:t>Who was in support of this bill?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sz="5400" dirty="0" smtClean="0">
                <a:latin typeface="Arimo"/>
              </a:rPr>
              <a:t>Who was against this bill?</a:t>
            </a:r>
            <a:endParaRPr lang="en-US" sz="5400" dirty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5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CONSTITUENCIES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sz="5400" dirty="0" smtClean="0">
                <a:latin typeface="Arimo"/>
              </a:rPr>
              <a:t>Who was in support of this bill?</a:t>
            </a:r>
          </a:p>
          <a:p>
            <a:pPr lvl="1">
              <a:buClr>
                <a:srgbClr val="0067AC"/>
              </a:buClr>
            </a:pPr>
            <a:r>
              <a:rPr lang="en-US" sz="4600" dirty="0" smtClean="0">
                <a:latin typeface="Arimo"/>
              </a:rPr>
              <a:t>City and County of San Francisco (D.A., DPH, providers)</a:t>
            </a:r>
          </a:p>
          <a:p>
            <a:pPr lvl="1">
              <a:buClr>
                <a:srgbClr val="0067AC"/>
              </a:buClr>
            </a:pPr>
            <a:r>
              <a:rPr lang="en-US" sz="4600" dirty="0" smtClean="0">
                <a:latin typeface="Arimo"/>
              </a:rPr>
              <a:t>Content experts in the field of substance use treatment </a:t>
            </a:r>
          </a:p>
          <a:p>
            <a:pPr lvl="1">
              <a:buClr>
                <a:srgbClr val="0067AC"/>
              </a:buClr>
            </a:pPr>
            <a:r>
              <a:rPr lang="en-US" sz="4600" dirty="0" smtClean="0">
                <a:latin typeface="Arimo"/>
              </a:rPr>
              <a:t>Public Defenders</a:t>
            </a:r>
          </a:p>
          <a:p>
            <a:pPr lvl="1">
              <a:buClr>
                <a:srgbClr val="0067AC"/>
              </a:buClr>
            </a:pPr>
            <a:r>
              <a:rPr lang="en-US" sz="4600" dirty="0" smtClean="0">
                <a:latin typeface="Arimo"/>
              </a:rPr>
              <a:t>Broad coalition of providers serving PWID, homeless populations and people living with HIV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sz="5400" dirty="0" smtClean="0">
                <a:latin typeface="Arimo"/>
              </a:rPr>
              <a:t>Who was against this bill?</a:t>
            </a:r>
          </a:p>
          <a:p>
            <a:pPr lvl="1">
              <a:buClr>
                <a:srgbClr val="0067AC"/>
              </a:buClr>
            </a:pPr>
            <a:r>
              <a:rPr lang="en-US" sz="4600" dirty="0" smtClean="0">
                <a:latin typeface="Arimo"/>
              </a:rPr>
              <a:t>Law enforcement </a:t>
            </a:r>
            <a:r>
              <a:rPr lang="en-US" sz="4600" dirty="0">
                <a:latin typeface="Arimo"/>
              </a:rPr>
              <a:t>officers</a:t>
            </a:r>
          </a:p>
          <a:p>
            <a:pPr lvl="1">
              <a:buClr>
                <a:srgbClr val="0067AC"/>
              </a:buClr>
            </a:pPr>
            <a:r>
              <a:rPr lang="en-US" sz="4600" dirty="0">
                <a:latin typeface="Arimo"/>
              </a:rPr>
              <a:t>City of West Covina</a:t>
            </a:r>
          </a:p>
          <a:p>
            <a:pPr lvl="1">
              <a:buClr>
                <a:srgbClr val="0067AC"/>
              </a:buClr>
            </a:pPr>
            <a:r>
              <a:rPr lang="en-US" sz="4600" dirty="0">
                <a:latin typeface="Arimo"/>
              </a:rPr>
              <a:t>District Attorney of Alameda County (next to S.F. County)</a:t>
            </a:r>
          </a:p>
          <a:p>
            <a:pPr lvl="1">
              <a:buClr>
                <a:srgbClr val="0067AC"/>
              </a:buClr>
            </a:pPr>
            <a:r>
              <a:rPr lang="en-US" sz="4600" dirty="0">
                <a:latin typeface="Arimo"/>
              </a:rPr>
              <a:t>Elected officials in Shasta and Santa Cruz County</a:t>
            </a:r>
          </a:p>
          <a:p>
            <a:pPr lvl="1">
              <a:buClr>
                <a:srgbClr val="0067AC"/>
              </a:buClr>
            </a:pPr>
            <a:r>
              <a:rPr lang="en-US" sz="4600" dirty="0">
                <a:latin typeface="Arimo"/>
              </a:rPr>
              <a:t>International Faith Based Coalition</a:t>
            </a:r>
          </a:p>
          <a:p>
            <a:pPr>
              <a:buClr>
                <a:srgbClr val="0067AC"/>
              </a:buClr>
            </a:pPr>
            <a:endParaRPr lang="en-US" sz="5400" dirty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5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AC"/>
                </a:solidFill>
                <a:latin typeface="Montserrat"/>
                <a:cs typeface="Times New Roman" charset="0"/>
              </a:rPr>
              <a:t>POLICY CONSIDERATIONS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435802"/>
              </p:ext>
            </p:extLst>
          </p:nvPr>
        </p:nvGraphicFramePr>
        <p:xfrm>
          <a:off x="838200" y="1825625"/>
          <a:ext cx="10515600" cy="3571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Arimo"/>
                        </a:rPr>
                        <a:t>AGREEMENT</a:t>
                      </a:r>
                      <a:endParaRPr lang="en-US" dirty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Drug addiction can cost people their lives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baseline="0" dirty="0" smtClean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Drug addiction can impact others’ lives (e.g. sex partners, needle-sharing partners, children)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baseline="0" dirty="0" smtClean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Trends in drug use indicate increased </a:t>
                      </a:r>
                      <a:r>
                        <a:rPr lang="en-US" baseline="0" dirty="0" smtClean="0">
                          <a:latin typeface="Arimo"/>
                        </a:rPr>
                        <a:t>risk </a:t>
                      </a:r>
                      <a:r>
                        <a:rPr lang="en-US" baseline="0" dirty="0" smtClean="0">
                          <a:latin typeface="Arimo"/>
                        </a:rPr>
                        <a:t>of </a:t>
                      </a:r>
                      <a:r>
                        <a:rPr lang="en-US" baseline="0" dirty="0" smtClean="0">
                          <a:latin typeface="Arimo"/>
                        </a:rPr>
                        <a:t>harm to individuals and communities</a:t>
                      </a:r>
                      <a:endParaRPr lang="en-US" baseline="0" dirty="0" smtClean="0">
                        <a:latin typeface="Arimo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baseline="0" dirty="0" smtClean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Something must be done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baseline="0" dirty="0" smtClean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More people could benefit from entering treatment for substance use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baseline="0" dirty="0" smtClean="0">
                        <a:latin typeface="Arimo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4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AC"/>
                </a:solidFill>
                <a:latin typeface="Montserrat"/>
                <a:cs typeface="Times New Roman" charset="0"/>
              </a:rPr>
              <a:t>POLICY CONSIDERATIONS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950474"/>
              </p:ext>
            </p:extLst>
          </p:nvPr>
        </p:nvGraphicFramePr>
        <p:xfrm>
          <a:off x="838200" y="1825625"/>
          <a:ext cx="10515600" cy="3845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/>
                <a:gridCol w="5257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latin typeface="Arimo"/>
                        </a:rPr>
                        <a:t>CONFLICT</a:t>
                      </a:r>
                      <a:endParaRPr lang="en-US" dirty="0">
                        <a:latin typeface="Arimo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Decriminalization; employment of public health strategies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Criminalization; continuing to rely on the law to deter drug use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This is a longer-term solution to engage PWID into services and save lives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Arimo"/>
                        </a:rPr>
                        <a:t>This is a short-term solution that does not lead</a:t>
                      </a:r>
                      <a:r>
                        <a:rPr lang="en-US" baseline="0" dirty="0" smtClean="0">
                          <a:latin typeface="Arimo"/>
                        </a:rPr>
                        <a:t> to “long-term healing”</a:t>
                      </a:r>
                      <a:endParaRPr lang="en-US" dirty="0" smtClean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PWID should be given ample opportunities to access services but must voluntarily decide when to enter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latin typeface="Arimo"/>
                        </a:rPr>
                        <a:t>Staff should be mandated</a:t>
                      </a:r>
                      <a:r>
                        <a:rPr lang="en-US" baseline="0" dirty="0" smtClean="0">
                          <a:latin typeface="Arimo"/>
                        </a:rPr>
                        <a:t> to persuade users into treatment; there’s no proof this is happening in SIFs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PWID place themselves in danger when injecting in public spaces.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Those using SIFs may become targets for other criminals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Reduces public nuisance and potentially hazardous litter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latin typeface="Arimo"/>
                        </a:rPr>
                        <a:t>Location of SIFs in “fragile” communities is concerning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8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RESEARCH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83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SIFs result in </a:t>
            </a:r>
            <a:r>
              <a:rPr lang="en-US" dirty="0">
                <a:latin typeface="Arimo"/>
              </a:rPr>
              <a:t>net savings—for every dollar spent on the effort, there would be a $2.33 generated in savings</a:t>
            </a:r>
            <a:r>
              <a:rPr lang="en-US" dirty="0" smtClean="0">
                <a:latin typeface="Arimo"/>
              </a:rPr>
              <a:t>.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i="1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i="1" dirty="0" smtClean="0">
                <a:latin typeface="Arimo"/>
              </a:rPr>
              <a:t>Irwin</a:t>
            </a:r>
            <a:r>
              <a:rPr lang="en-US" dirty="0" smtClean="0">
                <a:latin typeface="Arimo"/>
              </a:rPr>
              <a:t> modeling study </a:t>
            </a:r>
            <a:endParaRPr lang="en-US" i="1" dirty="0" smtClean="0">
              <a:latin typeface="Arimo"/>
            </a:endParaRPr>
          </a:p>
          <a:p>
            <a:pPr lvl="1">
              <a:buClr>
                <a:srgbClr val="0067AC"/>
              </a:buClr>
            </a:pPr>
            <a:r>
              <a:rPr lang="en-US" dirty="0" smtClean="0">
                <a:latin typeface="Arimo"/>
              </a:rPr>
              <a:t>1 SIF in San Francisco could…</a:t>
            </a:r>
          </a:p>
          <a:p>
            <a:pPr lvl="3">
              <a:buClr>
                <a:srgbClr val="0067AC"/>
              </a:buClr>
            </a:pPr>
            <a:r>
              <a:rPr lang="en-US" sz="2400" dirty="0" smtClean="0">
                <a:latin typeface="Arimo"/>
              </a:rPr>
              <a:t>Prevent </a:t>
            </a:r>
            <a:r>
              <a:rPr lang="en-US" sz="2400" dirty="0">
                <a:latin typeface="Arimo"/>
              </a:rPr>
              <a:t>3.3 new HIV transmissions per </a:t>
            </a:r>
            <a:r>
              <a:rPr lang="en-US" sz="2400" dirty="0" smtClean="0">
                <a:latin typeface="Arimo"/>
              </a:rPr>
              <a:t>year;</a:t>
            </a:r>
          </a:p>
          <a:p>
            <a:pPr lvl="3">
              <a:buClr>
                <a:srgbClr val="0067AC"/>
              </a:buClr>
            </a:pPr>
            <a:r>
              <a:rPr lang="en-US" sz="2400" dirty="0" smtClean="0">
                <a:latin typeface="Arimo"/>
              </a:rPr>
              <a:t>Generate cost savings to </a:t>
            </a:r>
            <a:r>
              <a:rPr lang="en-US" sz="2400" dirty="0">
                <a:latin typeface="Arimo"/>
              </a:rPr>
              <a:t>the State of California roughly $3.5 million per year in expenses related to healthcare, emergency services and </a:t>
            </a:r>
            <a:r>
              <a:rPr lang="en-US" sz="2400" dirty="0" smtClean="0">
                <a:latin typeface="Arimo"/>
              </a:rPr>
              <a:t>crime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6873" y="5764837"/>
            <a:ext cx="10818254" cy="52322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mo"/>
              </a:rPr>
              <a:t>Amos, Irwin., Jozaghi, E., Bluthenthal, R.N., Kral, A.H., (2017), A Cost-Benefit Analysis of a Potential </a:t>
            </a:r>
            <a:r>
              <a:rPr lang="en-US" sz="1400" dirty="0" smtClean="0">
                <a:latin typeface="Arimo"/>
              </a:rPr>
              <a:t>Supervised Injection </a:t>
            </a:r>
            <a:r>
              <a:rPr lang="en-US" sz="1400" dirty="0">
                <a:latin typeface="Arimo"/>
              </a:rPr>
              <a:t>Facility </a:t>
            </a:r>
            <a:r>
              <a:rPr lang="en-US" sz="1400" dirty="0" smtClean="0">
                <a:latin typeface="Arimo"/>
              </a:rPr>
              <a:t>in San </a:t>
            </a:r>
            <a:r>
              <a:rPr lang="en-US" sz="1400" dirty="0">
                <a:latin typeface="Arimo"/>
              </a:rPr>
              <a:t>Francisco, California, USA. Journal of Drug Issues, Vol. 47(2) 164-184. </a:t>
            </a:r>
          </a:p>
        </p:txBody>
      </p:sp>
    </p:spTree>
    <p:extLst>
      <p:ext uri="{BB962C8B-B14F-4D97-AF65-F5344CB8AC3E}">
        <p14:creationId xmlns:p14="http://schemas.microsoft.com/office/powerpoint/2010/main" val="35023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RESEARCH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2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sz="2400" dirty="0" smtClean="0">
                <a:latin typeface="Arimo"/>
              </a:rPr>
              <a:t>Programs in other countries have proven effective as they </a:t>
            </a:r>
            <a:r>
              <a:rPr lang="en-US" sz="2400" dirty="0" smtClean="0">
                <a:latin typeface="Arimo"/>
              </a:rPr>
              <a:t>successfully offer PWID services such as the following:</a:t>
            </a:r>
            <a:endParaRPr lang="en-US" sz="2400" dirty="0">
              <a:latin typeface="Arimo"/>
            </a:endParaRPr>
          </a:p>
          <a:p>
            <a:pPr lvl="1">
              <a:buClr>
                <a:srgbClr val="0067AC"/>
              </a:buClr>
            </a:pPr>
            <a:r>
              <a:rPr lang="en-US" sz="2000" dirty="0" smtClean="0">
                <a:latin typeface="Arimo"/>
              </a:rPr>
              <a:t>supervision </a:t>
            </a:r>
            <a:r>
              <a:rPr lang="en-US" sz="2000" dirty="0">
                <a:latin typeface="Arimo"/>
              </a:rPr>
              <a:t>by trained </a:t>
            </a:r>
            <a:r>
              <a:rPr lang="en-US" sz="2000" dirty="0" smtClean="0">
                <a:latin typeface="Arimo"/>
              </a:rPr>
              <a:t>personnel</a:t>
            </a:r>
          </a:p>
          <a:p>
            <a:pPr lvl="1">
              <a:buClr>
                <a:srgbClr val="0067AC"/>
              </a:buClr>
            </a:pPr>
            <a:r>
              <a:rPr lang="en-US" sz="2000" dirty="0" smtClean="0">
                <a:latin typeface="Arimo"/>
              </a:rPr>
              <a:t>safe </a:t>
            </a:r>
            <a:r>
              <a:rPr lang="en-US" sz="2000" dirty="0">
                <a:latin typeface="Arimo"/>
              </a:rPr>
              <a:t>and sterilized </a:t>
            </a:r>
            <a:r>
              <a:rPr lang="en-US" sz="2000" dirty="0" smtClean="0">
                <a:latin typeface="Arimo"/>
              </a:rPr>
              <a:t>equipment</a:t>
            </a:r>
          </a:p>
          <a:p>
            <a:pPr lvl="1">
              <a:buClr>
                <a:srgbClr val="0067AC"/>
              </a:buClr>
            </a:pPr>
            <a:r>
              <a:rPr lang="en-US" sz="2000" dirty="0">
                <a:latin typeface="Arimo"/>
              </a:rPr>
              <a:t>a</a:t>
            </a:r>
            <a:r>
              <a:rPr lang="en-US" sz="2000" dirty="0" smtClean="0">
                <a:latin typeface="Arimo"/>
              </a:rPr>
              <a:t>bility to safely </a:t>
            </a:r>
            <a:r>
              <a:rPr lang="en-US" sz="2000" dirty="0">
                <a:latin typeface="Arimo"/>
              </a:rPr>
              <a:t>link </a:t>
            </a:r>
            <a:r>
              <a:rPr lang="en-US" sz="2000" dirty="0" smtClean="0">
                <a:latin typeface="Arimo"/>
              </a:rPr>
              <a:t>people to </a:t>
            </a:r>
            <a:r>
              <a:rPr lang="en-US" sz="2000" dirty="0">
                <a:latin typeface="Arimo"/>
              </a:rPr>
              <a:t>medical care and substance use </a:t>
            </a:r>
            <a:r>
              <a:rPr lang="en-US" sz="2000" dirty="0" smtClean="0">
                <a:latin typeface="Arimo"/>
              </a:rPr>
              <a:t>treatment</a:t>
            </a:r>
          </a:p>
          <a:p>
            <a:pPr lvl="1">
              <a:buClr>
                <a:srgbClr val="0067AC"/>
              </a:buClr>
            </a:pPr>
            <a:r>
              <a:rPr lang="en-US" sz="2000" dirty="0">
                <a:latin typeface="Arimo"/>
              </a:rPr>
              <a:t>r</a:t>
            </a:r>
            <a:r>
              <a:rPr lang="en-US" sz="2000" dirty="0" smtClean="0">
                <a:latin typeface="Arimo"/>
              </a:rPr>
              <a:t>eduction in </a:t>
            </a:r>
            <a:r>
              <a:rPr lang="en-US" sz="2000" dirty="0">
                <a:latin typeface="Arimo"/>
              </a:rPr>
              <a:t>risk and incidence of HIV and Hepatitis </a:t>
            </a:r>
            <a:r>
              <a:rPr lang="en-US" sz="2000" dirty="0" smtClean="0">
                <a:latin typeface="Arimo"/>
              </a:rPr>
              <a:t>C (HCV</a:t>
            </a:r>
            <a:r>
              <a:rPr lang="en-US" sz="2000" dirty="0">
                <a:latin typeface="Arimo"/>
              </a:rPr>
              <a:t>) </a:t>
            </a:r>
            <a:r>
              <a:rPr lang="en-US" sz="2000" dirty="0" smtClean="0">
                <a:latin typeface="Arimo"/>
              </a:rPr>
              <a:t>infection</a:t>
            </a:r>
          </a:p>
          <a:p>
            <a:pPr lvl="1">
              <a:buClr>
                <a:srgbClr val="0067AC"/>
              </a:buClr>
            </a:pPr>
            <a:r>
              <a:rPr lang="en-US" sz="2000" dirty="0">
                <a:latin typeface="Arimo"/>
              </a:rPr>
              <a:t>o</a:t>
            </a:r>
            <a:r>
              <a:rPr lang="en-US" sz="2000" dirty="0" smtClean="0">
                <a:latin typeface="Arimo"/>
              </a:rPr>
              <a:t>verdose prevention</a:t>
            </a:r>
          </a:p>
          <a:p>
            <a:pPr lvl="1">
              <a:buClr>
                <a:srgbClr val="0067AC"/>
              </a:buClr>
            </a:pPr>
            <a:r>
              <a:rPr lang="en-US" sz="2000" dirty="0" smtClean="0">
                <a:latin typeface="Arimo"/>
              </a:rPr>
              <a:t>help </a:t>
            </a:r>
            <a:r>
              <a:rPr lang="en-US" sz="2000" dirty="0">
                <a:latin typeface="Arimo"/>
              </a:rPr>
              <a:t>to facilitate </a:t>
            </a:r>
            <a:r>
              <a:rPr lang="en-US" sz="2000" dirty="0" smtClean="0">
                <a:latin typeface="Arimo"/>
              </a:rPr>
              <a:t>continuity of </a:t>
            </a:r>
            <a:r>
              <a:rPr lang="en-US" sz="2000" dirty="0">
                <a:latin typeface="Arimo"/>
              </a:rPr>
              <a:t>care for both addiction and HIV among people living with HIV who use </a:t>
            </a:r>
            <a:r>
              <a:rPr lang="en-US" sz="2000" dirty="0" smtClean="0">
                <a:latin typeface="Arimo"/>
              </a:rPr>
              <a:t>drugs</a:t>
            </a:r>
          </a:p>
          <a:p>
            <a:pPr marL="457200" lvl="1" indent="0">
              <a:buClr>
                <a:srgbClr val="0067AC"/>
              </a:buClr>
              <a:buNone/>
            </a:pPr>
            <a:endParaRPr lang="en-US" sz="16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6873" y="4921704"/>
            <a:ext cx="10818254" cy="135421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mo"/>
              </a:rPr>
              <a:t>Andresen, Martin A., et al., A cost-benefit and cost-effectiveness analysis of Vancouver’s supervised </a:t>
            </a:r>
            <a:r>
              <a:rPr lang="en-US" sz="1200" dirty="0" smtClean="0">
                <a:latin typeface="Arimo"/>
              </a:rPr>
              <a:t>injection facility</a:t>
            </a:r>
            <a:r>
              <a:rPr lang="en-US" sz="1200" dirty="0">
                <a:latin typeface="Arimo"/>
              </a:rPr>
              <a:t>. International Journal of Drug Policy, Volume 21, Issue 1, 70 – 76. 2010.</a:t>
            </a:r>
          </a:p>
          <a:p>
            <a:endParaRPr lang="en-US" sz="500" dirty="0">
              <a:latin typeface="Arimo"/>
            </a:endParaRPr>
          </a:p>
          <a:p>
            <a:r>
              <a:rPr lang="en-US" sz="1200" dirty="0" smtClean="0">
                <a:latin typeface="Arimo"/>
              </a:rPr>
              <a:t>Semaan</a:t>
            </a:r>
            <a:r>
              <a:rPr lang="en-US" sz="1200" dirty="0">
                <a:latin typeface="Arimo"/>
              </a:rPr>
              <a:t>, Salaam, et al., Potential role of safer injection facilities in reducing HIV and Hepatitis C </a:t>
            </a:r>
            <a:r>
              <a:rPr lang="en-US" sz="1200" dirty="0" smtClean="0">
                <a:latin typeface="Arimo"/>
              </a:rPr>
              <a:t>infections and </a:t>
            </a:r>
            <a:r>
              <a:rPr lang="en-US" sz="1200" dirty="0">
                <a:latin typeface="Arimo"/>
              </a:rPr>
              <a:t>overdose mortality in the United States. Drug and Alcohol Dependence 118 (2011) 100–110. Elsevier, </a:t>
            </a:r>
            <a:r>
              <a:rPr lang="en-US" sz="1200" dirty="0" smtClean="0">
                <a:latin typeface="Arimo"/>
              </a:rPr>
              <a:t>April 23</a:t>
            </a:r>
            <a:r>
              <a:rPr lang="en-US" sz="1200" dirty="0">
                <a:latin typeface="Arimo"/>
              </a:rPr>
              <a:t>, 2011.</a:t>
            </a:r>
          </a:p>
          <a:p>
            <a:endParaRPr lang="en-US" sz="500" dirty="0">
              <a:latin typeface="Arimo"/>
            </a:endParaRPr>
          </a:p>
          <a:p>
            <a:r>
              <a:rPr lang="en-US" sz="1200" dirty="0" smtClean="0">
                <a:latin typeface="Arimo"/>
              </a:rPr>
              <a:t>Kerr</a:t>
            </a:r>
            <a:r>
              <a:rPr lang="en-US" sz="1200" dirty="0">
                <a:latin typeface="Arimo"/>
              </a:rPr>
              <a:t>, Thomas, Kimber, Jo, DeBeck, Kora, Wood, Evan,. 2007. The Role of Safer Injection Facilities in the </a:t>
            </a:r>
            <a:r>
              <a:rPr lang="en-US" sz="1200" dirty="0" smtClean="0">
                <a:latin typeface="Arimo"/>
              </a:rPr>
              <a:t>Response </a:t>
            </a:r>
            <a:r>
              <a:rPr lang="en-US" sz="1200" dirty="0">
                <a:latin typeface="Arimo"/>
              </a:rPr>
              <a:t>to </a:t>
            </a:r>
            <a:r>
              <a:rPr lang="en-US" sz="1200" dirty="0" smtClean="0">
                <a:latin typeface="Arimo"/>
              </a:rPr>
              <a:t>HIV/AIDS Among </a:t>
            </a:r>
            <a:r>
              <a:rPr lang="en-US" sz="1200" dirty="0">
                <a:latin typeface="Arimo"/>
              </a:rPr>
              <a:t>Injection Drug Users. Current HIV/AIDS Rep (2007) 4: 158. https://</a:t>
            </a:r>
            <a:r>
              <a:rPr lang="en-US" sz="1200" dirty="0" smtClean="0">
                <a:latin typeface="Arimo"/>
              </a:rPr>
              <a:t>doi.org/10.1007/s11904-007-0023-8</a:t>
            </a:r>
            <a:r>
              <a:rPr lang="en-US" sz="1200" dirty="0">
                <a:latin typeface="Arim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27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</a:rPr>
              <a:t>RESEARCH</a:t>
            </a:r>
            <a:endParaRPr lang="en-US" b="1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67AC"/>
              </a:buClr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Vulnerabilities as they relate to </a:t>
            </a:r>
            <a:r>
              <a:rPr lang="en-US" dirty="0" smtClean="0">
                <a:latin typeface="Arimo"/>
              </a:rPr>
              <a:t>risk factors for IDU </a:t>
            </a:r>
            <a:r>
              <a:rPr lang="en-US" dirty="0">
                <a:latin typeface="Arimo"/>
              </a:rPr>
              <a:t>and HIV</a:t>
            </a:r>
          </a:p>
          <a:p>
            <a:pPr lvl="1">
              <a:buClr>
                <a:srgbClr val="0067AC"/>
              </a:buClr>
            </a:pPr>
            <a:r>
              <a:rPr lang="en-US" dirty="0">
                <a:latin typeface="Arimo"/>
              </a:rPr>
              <a:t>Significant risk factors among women, people of color, sexual minorities, homeless individuals and </a:t>
            </a:r>
            <a:r>
              <a:rPr lang="en-US" dirty="0" smtClean="0">
                <a:latin typeface="Arimo"/>
              </a:rPr>
              <a:t>youth</a:t>
            </a:r>
          </a:p>
          <a:p>
            <a:pPr marL="457200" lvl="1" indent="0">
              <a:buClr>
                <a:srgbClr val="0067AC"/>
              </a:buClr>
              <a:buNone/>
            </a:pPr>
            <a:endParaRPr lang="en-US" sz="16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Disparities </a:t>
            </a:r>
            <a:r>
              <a:rPr lang="en-US" dirty="0" smtClean="0">
                <a:latin typeface="Arimo"/>
              </a:rPr>
              <a:t>in and </a:t>
            </a:r>
            <a:r>
              <a:rPr lang="en-US" dirty="0" smtClean="0">
                <a:latin typeface="Arimo"/>
              </a:rPr>
              <a:t>limitations </a:t>
            </a:r>
            <a:r>
              <a:rPr lang="en-US" dirty="0" smtClean="0">
                <a:latin typeface="Arimo"/>
              </a:rPr>
              <a:t>of </a:t>
            </a:r>
            <a:r>
              <a:rPr lang="en-US" dirty="0">
                <a:latin typeface="Arimo"/>
              </a:rPr>
              <a:t>criminalization more broadly</a:t>
            </a:r>
          </a:p>
          <a:p>
            <a:pPr lvl="1">
              <a:buClr>
                <a:srgbClr val="0067AC"/>
              </a:buClr>
            </a:pPr>
            <a:r>
              <a:rPr lang="en-US" dirty="0">
                <a:latin typeface="Arimo"/>
              </a:rPr>
              <a:t>Criminalization of HIV, viral hepatitis, drug </a:t>
            </a:r>
            <a:r>
              <a:rPr lang="en-US" dirty="0" smtClean="0">
                <a:latin typeface="Arimo"/>
              </a:rPr>
              <a:t>use</a:t>
            </a:r>
          </a:p>
          <a:p>
            <a:pPr lvl="1">
              <a:buClr>
                <a:srgbClr val="0067AC"/>
              </a:buClr>
            </a:pPr>
            <a:r>
              <a:rPr lang="en-US" dirty="0" smtClean="0">
                <a:latin typeface="Arimo"/>
              </a:rPr>
              <a:t>Role of drug courts and resentencing initiatives for non-violent drug offenses</a:t>
            </a:r>
          </a:p>
          <a:p>
            <a:pPr marL="457200" lvl="1" indent="0">
              <a:buClr>
                <a:srgbClr val="0067AC"/>
              </a:buClr>
              <a:buNone/>
            </a:pPr>
            <a:endParaRPr lang="en-US" dirty="0" smtClean="0">
              <a:latin typeface="Arimo"/>
            </a:endParaRPr>
          </a:p>
          <a:p>
            <a:pPr marL="457200" lvl="1" indent="0">
              <a:buClr>
                <a:srgbClr val="0067AC"/>
              </a:buClr>
              <a:buNone/>
            </a:pPr>
            <a:endParaRPr lang="en-US" sz="16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856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CONCLUSION</a:t>
            </a:r>
            <a:endParaRPr lang="en-US" b="1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Tension between </a:t>
            </a:r>
            <a:r>
              <a:rPr lang="en-US" dirty="0" smtClean="0">
                <a:latin typeface="Arimo"/>
              </a:rPr>
              <a:t>prioritizing between public </a:t>
            </a:r>
            <a:r>
              <a:rPr lang="en-US" dirty="0">
                <a:latin typeface="Arimo"/>
              </a:rPr>
              <a:t>health </a:t>
            </a:r>
            <a:r>
              <a:rPr lang="en-US" dirty="0" smtClean="0">
                <a:latin typeface="Arimo"/>
              </a:rPr>
              <a:t>strategies (treatment) and criminalization (punishment)</a:t>
            </a:r>
          </a:p>
          <a:p>
            <a:pPr>
              <a:buClr>
                <a:srgbClr val="0067AC"/>
              </a:buClr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Role of research</a:t>
            </a:r>
          </a:p>
          <a:p>
            <a:pPr lvl="1">
              <a:buClr>
                <a:srgbClr val="0067AC"/>
              </a:buClr>
            </a:pPr>
            <a:r>
              <a:rPr lang="en-US" dirty="0" smtClean="0">
                <a:latin typeface="Arimo"/>
              </a:rPr>
              <a:t>Prior research helps to weigh pros/cons</a:t>
            </a:r>
          </a:p>
          <a:p>
            <a:pPr lvl="1">
              <a:buClr>
                <a:srgbClr val="0067AC"/>
              </a:buClr>
            </a:pPr>
            <a:r>
              <a:rPr lang="en-US" dirty="0" smtClean="0">
                <a:latin typeface="Arimo"/>
              </a:rPr>
              <a:t>Collection of uniform data to determine actual outcomes is vital</a:t>
            </a:r>
          </a:p>
          <a:p>
            <a:pPr lvl="1">
              <a:buClr>
                <a:srgbClr val="0067AC"/>
              </a:buClr>
            </a:pPr>
            <a:r>
              <a:rPr lang="en-US" dirty="0">
                <a:latin typeface="Arimo"/>
              </a:rPr>
              <a:t>P</a:t>
            </a:r>
            <a:r>
              <a:rPr lang="en-US" dirty="0" smtClean="0">
                <a:latin typeface="Arimo"/>
              </a:rPr>
              <a:t>ilot programs will ensure future iterations are evidence-based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Should California consider SIFs as one of many strategies?  And is the State of California prepared to go to court?</a:t>
            </a:r>
            <a:endParaRPr lang="en-US" dirty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7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Clr>
                <a:srgbClr val="0067AC"/>
              </a:buClr>
              <a:buNone/>
            </a:pPr>
            <a:endParaRPr lang="en-US" sz="5000" b="1" dirty="0" smtClean="0">
              <a:solidFill>
                <a:srgbClr val="0067AC"/>
              </a:solidFill>
              <a:latin typeface="Montserrat"/>
              <a:cs typeface="Times New Roman" charset="0"/>
            </a:endParaRPr>
          </a:p>
          <a:p>
            <a:pPr marL="0" indent="0" algn="ctr">
              <a:buClr>
                <a:srgbClr val="0067AC"/>
              </a:buClr>
              <a:buNone/>
            </a:pPr>
            <a:r>
              <a:rPr lang="en-US" sz="11500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APPENDIX</a:t>
            </a:r>
            <a:endParaRPr lang="en-US" sz="115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2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ea typeface="Times New Roman" charset="0"/>
                <a:cs typeface="Times New Roman" charset="0"/>
              </a:rPr>
              <a:t>OBJECTIVES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477"/>
            <a:ext cx="10515600" cy="4351338"/>
          </a:xfrm>
        </p:spPr>
        <p:txBody>
          <a:bodyPr>
            <a:normAutofit/>
          </a:bodyPr>
          <a:lstStyle/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Overview of legislative efforts to establish safe injection </a:t>
            </a:r>
            <a:r>
              <a:rPr lang="en-US" dirty="0" smtClean="0">
                <a:latin typeface="Arimo"/>
              </a:rPr>
              <a:t>sites </a:t>
            </a:r>
            <a:r>
              <a:rPr lang="en-US" dirty="0">
                <a:latin typeface="Arimo"/>
              </a:rPr>
              <a:t>in </a:t>
            </a:r>
            <a:r>
              <a:rPr lang="en-US" dirty="0" smtClean="0">
                <a:latin typeface="Arimo"/>
              </a:rPr>
              <a:t>California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Ongoing law and policy-related </a:t>
            </a:r>
            <a:r>
              <a:rPr lang="en-US" dirty="0" smtClean="0">
                <a:latin typeface="Arimo"/>
              </a:rPr>
              <a:t>obstacles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Existing research regarding safe consumption </a:t>
            </a:r>
            <a:r>
              <a:rPr lang="en-US" dirty="0" smtClean="0">
                <a:latin typeface="Arimo"/>
              </a:rPr>
              <a:t>sites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Tension between treatment </a:t>
            </a:r>
            <a:r>
              <a:rPr lang="en-US" dirty="0" smtClean="0">
                <a:latin typeface="Arimo"/>
              </a:rPr>
              <a:t>and punishment</a:t>
            </a:r>
            <a:endParaRPr lang="en-US" dirty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6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APPENDIX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sz="5400" dirty="0" smtClean="0">
                <a:latin typeface="Arimo"/>
              </a:rPr>
              <a:t>Who was in support of this bill?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20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sz="5400" dirty="0" smtClean="0">
                <a:latin typeface="Arimo"/>
              </a:rPr>
              <a:t>Who was against this bill?</a:t>
            </a:r>
            <a:endParaRPr lang="en-US" sz="5400" dirty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AC"/>
                </a:solidFill>
                <a:latin typeface="Montserrat"/>
                <a:cs typeface="Times New Roman" charset="0"/>
              </a:rPr>
              <a:t>CONSTITUENCIES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0029768"/>
              </p:ext>
            </p:extLst>
          </p:nvPr>
        </p:nvGraphicFramePr>
        <p:xfrm>
          <a:off x="838200" y="1632441"/>
          <a:ext cx="10515600" cy="4119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mo"/>
                        </a:rPr>
                        <a:t>PROPONENTS*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mo"/>
                        </a:rPr>
                        <a:t>OPPONENTS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Drug Policy Alliance (sponsor)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Harm Reduction Coalition (Sponsor)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Project Inform (Sponsor)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American Civil Liberties Union of California (ACLU)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California Association of Alcohol and Drug Program Executives, Inc., (CAADPE)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California Consortium of Addiction of Programs and Professionals (CCAPP)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California Public Defenders Association (CDPA)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District Attorney George Gascón, City and County of San Francisco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Tenderloin Neighborhood Development Corporation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Aegis Treatment Centers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AIDS Community Research Consortium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California Police Chiefs Association (CPCA)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California State Sheriffs' Association (CSSA)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California District Attorneys Association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Association for Los Angeles Deputy Sheriffs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California Association of Code Enforcement Officers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California College and University Police Chiefs Association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California Narcotic Officers' Association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Los Angeles County Professional Peace Officers Association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Los Angeles Police Protective League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Riverside Sheriffs Association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International Faith Based Coalition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City of West Covina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District Attorney Nancy O’Malley, Alameda County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38200" y="6344923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*Lists may be incomplete as the list of supporters and those against fluctuated for each hearing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AC"/>
                </a:solidFill>
                <a:latin typeface="Montserrat"/>
                <a:cs typeface="Times New Roman" charset="0"/>
              </a:rPr>
              <a:t>CONSTITUENCIES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37440"/>
              </p:ext>
            </p:extLst>
          </p:nvPr>
        </p:nvGraphicFramePr>
        <p:xfrm>
          <a:off x="838200" y="1825625"/>
          <a:ext cx="10515600" cy="3876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mo"/>
                        </a:rPr>
                        <a:t>PROPONENTS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mo"/>
                        </a:rPr>
                        <a:t>OPPONENTS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A New PATH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APLA Health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California Hepatitis Alliance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California Psychiatric Association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California Opioid Maintenance Providers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Center for Living and Learning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Coalition on Homelessness San Francisco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Dataway Gender Health Center – Sacramento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Equality California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Harm Reduction Services HealthRIGHT 360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HEPPAC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Homeless Healthcare 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Homeless Youth Alliance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The Glide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Sheriff Tom Bosenko, Shasta County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Supervisors Ryan Coonerty and Bruce McPherson, Santa Cruz County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Los Angeles County Probation Officers Union AFSCME Local 685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Peace Officers Research Association of California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latin typeface="Arimo"/>
                        </a:rPr>
                        <a:t>4 individuals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9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AC"/>
                </a:solidFill>
                <a:latin typeface="Montserrat"/>
                <a:cs typeface="Times New Roman" charset="0"/>
              </a:rPr>
              <a:t>CONSTITUENCIES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0244334"/>
              </p:ext>
            </p:extLst>
          </p:nvPr>
        </p:nvGraphicFramePr>
        <p:xfrm>
          <a:off x="838200" y="1476687"/>
          <a:ext cx="10515600" cy="460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mo"/>
                        </a:rPr>
                        <a:t>PROPONENTS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mo"/>
                        </a:rPr>
                        <a:t>OPPONENTS</a:t>
                      </a: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The Gubbio Project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Humboldt Area Center for Harm Reduction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Law Enforcement Action Partnership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Los Angeles Overdose Taskforce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Los Angeles LGBT Center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Los Angeles Regional Reentry Project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National Association of Social Workers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National Viral Hepatitis Roundtable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Orange County Needle Exchange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Positive Women's Network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Project Inform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Tarzana Treatment Centers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San Francisco AIDS Foundation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St. Anthony Foundation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Saint Francis Foundation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St. James Infirmary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mo"/>
                          <a:ea typeface="+mn-ea"/>
                          <a:cs typeface="+mn-cs"/>
                        </a:rPr>
                        <a:t>Union Station Homeless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600" dirty="0">
                        <a:latin typeface="Arimo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6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SAFE INJECTION SITES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Also referred to as Safe Injection Facilities (SIFs), Drug </a:t>
            </a:r>
            <a:r>
              <a:rPr lang="en-US" dirty="0">
                <a:latin typeface="Arimo"/>
              </a:rPr>
              <a:t>C</a:t>
            </a:r>
            <a:r>
              <a:rPr lang="en-US" dirty="0" smtClean="0">
                <a:latin typeface="Arimo"/>
              </a:rPr>
              <a:t>onsumption </a:t>
            </a:r>
            <a:r>
              <a:rPr lang="en-US" dirty="0">
                <a:latin typeface="Arimo"/>
              </a:rPr>
              <a:t>R</a:t>
            </a:r>
            <a:r>
              <a:rPr lang="en-US" dirty="0" smtClean="0">
                <a:latin typeface="Arimo"/>
              </a:rPr>
              <a:t>ooms (DCRs), Supervised </a:t>
            </a:r>
            <a:r>
              <a:rPr lang="en-US" dirty="0">
                <a:latin typeface="Arimo"/>
              </a:rPr>
              <a:t>C</a:t>
            </a:r>
            <a:r>
              <a:rPr lang="en-US" dirty="0" smtClean="0">
                <a:latin typeface="Arimo"/>
              </a:rPr>
              <a:t>onsumption </a:t>
            </a:r>
            <a:r>
              <a:rPr lang="en-US" dirty="0">
                <a:latin typeface="Arimo"/>
              </a:rPr>
              <a:t>S</a:t>
            </a:r>
            <a:r>
              <a:rPr lang="en-US" dirty="0" smtClean="0">
                <a:latin typeface="Arimo"/>
              </a:rPr>
              <a:t>ervices (SES), Safer Drug Consumption Sites.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A public health strategy to mitigate health impacts among people who inject drugs (PWID)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Established sites (estimated up to 100) in Canada, Australia and throughout Europe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639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SAFE INJECTION SITES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532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Main </a:t>
            </a:r>
            <a:r>
              <a:rPr lang="en-US" dirty="0" smtClean="0">
                <a:latin typeface="Arimo"/>
              </a:rPr>
              <a:t>characteristics</a:t>
            </a:r>
            <a:endParaRPr lang="en-US" dirty="0" smtClean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 lvl="1">
              <a:buClr>
                <a:srgbClr val="0067AC"/>
              </a:buClr>
            </a:pPr>
            <a:r>
              <a:rPr lang="en-US" dirty="0">
                <a:latin typeface="Arimo"/>
              </a:rPr>
              <a:t>Intended to reduce public injection</a:t>
            </a:r>
          </a:p>
          <a:p>
            <a:pPr lvl="1">
              <a:buClr>
                <a:srgbClr val="0067AC"/>
              </a:buClr>
            </a:pPr>
            <a:r>
              <a:rPr lang="en-US" dirty="0" smtClean="0">
                <a:latin typeface="Arimo"/>
              </a:rPr>
              <a:t>Decriminalization of </a:t>
            </a:r>
            <a:r>
              <a:rPr lang="en-US" dirty="0" smtClean="0">
                <a:latin typeface="Arimo"/>
              </a:rPr>
              <a:t>drug-related activity </a:t>
            </a:r>
            <a:r>
              <a:rPr lang="en-US" dirty="0" smtClean="0">
                <a:latin typeface="Arimo"/>
              </a:rPr>
              <a:t>within site</a:t>
            </a:r>
          </a:p>
          <a:p>
            <a:pPr lvl="1">
              <a:buClr>
                <a:srgbClr val="0067AC"/>
              </a:buClr>
            </a:pPr>
            <a:r>
              <a:rPr lang="en-US" dirty="0">
                <a:latin typeface="Arimo"/>
              </a:rPr>
              <a:t>P</a:t>
            </a:r>
            <a:r>
              <a:rPr lang="en-US" dirty="0" smtClean="0">
                <a:latin typeface="Arimo"/>
              </a:rPr>
              <a:t>hysical </a:t>
            </a:r>
            <a:r>
              <a:rPr lang="en-US" dirty="0">
                <a:latin typeface="Arimo"/>
              </a:rPr>
              <a:t>space </a:t>
            </a:r>
            <a:r>
              <a:rPr lang="en-US" dirty="0" smtClean="0">
                <a:latin typeface="Arimo"/>
              </a:rPr>
              <a:t>that is safe</a:t>
            </a:r>
          </a:p>
          <a:p>
            <a:pPr lvl="1">
              <a:buClr>
                <a:srgbClr val="0067AC"/>
              </a:buClr>
            </a:pPr>
            <a:r>
              <a:rPr lang="en-US" dirty="0" smtClean="0">
                <a:latin typeface="Arimo"/>
              </a:rPr>
              <a:t>Increased hygiene</a:t>
            </a:r>
          </a:p>
          <a:p>
            <a:pPr lvl="1">
              <a:buClr>
                <a:srgbClr val="0067AC"/>
              </a:buClr>
            </a:pPr>
            <a:r>
              <a:rPr lang="en-US" dirty="0">
                <a:latin typeface="Arimo"/>
              </a:rPr>
              <a:t>C</a:t>
            </a:r>
            <a:r>
              <a:rPr lang="en-US" dirty="0" smtClean="0">
                <a:latin typeface="Arimo"/>
              </a:rPr>
              <a:t>linical </a:t>
            </a:r>
            <a:r>
              <a:rPr lang="en-US" dirty="0">
                <a:latin typeface="Arimo"/>
              </a:rPr>
              <a:t>supervision </a:t>
            </a:r>
            <a:r>
              <a:rPr lang="en-US" dirty="0" smtClean="0">
                <a:latin typeface="Arimo"/>
              </a:rPr>
              <a:t>to reduce </a:t>
            </a:r>
            <a:r>
              <a:rPr lang="en-US" dirty="0">
                <a:latin typeface="Arimo"/>
              </a:rPr>
              <a:t>overdose and </a:t>
            </a:r>
            <a:r>
              <a:rPr lang="en-US" dirty="0" smtClean="0">
                <a:latin typeface="Arimo"/>
              </a:rPr>
              <a:t>injection-related injury</a:t>
            </a:r>
          </a:p>
          <a:p>
            <a:pPr lvl="1">
              <a:buClr>
                <a:srgbClr val="0067AC"/>
              </a:buClr>
            </a:pPr>
            <a:r>
              <a:rPr lang="en-US" dirty="0">
                <a:latin typeface="Arimo"/>
              </a:rPr>
              <a:t>I</a:t>
            </a:r>
            <a:r>
              <a:rPr lang="en-US" dirty="0" smtClean="0">
                <a:latin typeface="Arimo"/>
              </a:rPr>
              <a:t>ntervention </a:t>
            </a:r>
            <a:r>
              <a:rPr lang="en-US" dirty="0">
                <a:latin typeface="Arimo"/>
              </a:rPr>
              <a:t>point for delivering </a:t>
            </a:r>
            <a:r>
              <a:rPr lang="en-US" dirty="0" smtClean="0">
                <a:latin typeface="Arimo"/>
              </a:rPr>
              <a:t>health/mental health services</a:t>
            </a:r>
            <a:r>
              <a:rPr lang="en-US" dirty="0" smtClean="0">
                <a:latin typeface="Arimo"/>
              </a:rPr>
              <a:t>, social services, </a:t>
            </a:r>
            <a:r>
              <a:rPr lang="en-US" dirty="0" smtClean="0">
                <a:latin typeface="Arimo"/>
              </a:rPr>
              <a:t>and prevention education</a:t>
            </a:r>
          </a:p>
          <a:p>
            <a:pPr lvl="1">
              <a:buClr>
                <a:srgbClr val="0067AC"/>
              </a:buClr>
            </a:pPr>
            <a:r>
              <a:rPr lang="en-US" dirty="0" smtClean="0">
                <a:latin typeface="Arimo"/>
              </a:rPr>
              <a:t>Decreases barriers to accessing substance </a:t>
            </a:r>
            <a:r>
              <a:rPr lang="en-US" dirty="0" smtClean="0">
                <a:latin typeface="Arimo"/>
              </a:rPr>
              <a:t>use treatment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8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U.S. CONTEXT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San Francisco </a:t>
            </a:r>
            <a:r>
              <a:rPr lang="en-US" dirty="0" smtClean="0">
                <a:latin typeface="Arimo"/>
              </a:rPr>
              <a:t>City and County </a:t>
            </a:r>
            <a:r>
              <a:rPr lang="en-US" dirty="0">
                <a:latin typeface="Arimo"/>
              </a:rPr>
              <a:t>(February, </a:t>
            </a:r>
            <a:r>
              <a:rPr lang="en-US" dirty="0" smtClean="0">
                <a:latin typeface="Arimo"/>
              </a:rPr>
              <a:t>2018—Department of </a:t>
            </a:r>
            <a:r>
              <a:rPr lang="en-US" dirty="0">
                <a:latin typeface="Arimo"/>
              </a:rPr>
              <a:t>Public Health preparing to open </a:t>
            </a:r>
            <a:r>
              <a:rPr lang="en-US" dirty="0" smtClean="0">
                <a:latin typeface="Arimo"/>
              </a:rPr>
              <a:t>sites after start of fiscal year)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New York City (May, </a:t>
            </a:r>
            <a:r>
              <a:rPr lang="en-US" dirty="0" smtClean="0">
                <a:latin typeface="Arimo"/>
              </a:rPr>
              <a:t>2018—establishment of sites endorsed by Mayor)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Seattle (September, </a:t>
            </a:r>
            <a:r>
              <a:rPr lang="en-US" dirty="0" smtClean="0">
                <a:latin typeface="Arimo"/>
              </a:rPr>
              <a:t>2016—establishment of sites endorsed </a:t>
            </a:r>
            <a:r>
              <a:rPr lang="en-US" dirty="0">
                <a:latin typeface="Arimo"/>
              </a:rPr>
              <a:t>by Heroin and Prescription Opiate Addiction Task Force</a:t>
            </a:r>
            <a:r>
              <a:rPr lang="en-US" dirty="0" smtClean="0">
                <a:latin typeface="Arimo"/>
              </a:rPr>
              <a:t>)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Philadelphia (January, </a:t>
            </a:r>
            <a:r>
              <a:rPr lang="en-US" dirty="0" smtClean="0">
                <a:latin typeface="Arimo"/>
              </a:rPr>
              <a:t>2018—city officials agree to open sites)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3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Other </a:t>
            </a:r>
            <a:r>
              <a:rPr lang="en-US" dirty="0" smtClean="0">
                <a:latin typeface="Arimo"/>
              </a:rPr>
              <a:t>states </a:t>
            </a:r>
            <a:r>
              <a:rPr lang="en-US" dirty="0">
                <a:latin typeface="Arimo"/>
              </a:rPr>
              <a:t>(Colorado, Massachusetts, Vermont and </a:t>
            </a:r>
            <a:r>
              <a:rPr lang="en-US" dirty="0" smtClean="0">
                <a:latin typeface="Arimo"/>
              </a:rPr>
              <a:t>Maine</a:t>
            </a:r>
            <a:r>
              <a:rPr lang="en-US" dirty="0" smtClean="0">
                <a:latin typeface="Arimo"/>
              </a:rPr>
              <a:t>)</a:t>
            </a:r>
            <a:endParaRPr lang="en-US" dirty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ea typeface="Times New Roman" charset="0"/>
                <a:cs typeface="Times New Roman" charset="0"/>
              </a:rPr>
              <a:t>CALIFORNIA AB 186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67AC"/>
              </a:buClr>
              <a:buNone/>
            </a:pPr>
            <a:r>
              <a:rPr lang="en-US" dirty="0" smtClean="0">
                <a:latin typeface="Arimo"/>
              </a:rPr>
              <a:t>Round 1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Introduced by Assembly Member Eggman in January, 2017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Referred to Committees on Health and Public Safety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Passed 41-33 in Assembly, ordered to Senate in June, 2017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Refused passage in Senate in September,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2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ea typeface="Times New Roman" charset="0"/>
                <a:cs typeface="Times New Roman" charset="0"/>
              </a:rPr>
              <a:t>CALIFORNIA AB 186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Clr>
                <a:srgbClr val="0067AC"/>
              </a:buClr>
              <a:buNone/>
            </a:pPr>
            <a:r>
              <a:rPr lang="en-US" dirty="0" smtClean="0">
                <a:latin typeface="Arimo"/>
              </a:rPr>
              <a:t>Amendments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Narrowed from 6 counties to 1 (San Francisco City and County)</a:t>
            </a:r>
          </a:p>
          <a:p>
            <a:pPr marL="0" indent="0">
              <a:buClr>
                <a:srgbClr val="0067AC"/>
              </a:buClr>
              <a:buNone/>
            </a:pPr>
            <a:endParaRPr lang="en-US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“Safer drug consumption” renamed “overdose prevention program”</a:t>
            </a:r>
          </a:p>
          <a:p>
            <a:pPr>
              <a:buClr>
                <a:srgbClr val="0067AC"/>
              </a:buClr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Mandated public meeting to allow opportunity to comment on program</a:t>
            </a:r>
          </a:p>
          <a:p>
            <a:pPr>
              <a:buClr>
                <a:srgbClr val="0067AC"/>
              </a:buClr>
            </a:pPr>
            <a:endParaRPr lang="en-US" sz="13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Added “number of persons referred to drug treatment” in data collection efforts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4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ea typeface="Times New Roman" charset="0"/>
                <a:cs typeface="Times New Roman" charset="0"/>
              </a:rPr>
              <a:t>CALIFORNIA AB 186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0067AC"/>
              </a:buClr>
              <a:buNone/>
            </a:pPr>
            <a:r>
              <a:rPr lang="en-US" dirty="0" smtClean="0">
                <a:latin typeface="Arimo"/>
              </a:rPr>
              <a:t>Round 2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Brought out </a:t>
            </a:r>
            <a:r>
              <a:rPr lang="en-US" dirty="0" smtClean="0">
                <a:latin typeface="Arimo"/>
              </a:rPr>
              <a:t>of the </a:t>
            </a:r>
            <a:r>
              <a:rPr lang="en-US" dirty="0" smtClean="0">
                <a:latin typeface="Arimo"/>
              </a:rPr>
              <a:t>inactive </a:t>
            </a:r>
            <a:r>
              <a:rPr lang="en-US" dirty="0" smtClean="0">
                <a:latin typeface="Arimo"/>
              </a:rPr>
              <a:t>file in August, 2018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Passed 42-30 in Assembly with Senate amendments on August 27, 2018</a:t>
            </a:r>
          </a:p>
          <a:p>
            <a:pPr>
              <a:buClr>
                <a:srgbClr val="0067AC"/>
              </a:buClr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Sent to Governor on September 4, 2018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>
                <a:latin typeface="Arimo"/>
              </a:rPr>
              <a:t>Sitting on the Governor’s desk </a:t>
            </a:r>
            <a:r>
              <a:rPr lang="en-US" dirty="0" smtClean="0">
                <a:latin typeface="Arimo"/>
              </a:rPr>
              <a:t>and deadline to sign </a:t>
            </a:r>
            <a:r>
              <a:rPr lang="en-US" dirty="0" smtClean="0">
                <a:latin typeface="Arimo"/>
              </a:rPr>
              <a:t>is September </a:t>
            </a:r>
            <a:r>
              <a:rPr lang="en-US" dirty="0">
                <a:latin typeface="Arimo"/>
              </a:rPr>
              <a:t>30, 2018</a:t>
            </a:r>
          </a:p>
          <a:p>
            <a:pPr marL="0" indent="0">
              <a:buClr>
                <a:srgbClr val="0067AC"/>
              </a:buClr>
              <a:buNone/>
            </a:pPr>
            <a:endParaRPr lang="en-US" dirty="0" smtClean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0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7AC"/>
                </a:solidFill>
                <a:latin typeface="Montserrat"/>
                <a:cs typeface="Times New Roman" charset="0"/>
              </a:rPr>
              <a:t>LEGAL OBSTACLES</a:t>
            </a:r>
            <a:endParaRPr lang="en-US" dirty="0">
              <a:solidFill>
                <a:srgbClr val="0067AC"/>
              </a:solidFill>
              <a:latin typeface="Montserra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On the day AB 186 was passed by California state legislature (August 27, 2018) U.S. Department </a:t>
            </a:r>
            <a:r>
              <a:rPr lang="en-US" dirty="0">
                <a:latin typeface="Arimo"/>
              </a:rPr>
              <a:t>of Justice </a:t>
            </a:r>
            <a:r>
              <a:rPr lang="en-US" dirty="0" smtClean="0">
                <a:latin typeface="Arimo"/>
              </a:rPr>
              <a:t>Deputy Attorney General Rod </a:t>
            </a:r>
            <a:r>
              <a:rPr lang="en-US" dirty="0">
                <a:latin typeface="Arimo"/>
              </a:rPr>
              <a:t>J. </a:t>
            </a:r>
            <a:r>
              <a:rPr lang="en-US" dirty="0" smtClean="0">
                <a:latin typeface="Arimo"/>
              </a:rPr>
              <a:t>Rosenstein issues op-ed in The New York Times</a:t>
            </a: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>
              <a:buClr>
                <a:srgbClr val="0067AC"/>
              </a:buClr>
            </a:pPr>
            <a:r>
              <a:rPr lang="en-US" dirty="0" smtClean="0">
                <a:latin typeface="Arimo"/>
              </a:rPr>
              <a:t>Additional </a:t>
            </a:r>
            <a:r>
              <a:rPr lang="en-US" dirty="0" smtClean="0">
                <a:latin typeface="Arimo"/>
              </a:rPr>
              <a:t>perspective to </a:t>
            </a:r>
            <a:r>
              <a:rPr lang="en-US" dirty="0" smtClean="0">
                <a:latin typeface="Arimo"/>
              </a:rPr>
              <a:t>statement </a:t>
            </a:r>
            <a:r>
              <a:rPr lang="en-US" dirty="0">
                <a:latin typeface="Arimo"/>
              </a:rPr>
              <a:t>by U.S. Department of Justice, United States Attorney’s Office, District of Vermont (December 13, 2017</a:t>
            </a:r>
            <a:r>
              <a:rPr lang="en-US" dirty="0" smtClean="0">
                <a:latin typeface="Arimo"/>
              </a:rPr>
              <a:t>)</a:t>
            </a:r>
          </a:p>
          <a:p>
            <a:pPr>
              <a:buClr>
                <a:srgbClr val="0067AC"/>
              </a:buClr>
            </a:pPr>
            <a:endParaRPr lang="en-US" sz="1300" dirty="0" smtClean="0">
              <a:latin typeface="Arimo"/>
            </a:endParaRPr>
          </a:p>
          <a:p>
            <a:pPr>
              <a:buClr>
                <a:srgbClr val="0067AC"/>
              </a:buClr>
              <a:buAutoNum type="arabicPeriod"/>
            </a:pPr>
            <a:r>
              <a:rPr lang="en-US" sz="1200" dirty="0" smtClean="0">
                <a:latin typeface="Arimo"/>
                <a:hlinkClick r:id="rId2"/>
              </a:rPr>
              <a:t>https</a:t>
            </a:r>
            <a:r>
              <a:rPr lang="en-US" sz="1200" dirty="0">
                <a:latin typeface="Arimo"/>
                <a:hlinkClick r:id="rId2"/>
              </a:rPr>
              <a:t>://</a:t>
            </a:r>
            <a:r>
              <a:rPr lang="en-US" sz="1200" dirty="0" smtClean="0">
                <a:latin typeface="Arimo"/>
                <a:hlinkClick r:id="rId2"/>
              </a:rPr>
              <a:t>www.nytimes.com/2018/08/27/opinion/opioids-heroin-injection-sites.html</a:t>
            </a:r>
            <a:endParaRPr lang="en-US" sz="1200" dirty="0" smtClean="0">
              <a:latin typeface="Arimo"/>
            </a:endParaRPr>
          </a:p>
          <a:p>
            <a:pPr lvl="0">
              <a:buClr>
                <a:srgbClr val="0067AC"/>
              </a:buClr>
              <a:buFont typeface="Arial" panose="020B0604020202020204" pitchFamily="34" charset="0"/>
              <a:buAutoNum type="arabicPeriod"/>
            </a:pPr>
            <a:r>
              <a:rPr lang="en-US" sz="1200" u="sng" dirty="0">
                <a:solidFill>
                  <a:schemeClr val="hlink"/>
                </a:solidFill>
                <a:latin typeface="Arimo"/>
                <a:hlinkClick r:id="rId3"/>
              </a:rPr>
              <a:t>https://www.justice.gov/usao-vt/pr/statement-us-attorney-s-office-concerning-proposed-injection-sites</a:t>
            </a:r>
            <a:endParaRPr lang="en-US" sz="1200" dirty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>
              <a:latin typeface="Arimo"/>
            </a:endParaRPr>
          </a:p>
          <a:p>
            <a:pPr marL="0" indent="0">
              <a:buClr>
                <a:srgbClr val="0067AC"/>
              </a:buClr>
              <a:buNone/>
            </a:pPr>
            <a:endParaRPr lang="en-US" sz="1200" dirty="0" smtClean="0">
              <a:latin typeface="Arim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594" y="365127"/>
            <a:ext cx="3237215" cy="143132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838200" y="1470402"/>
            <a:ext cx="10515600" cy="0"/>
          </a:xfrm>
          <a:prstGeom prst="line">
            <a:avLst/>
          </a:prstGeom>
          <a:ln w="444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1660</Words>
  <Application>Microsoft Office PowerPoint</Application>
  <PresentationFormat>Custom</PresentationFormat>
  <Paragraphs>259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AB 186: Safer Drug Consumption Sites</vt:lpstr>
      <vt:lpstr>OBJECTIVES</vt:lpstr>
      <vt:lpstr>SAFE INJECTION SITES</vt:lpstr>
      <vt:lpstr>SAFE INJECTION SITES</vt:lpstr>
      <vt:lpstr>U.S. CONTEXT</vt:lpstr>
      <vt:lpstr>CALIFORNIA AB 186</vt:lpstr>
      <vt:lpstr>CALIFORNIA AB 186</vt:lpstr>
      <vt:lpstr>CALIFORNIA AB 186</vt:lpstr>
      <vt:lpstr>LEGAL OBSTACLES</vt:lpstr>
      <vt:lpstr>LEGAL OBSTACLES</vt:lpstr>
      <vt:lpstr>CONSTITUENCIES</vt:lpstr>
      <vt:lpstr>CONSTITUENCIES</vt:lpstr>
      <vt:lpstr>POLICY CONSIDERATIONS</vt:lpstr>
      <vt:lpstr>POLICY CONSIDERATIONS</vt:lpstr>
      <vt:lpstr>RESEARCH</vt:lpstr>
      <vt:lpstr>RESEARCH</vt:lpstr>
      <vt:lpstr>RESEARCH</vt:lpstr>
      <vt:lpstr>CONCLUSION</vt:lpstr>
      <vt:lpstr>PowerPoint Presentation</vt:lpstr>
      <vt:lpstr>APPENDIX</vt:lpstr>
      <vt:lpstr>CONSTITUENCIES</vt:lpstr>
      <vt:lpstr>CONSTITUENCIES</vt:lpstr>
      <vt:lpstr>CONSTITUENCIES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Juan Jauregui</dc:creator>
  <cp:lastModifiedBy>Ayako</cp:lastModifiedBy>
  <cp:revision>36</cp:revision>
  <dcterms:created xsi:type="dcterms:W3CDTF">2017-07-28T18:07:50Z</dcterms:created>
  <dcterms:modified xsi:type="dcterms:W3CDTF">2018-09-22T15:11:00Z</dcterms:modified>
</cp:coreProperties>
</file>