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8" r:id="rId2"/>
  </p:sldMasterIdLst>
  <p:notesMasterIdLst>
    <p:notesMasterId r:id="rId45"/>
  </p:notesMasterIdLst>
  <p:sldIdLst>
    <p:sldId id="322" r:id="rId3"/>
    <p:sldId id="257" r:id="rId4"/>
    <p:sldId id="258" r:id="rId5"/>
    <p:sldId id="259" r:id="rId6"/>
    <p:sldId id="260" r:id="rId7"/>
    <p:sldId id="315" r:id="rId8"/>
    <p:sldId id="316" r:id="rId9"/>
    <p:sldId id="263" r:id="rId10"/>
    <p:sldId id="299" r:id="rId11"/>
    <p:sldId id="302" r:id="rId12"/>
    <p:sldId id="346" r:id="rId13"/>
    <p:sldId id="296" r:id="rId14"/>
    <p:sldId id="303" r:id="rId15"/>
    <p:sldId id="261" r:id="rId16"/>
    <p:sldId id="318" r:id="rId17"/>
    <p:sldId id="324" r:id="rId18"/>
    <p:sldId id="347" r:id="rId19"/>
    <p:sldId id="29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42" r:id="rId34"/>
    <p:sldId id="339" r:id="rId35"/>
    <p:sldId id="343" r:id="rId36"/>
    <p:sldId id="340" r:id="rId37"/>
    <p:sldId id="344" r:id="rId38"/>
    <p:sldId id="341" r:id="rId39"/>
    <p:sldId id="345" r:id="rId40"/>
    <p:sldId id="294" r:id="rId41"/>
    <p:sldId id="313" r:id="rId42"/>
    <p:sldId id="312" r:id="rId43"/>
    <p:sldId id="348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000"/>
    <a:srgbClr val="FFAB4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6"/>
    <p:restoredTop sz="88132" autoAdjust="0"/>
  </p:normalViewPr>
  <p:slideViewPr>
    <p:cSldViewPr>
      <p:cViewPr varScale="1">
        <p:scale>
          <a:sx n="102" d="100"/>
          <a:sy n="102" d="100"/>
        </p:scale>
        <p:origin x="-739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4BFEF-BC70-49C5-985E-9BDAC25215EB}" type="doc">
      <dgm:prSet loTypeId="urn:microsoft.com/office/officeart/2005/8/layout/hierarchy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DE4EC5F-EC86-4273-AC32-3C9C8A2EC74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rgbClr val="900000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Unidad</a:t>
          </a:r>
          <a:endParaRPr lang="en-US" sz="1200" b="1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1CF447D4-F2BB-4B06-AA30-142A787F395A}" type="parTrans" cxnId="{EA9F61A5-ACCE-4378-9688-01F7357AA9AC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727D604B-21E3-4B1B-9CE2-23DE56CEAE04}" type="sibTrans" cxnId="{EA9F61A5-ACCE-4378-9688-01F7357AA9AC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FE96063C-B77A-4498-B4D2-7E2A7358EF1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rgbClr val="900000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Tradicion Culture Tradition</a:t>
          </a:r>
          <a:endParaRPr lang="en-US" sz="1200" b="1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FE278EAA-B5FD-42C3-84A9-A8AA058FAA43}" type="parTrans" cxnId="{E282DA14-8FC9-4B9B-A71C-CCD575BDBC8A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6FEC264A-A2C2-47FF-BB99-53E5D8076954}" type="sibTrans" cxnId="{E282DA14-8FC9-4B9B-A71C-CCD575BDBC8A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A7CCF55C-FEC1-4A71-974A-F8FD085E775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rgbClr val="900000"/>
          </a:solidFill>
        </a:ln>
      </dgm:spPr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Communi</a:t>
          </a:r>
          <a:r>
            <a:rPr lang="en-US" sz="12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-cation </a:t>
          </a:r>
          <a:endParaRPr lang="en-US" sz="1200" b="1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BF6428FD-1E15-4564-9033-B70E6FC89EC3}" type="parTrans" cxnId="{E89D2106-E74B-4029-8C4C-E44BB99CF7FE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BF838207-CA0B-4A4B-AC9B-3081180BE464}" type="sibTrans" cxnId="{E89D2106-E74B-4029-8C4C-E44BB99CF7FE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7C83F991-275A-4A60-8B4A-F680A1B9033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rgbClr val="900000"/>
          </a:solidFill>
        </a:ln>
      </dgm:spPr>
      <dgm:t>
        <a:bodyPr/>
        <a:lstStyle/>
        <a:p>
          <a:r>
            <a:rPr lang="en-US" altLang="en-US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Language/ Bilingualism</a:t>
          </a:r>
          <a:r>
            <a:rPr lang="en-US" altLang="en-US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 </a:t>
          </a:r>
          <a:endParaRPr lang="en-US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3089FDC3-D28F-4EB2-9924-E68398714A6F}" type="parTrans" cxnId="{AB3A65EB-2712-47CD-A08E-A10048C9D6C3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56E3A67F-18B1-42E5-9021-14882CC278B3}" type="sibTrans" cxnId="{AB3A65EB-2712-47CD-A08E-A10048C9D6C3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A528A619-5116-4C31-BEEB-E381BAF2E0A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rgbClr val="900000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Respeto</a:t>
          </a:r>
          <a:endParaRPr lang="en-US" sz="800" b="1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BA4A10CB-84AF-4670-AD8C-FEC7B15A177B}" type="parTrans" cxnId="{13597D47-829D-4547-AA2B-116FFF7A2DA6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C3289F17-31FC-480E-989B-F4AD80F6FF0C}" type="sibTrans" cxnId="{13597D47-829D-4547-AA2B-116FFF7A2DA6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AFE081D4-B2D0-44DA-8AFC-6A43C94EE59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1">
            <a:lumMod val="65000"/>
            <a:lumOff val="35000"/>
          </a:schemeClr>
        </a:solidFill>
        <a:ln>
          <a:solidFill>
            <a:srgbClr val="900000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Familismo- Expanded sense of family </a:t>
          </a:r>
          <a:endParaRPr lang="en-US" sz="1200" b="1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gm:t>
    </dgm:pt>
    <dgm:pt modelId="{743B50C6-6254-436D-965F-251B82612523}" type="parTrans" cxnId="{F87DF66D-7498-4771-B69C-A27FE28EEE1F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5F38BB97-B4C5-4D85-9125-0420E59D5BE7}" type="sibTrans" cxnId="{F87DF66D-7498-4771-B69C-A27FE28EEE1F}">
      <dgm:prSet/>
      <dgm:spPr/>
      <dgm:t>
        <a:bodyPr/>
        <a:lstStyle/>
        <a:p>
          <a:endParaRPr lang="en-US">
            <a:latin typeface="Helvetica Neue" charset="0"/>
            <a:ea typeface="Helvetica Neue" charset="0"/>
            <a:cs typeface="Helvetica Neue" charset="0"/>
          </a:endParaRPr>
        </a:p>
      </dgm:t>
    </dgm:pt>
    <dgm:pt modelId="{6B264029-B98A-478C-9FA3-7958E0A91EEE}" type="pres">
      <dgm:prSet presAssocID="{C494BFEF-BC70-49C5-985E-9BDAC25215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0A92425-AC9D-4133-9380-FFA41A85423D}" type="pres">
      <dgm:prSet presAssocID="{AFE081D4-B2D0-44DA-8AFC-6A43C94EE591}" presName="vertOne" presStyleCnt="0"/>
      <dgm:spPr/>
      <dgm:t>
        <a:bodyPr/>
        <a:lstStyle/>
        <a:p>
          <a:endParaRPr lang="en-US"/>
        </a:p>
      </dgm:t>
    </dgm:pt>
    <dgm:pt modelId="{7A4D7C87-3B4E-4F12-A214-0D0CCC518FA1}" type="pres">
      <dgm:prSet presAssocID="{AFE081D4-B2D0-44DA-8AFC-6A43C94EE591}" presName="txOne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D6A717-2C7D-4A98-A757-BA1C2D3A6285}" type="pres">
      <dgm:prSet presAssocID="{AFE081D4-B2D0-44DA-8AFC-6A43C94EE591}" presName="horzOne" presStyleCnt="0"/>
      <dgm:spPr/>
      <dgm:t>
        <a:bodyPr/>
        <a:lstStyle/>
        <a:p>
          <a:endParaRPr lang="en-US"/>
        </a:p>
      </dgm:t>
    </dgm:pt>
    <dgm:pt modelId="{5F28E3B1-0864-4B4C-98C6-D1209BA124FE}" type="pres">
      <dgm:prSet presAssocID="{5F38BB97-B4C5-4D85-9125-0420E59D5BE7}" presName="sibSpaceOne" presStyleCnt="0"/>
      <dgm:spPr/>
      <dgm:t>
        <a:bodyPr/>
        <a:lstStyle/>
        <a:p>
          <a:endParaRPr lang="en-US"/>
        </a:p>
      </dgm:t>
    </dgm:pt>
    <dgm:pt modelId="{D3B09668-B9BE-4999-BE25-59BE96E6BA60}" type="pres">
      <dgm:prSet presAssocID="{A528A619-5116-4C31-BEEB-E381BAF2E0AD}" presName="vertOne" presStyleCnt="0"/>
      <dgm:spPr/>
      <dgm:t>
        <a:bodyPr/>
        <a:lstStyle/>
        <a:p>
          <a:endParaRPr lang="en-US"/>
        </a:p>
      </dgm:t>
    </dgm:pt>
    <dgm:pt modelId="{3D3870D1-6076-4856-B6B7-7CAA84ACC6CF}" type="pres">
      <dgm:prSet presAssocID="{A528A619-5116-4C31-BEEB-E381BAF2E0AD}" presName="txOne" presStyleLbl="node0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D22F5-B048-4E18-A06C-FF6979D47180}" type="pres">
      <dgm:prSet presAssocID="{A528A619-5116-4C31-BEEB-E381BAF2E0AD}" presName="horzOne" presStyleCnt="0"/>
      <dgm:spPr/>
      <dgm:t>
        <a:bodyPr/>
        <a:lstStyle/>
        <a:p>
          <a:endParaRPr lang="en-US"/>
        </a:p>
      </dgm:t>
    </dgm:pt>
    <dgm:pt modelId="{7E850B66-C23C-4E03-90DE-D935C7918972}" type="pres">
      <dgm:prSet presAssocID="{C3289F17-31FC-480E-989B-F4AD80F6FF0C}" presName="sibSpaceOne" presStyleCnt="0"/>
      <dgm:spPr/>
      <dgm:t>
        <a:bodyPr/>
        <a:lstStyle/>
        <a:p>
          <a:endParaRPr lang="en-US"/>
        </a:p>
      </dgm:t>
    </dgm:pt>
    <dgm:pt modelId="{EA9EE6AF-1257-4397-9019-6E6BD478985F}" type="pres">
      <dgm:prSet presAssocID="{EDE4EC5F-EC86-4273-AC32-3C9C8A2EC74F}" presName="vertOne" presStyleCnt="0"/>
      <dgm:spPr/>
      <dgm:t>
        <a:bodyPr/>
        <a:lstStyle/>
        <a:p>
          <a:endParaRPr lang="en-US"/>
        </a:p>
      </dgm:t>
    </dgm:pt>
    <dgm:pt modelId="{5CF2A8C2-1BE8-4DD8-ACA2-6AB2A769AC84}" type="pres">
      <dgm:prSet presAssocID="{EDE4EC5F-EC86-4273-AC32-3C9C8A2EC74F}" presName="txOne" presStyleLbl="node0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C0A835-5869-4E6B-A420-94DB399BE947}" type="pres">
      <dgm:prSet presAssocID="{EDE4EC5F-EC86-4273-AC32-3C9C8A2EC74F}" presName="horzOne" presStyleCnt="0"/>
      <dgm:spPr/>
      <dgm:t>
        <a:bodyPr/>
        <a:lstStyle/>
        <a:p>
          <a:endParaRPr lang="en-US"/>
        </a:p>
      </dgm:t>
    </dgm:pt>
    <dgm:pt modelId="{35857AE1-68F4-452B-8970-0AAE7DC1873A}" type="pres">
      <dgm:prSet presAssocID="{727D604B-21E3-4B1B-9CE2-23DE56CEAE04}" presName="sibSpaceOne" presStyleCnt="0"/>
      <dgm:spPr/>
      <dgm:t>
        <a:bodyPr/>
        <a:lstStyle/>
        <a:p>
          <a:endParaRPr lang="en-US"/>
        </a:p>
      </dgm:t>
    </dgm:pt>
    <dgm:pt modelId="{49211C5C-8472-46B7-A5BC-C6186044A9F3}" type="pres">
      <dgm:prSet presAssocID="{FE96063C-B77A-4498-B4D2-7E2A7358EF12}" presName="vertOne" presStyleCnt="0"/>
      <dgm:spPr/>
      <dgm:t>
        <a:bodyPr/>
        <a:lstStyle/>
        <a:p>
          <a:endParaRPr lang="en-US"/>
        </a:p>
      </dgm:t>
    </dgm:pt>
    <dgm:pt modelId="{DB6421B8-F9C9-4FE1-A760-9E925A98BE2F}" type="pres">
      <dgm:prSet presAssocID="{FE96063C-B77A-4498-B4D2-7E2A7358EF12}" presName="txOne" presStyleLbl="node0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E45C93-20B3-40EE-B068-BD1A045C1134}" type="pres">
      <dgm:prSet presAssocID="{FE96063C-B77A-4498-B4D2-7E2A7358EF12}" presName="horzOne" presStyleCnt="0"/>
      <dgm:spPr/>
      <dgm:t>
        <a:bodyPr/>
        <a:lstStyle/>
        <a:p>
          <a:endParaRPr lang="en-US"/>
        </a:p>
      </dgm:t>
    </dgm:pt>
    <dgm:pt modelId="{5E9E8EA7-496E-415F-822A-65DDA55F5825}" type="pres">
      <dgm:prSet presAssocID="{6FEC264A-A2C2-47FF-BB99-53E5D8076954}" presName="sibSpaceOne" presStyleCnt="0"/>
      <dgm:spPr/>
      <dgm:t>
        <a:bodyPr/>
        <a:lstStyle/>
        <a:p>
          <a:endParaRPr lang="en-US"/>
        </a:p>
      </dgm:t>
    </dgm:pt>
    <dgm:pt modelId="{C8AA39C1-69E3-4E6D-93A1-E1DF88634BFC}" type="pres">
      <dgm:prSet presAssocID="{A7CCF55C-FEC1-4A71-974A-F8FD085E7753}" presName="vertOne" presStyleCnt="0"/>
      <dgm:spPr/>
      <dgm:t>
        <a:bodyPr/>
        <a:lstStyle/>
        <a:p>
          <a:endParaRPr lang="en-US"/>
        </a:p>
      </dgm:t>
    </dgm:pt>
    <dgm:pt modelId="{9BA45A52-1A7D-481F-95D1-D06FA1714395}" type="pres">
      <dgm:prSet presAssocID="{A7CCF55C-FEC1-4A71-974A-F8FD085E7753}" presName="txOne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B01F4-D8BF-41F4-AF4C-6D857B7101B7}" type="pres">
      <dgm:prSet presAssocID="{A7CCF55C-FEC1-4A71-974A-F8FD085E7753}" presName="horzOne" presStyleCnt="0"/>
      <dgm:spPr/>
      <dgm:t>
        <a:bodyPr/>
        <a:lstStyle/>
        <a:p>
          <a:endParaRPr lang="en-US"/>
        </a:p>
      </dgm:t>
    </dgm:pt>
    <dgm:pt modelId="{2D3D5220-E038-4BAF-AC03-BB3F3E171563}" type="pres">
      <dgm:prSet presAssocID="{BF838207-CA0B-4A4B-AC9B-3081180BE464}" presName="sibSpaceOne" presStyleCnt="0"/>
      <dgm:spPr/>
      <dgm:t>
        <a:bodyPr/>
        <a:lstStyle/>
        <a:p>
          <a:endParaRPr lang="en-US"/>
        </a:p>
      </dgm:t>
    </dgm:pt>
    <dgm:pt modelId="{A0CC56BD-CED0-4822-9D93-A6482B22E12A}" type="pres">
      <dgm:prSet presAssocID="{7C83F991-275A-4A60-8B4A-F680A1B9033B}" presName="vertOne" presStyleCnt="0"/>
      <dgm:spPr/>
      <dgm:t>
        <a:bodyPr/>
        <a:lstStyle/>
        <a:p>
          <a:endParaRPr lang="en-US"/>
        </a:p>
      </dgm:t>
    </dgm:pt>
    <dgm:pt modelId="{1CCF31C7-0D13-42C3-9F5D-F3D8B9D0B18B}" type="pres">
      <dgm:prSet presAssocID="{7C83F991-275A-4A60-8B4A-F680A1B9033B}" presName="txOne" presStyleLbl="node0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C9F44-BF58-49A3-B4E0-687E4196F2E3}" type="pres">
      <dgm:prSet presAssocID="{7C83F991-275A-4A60-8B4A-F680A1B9033B}" presName="horzOne" presStyleCnt="0"/>
      <dgm:spPr/>
      <dgm:t>
        <a:bodyPr/>
        <a:lstStyle/>
        <a:p>
          <a:endParaRPr lang="en-US"/>
        </a:p>
      </dgm:t>
    </dgm:pt>
  </dgm:ptLst>
  <dgm:cxnLst>
    <dgm:cxn modelId="{CFA686E4-EB59-4E28-A246-C310BBAC709C}" type="presOf" srcId="{7C83F991-275A-4A60-8B4A-F680A1B9033B}" destId="{1CCF31C7-0D13-42C3-9F5D-F3D8B9D0B18B}" srcOrd="0" destOrd="0" presId="urn:microsoft.com/office/officeart/2005/8/layout/hierarchy4"/>
    <dgm:cxn modelId="{E89D2106-E74B-4029-8C4C-E44BB99CF7FE}" srcId="{C494BFEF-BC70-49C5-985E-9BDAC25215EB}" destId="{A7CCF55C-FEC1-4A71-974A-F8FD085E7753}" srcOrd="4" destOrd="0" parTransId="{BF6428FD-1E15-4564-9033-B70E6FC89EC3}" sibTransId="{BF838207-CA0B-4A4B-AC9B-3081180BE464}"/>
    <dgm:cxn modelId="{D3191D10-DFE2-4572-964A-CAF560192D5B}" type="presOf" srcId="{FE96063C-B77A-4498-B4D2-7E2A7358EF12}" destId="{DB6421B8-F9C9-4FE1-A760-9E925A98BE2F}" srcOrd="0" destOrd="0" presId="urn:microsoft.com/office/officeart/2005/8/layout/hierarchy4"/>
    <dgm:cxn modelId="{CD887688-8BA2-45A7-BFD0-1923F35C4467}" type="presOf" srcId="{A7CCF55C-FEC1-4A71-974A-F8FD085E7753}" destId="{9BA45A52-1A7D-481F-95D1-D06FA1714395}" srcOrd="0" destOrd="0" presId="urn:microsoft.com/office/officeart/2005/8/layout/hierarchy4"/>
    <dgm:cxn modelId="{A66DB20C-FEFF-440E-94BB-38DD3936D98C}" type="presOf" srcId="{AFE081D4-B2D0-44DA-8AFC-6A43C94EE591}" destId="{7A4D7C87-3B4E-4F12-A214-0D0CCC518FA1}" srcOrd="0" destOrd="0" presId="urn:microsoft.com/office/officeart/2005/8/layout/hierarchy4"/>
    <dgm:cxn modelId="{AB3A65EB-2712-47CD-A08E-A10048C9D6C3}" srcId="{C494BFEF-BC70-49C5-985E-9BDAC25215EB}" destId="{7C83F991-275A-4A60-8B4A-F680A1B9033B}" srcOrd="5" destOrd="0" parTransId="{3089FDC3-D28F-4EB2-9924-E68398714A6F}" sibTransId="{56E3A67F-18B1-42E5-9021-14882CC278B3}"/>
    <dgm:cxn modelId="{E282DA14-8FC9-4B9B-A71C-CCD575BDBC8A}" srcId="{C494BFEF-BC70-49C5-985E-9BDAC25215EB}" destId="{FE96063C-B77A-4498-B4D2-7E2A7358EF12}" srcOrd="3" destOrd="0" parTransId="{FE278EAA-B5FD-42C3-84A9-A8AA058FAA43}" sibTransId="{6FEC264A-A2C2-47FF-BB99-53E5D8076954}"/>
    <dgm:cxn modelId="{F87DF66D-7498-4771-B69C-A27FE28EEE1F}" srcId="{C494BFEF-BC70-49C5-985E-9BDAC25215EB}" destId="{AFE081D4-B2D0-44DA-8AFC-6A43C94EE591}" srcOrd="0" destOrd="0" parTransId="{743B50C6-6254-436D-965F-251B82612523}" sibTransId="{5F38BB97-B4C5-4D85-9125-0420E59D5BE7}"/>
    <dgm:cxn modelId="{13597D47-829D-4547-AA2B-116FFF7A2DA6}" srcId="{C494BFEF-BC70-49C5-985E-9BDAC25215EB}" destId="{A528A619-5116-4C31-BEEB-E381BAF2E0AD}" srcOrd="1" destOrd="0" parTransId="{BA4A10CB-84AF-4670-AD8C-FEC7B15A177B}" sibTransId="{C3289F17-31FC-480E-989B-F4AD80F6FF0C}"/>
    <dgm:cxn modelId="{EA9F61A5-ACCE-4378-9688-01F7357AA9AC}" srcId="{C494BFEF-BC70-49C5-985E-9BDAC25215EB}" destId="{EDE4EC5F-EC86-4273-AC32-3C9C8A2EC74F}" srcOrd="2" destOrd="0" parTransId="{1CF447D4-F2BB-4B06-AA30-142A787F395A}" sibTransId="{727D604B-21E3-4B1B-9CE2-23DE56CEAE04}"/>
    <dgm:cxn modelId="{05A0D9D8-CE84-4039-BA5C-F54706535702}" type="presOf" srcId="{C494BFEF-BC70-49C5-985E-9BDAC25215EB}" destId="{6B264029-B98A-478C-9FA3-7958E0A91EEE}" srcOrd="0" destOrd="0" presId="urn:microsoft.com/office/officeart/2005/8/layout/hierarchy4"/>
    <dgm:cxn modelId="{7296A24B-0866-46A6-994C-8C3ACC10A940}" type="presOf" srcId="{A528A619-5116-4C31-BEEB-E381BAF2E0AD}" destId="{3D3870D1-6076-4856-B6B7-7CAA84ACC6CF}" srcOrd="0" destOrd="0" presId="urn:microsoft.com/office/officeart/2005/8/layout/hierarchy4"/>
    <dgm:cxn modelId="{884F0A3C-53EF-41F0-9674-8926CAA00E19}" type="presOf" srcId="{EDE4EC5F-EC86-4273-AC32-3C9C8A2EC74F}" destId="{5CF2A8C2-1BE8-4DD8-ACA2-6AB2A769AC84}" srcOrd="0" destOrd="0" presId="urn:microsoft.com/office/officeart/2005/8/layout/hierarchy4"/>
    <dgm:cxn modelId="{8FDE48A3-D688-4492-8898-7B88152B060E}" type="presParOf" srcId="{6B264029-B98A-478C-9FA3-7958E0A91EEE}" destId="{E0A92425-AC9D-4133-9380-FFA41A85423D}" srcOrd="0" destOrd="0" presId="urn:microsoft.com/office/officeart/2005/8/layout/hierarchy4"/>
    <dgm:cxn modelId="{CEA9878F-27BB-4BEA-A8AE-B1E81EDC8E4A}" type="presParOf" srcId="{E0A92425-AC9D-4133-9380-FFA41A85423D}" destId="{7A4D7C87-3B4E-4F12-A214-0D0CCC518FA1}" srcOrd="0" destOrd="0" presId="urn:microsoft.com/office/officeart/2005/8/layout/hierarchy4"/>
    <dgm:cxn modelId="{CB429C7C-C87F-41EC-B51D-46501D6E30BF}" type="presParOf" srcId="{E0A92425-AC9D-4133-9380-FFA41A85423D}" destId="{9AD6A717-2C7D-4A98-A757-BA1C2D3A6285}" srcOrd="1" destOrd="0" presId="urn:microsoft.com/office/officeart/2005/8/layout/hierarchy4"/>
    <dgm:cxn modelId="{84DA3537-94F5-43CF-87A8-D9FC845B2C9B}" type="presParOf" srcId="{6B264029-B98A-478C-9FA3-7958E0A91EEE}" destId="{5F28E3B1-0864-4B4C-98C6-D1209BA124FE}" srcOrd="1" destOrd="0" presId="urn:microsoft.com/office/officeart/2005/8/layout/hierarchy4"/>
    <dgm:cxn modelId="{69C9939D-BEB7-4CF6-9C75-DEF1C686972C}" type="presParOf" srcId="{6B264029-B98A-478C-9FA3-7958E0A91EEE}" destId="{D3B09668-B9BE-4999-BE25-59BE96E6BA60}" srcOrd="2" destOrd="0" presId="urn:microsoft.com/office/officeart/2005/8/layout/hierarchy4"/>
    <dgm:cxn modelId="{D4239B41-1780-46E0-9BEF-0AC2D309DDD2}" type="presParOf" srcId="{D3B09668-B9BE-4999-BE25-59BE96E6BA60}" destId="{3D3870D1-6076-4856-B6B7-7CAA84ACC6CF}" srcOrd="0" destOrd="0" presId="urn:microsoft.com/office/officeart/2005/8/layout/hierarchy4"/>
    <dgm:cxn modelId="{843B2646-368D-489F-A6AB-9EA64C6FF29C}" type="presParOf" srcId="{D3B09668-B9BE-4999-BE25-59BE96E6BA60}" destId="{8A9D22F5-B048-4E18-A06C-FF6979D47180}" srcOrd="1" destOrd="0" presId="urn:microsoft.com/office/officeart/2005/8/layout/hierarchy4"/>
    <dgm:cxn modelId="{0DCEA409-E8DD-4829-B365-F2C6FD438425}" type="presParOf" srcId="{6B264029-B98A-478C-9FA3-7958E0A91EEE}" destId="{7E850B66-C23C-4E03-90DE-D935C7918972}" srcOrd="3" destOrd="0" presId="urn:microsoft.com/office/officeart/2005/8/layout/hierarchy4"/>
    <dgm:cxn modelId="{51A99284-A4E4-4A9A-A396-239B8C44696E}" type="presParOf" srcId="{6B264029-B98A-478C-9FA3-7958E0A91EEE}" destId="{EA9EE6AF-1257-4397-9019-6E6BD478985F}" srcOrd="4" destOrd="0" presId="urn:microsoft.com/office/officeart/2005/8/layout/hierarchy4"/>
    <dgm:cxn modelId="{F7695EA7-E348-4A6D-9E3A-CA6100CF06B8}" type="presParOf" srcId="{EA9EE6AF-1257-4397-9019-6E6BD478985F}" destId="{5CF2A8C2-1BE8-4DD8-ACA2-6AB2A769AC84}" srcOrd="0" destOrd="0" presId="urn:microsoft.com/office/officeart/2005/8/layout/hierarchy4"/>
    <dgm:cxn modelId="{4D8202AD-F716-494A-B5C4-BEE54D3B2FFF}" type="presParOf" srcId="{EA9EE6AF-1257-4397-9019-6E6BD478985F}" destId="{5BC0A835-5869-4E6B-A420-94DB399BE947}" srcOrd="1" destOrd="0" presId="urn:microsoft.com/office/officeart/2005/8/layout/hierarchy4"/>
    <dgm:cxn modelId="{AE40FF19-DCE5-4F6F-B1CA-AF5A869D6FCD}" type="presParOf" srcId="{6B264029-B98A-478C-9FA3-7958E0A91EEE}" destId="{35857AE1-68F4-452B-8970-0AAE7DC1873A}" srcOrd="5" destOrd="0" presId="urn:microsoft.com/office/officeart/2005/8/layout/hierarchy4"/>
    <dgm:cxn modelId="{8C48B636-008B-4713-B379-5219DFE81D7D}" type="presParOf" srcId="{6B264029-B98A-478C-9FA3-7958E0A91EEE}" destId="{49211C5C-8472-46B7-A5BC-C6186044A9F3}" srcOrd="6" destOrd="0" presId="urn:microsoft.com/office/officeart/2005/8/layout/hierarchy4"/>
    <dgm:cxn modelId="{CD228747-6990-4913-9A32-46C3D0686153}" type="presParOf" srcId="{49211C5C-8472-46B7-A5BC-C6186044A9F3}" destId="{DB6421B8-F9C9-4FE1-A760-9E925A98BE2F}" srcOrd="0" destOrd="0" presId="urn:microsoft.com/office/officeart/2005/8/layout/hierarchy4"/>
    <dgm:cxn modelId="{4680F869-3E16-4B9B-A95A-268556F13CD1}" type="presParOf" srcId="{49211C5C-8472-46B7-A5BC-C6186044A9F3}" destId="{A8E45C93-20B3-40EE-B068-BD1A045C1134}" srcOrd="1" destOrd="0" presId="urn:microsoft.com/office/officeart/2005/8/layout/hierarchy4"/>
    <dgm:cxn modelId="{033F6F0A-EC00-4403-BB4C-AF59F02237B2}" type="presParOf" srcId="{6B264029-B98A-478C-9FA3-7958E0A91EEE}" destId="{5E9E8EA7-496E-415F-822A-65DDA55F5825}" srcOrd="7" destOrd="0" presId="urn:microsoft.com/office/officeart/2005/8/layout/hierarchy4"/>
    <dgm:cxn modelId="{753E382F-9500-4B40-BF7E-D522049773C8}" type="presParOf" srcId="{6B264029-B98A-478C-9FA3-7958E0A91EEE}" destId="{C8AA39C1-69E3-4E6D-93A1-E1DF88634BFC}" srcOrd="8" destOrd="0" presId="urn:microsoft.com/office/officeart/2005/8/layout/hierarchy4"/>
    <dgm:cxn modelId="{680EC918-E49C-4F7B-937E-BBD7463E7978}" type="presParOf" srcId="{C8AA39C1-69E3-4E6D-93A1-E1DF88634BFC}" destId="{9BA45A52-1A7D-481F-95D1-D06FA1714395}" srcOrd="0" destOrd="0" presId="urn:microsoft.com/office/officeart/2005/8/layout/hierarchy4"/>
    <dgm:cxn modelId="{83F9344E-5AE7-4B7E-B4CD-93C902A80D4B}" type="presParOf" srcId="{C8AA39C1-69E3-4E6D-93A1-E1DF88634BFC}" destId="{1C0B01F4-D8BF-41F4-AF4C-6D857B7101B7}" srcOrd="1" destOrd="0" presId="urn:microsoft.com/office/officeart/2005/8/layout/hierarchy4"/>
    <dgm:cxn modelId="{FD4E5B43-74A6-4AB8-87BB-859735B1382F}" type="presParOf" srcId="{6B264029-B98A-478C-9FA3-7958E0A91EEE}" destId="{2D3D5220-E038-4BAF-AC03-BB3F3E171563}" srcOrd="9" destOrd="0" presId="urn:microsoft.com/office/officeart/2005/8/layout/hierarchy4"/>
    <dgm:cxn modelId="{5DF85ADD-091E-4990-B561-FB2C12438340}" type="presParOf" srcId="{6B264029-B98A-478C-9FA3-7958E0A91EEE}" destId="{A0CC56BD-CED0-4822-9D93-A6482B22E12A}" srcOrd="10" destOrd="0" presId="urn:microsoft.com/office/officeart/2005/8/layout/hierarchy4"/>
    <dgm:cxn modelId="{661CF751-FCC2-4008-9893-3EDBF8F7A3FB}" type="presParOf" srcId="{A0CC56BD-CED0-4822-9D93-A6482B22E12A}" destId="{1CCF31C7-0D13-42C3-9F5D-F3D8B9D0B18B}" srcOrd="0" destOrd="0" presId="urn:microsoft.com/office/officeart/2005/8/layout/hierarchy4"/>
    <dgm:cxn modelId="{6D9F7676-D2EA-403F-B6B3-4F7B690BD323}" type="presParOf" srcId="{A0CC56BD-CED0-4822-9D93-A6482B22E12A}" destId="{7F2C9F44-BF58-49A3-B4E0-687E4196F2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E12B9-DAFD-4E34-9D72-2FD519DB5C85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42B7CD-8D70-43FB-A6F4-479FDE89D45F}">
      <dgm:prSet phldrT="[Text]" custT="1"/>
      <dgm:spPr/>
      <dgm:t>
        <a:bodyPr/>
        <a:lstStyle/>
        <a:p>
          <a:r>
            <a:rPr lang="en-US" sz="1500" b="0" dirty="0" smtClean="0"/>
            <a:t>Depression</a:t>
          </a:r>
          <a:endParaRPr lang="en-US" sz="1500" b="0" dirty="0"/>
        </a:p>
      </dgm:t>
    </dgm:pt>
    <dgm:pt modelId="{45858561-F271-4877-8046-0C912C23C921}" type="parTrans" cxnId="{B75690AE-D426-41B2-BF21-3E0385DC31E1}">
      <dgm:prSet/>
      <dgm:spPr/>
      <dgm:t>
        <a:bodyPr/>
        <a:lstStyle/>
        <a:p>
          <a:endParaRPr lang="en-US"/>
        </a:p>
      </dgm:t>
    </dgm:pt>
    <dgm:pt modelId="{0FB7E124-4639-4E95-AE64-BC9BDB6A48DE}" type="sibTrans" cxnId="{B75690AE-D426-41B2-BF21-3E0385DC31E1}">
      <dgm:prSet/>
      <dgm:spPr/>
      <dgm:t>
        <a:bodyPr/>
        <a:lstStyle/>
        <a:p>
          <a:endParaRPr lang="en-US"/>
        </a:p>
      </dgm:t>
    </dgm:pt>
    <dgm:pt modelId="{F41D1759-5290-4DF7-ABF7-5E0A56861479}">
      <dgm:prSet phldrT="[Text]"/>
      <dgm:spPr/>
      <dgm:t>
        <a:bodyPr/>
        <a:lstStyle/>
        <a:p>
          <a:r>
            <a:rPr lang="en-US" dirty="0" smtClean="0"/>
            <a:t>Low Self-Esteem</a:t>
          </a:r>
          <a:endParaRPr lang="en-US" dirty="0"/>
        </a:p>
      </dgm:t>
    </dgm:pt>
    <dgm:pt modelId="{29995557-C0A6-431B-93D1-5C997DB99739}" type="parTrans" cxnId="{43450217-9921-4C11-BBBB-1738F55B33D1}">
      <dgm:prSet/>
      <dgm:spPr/>
      <dgm:t>
        <a:bodyPr/>
        <a:lstStyle/>
        <a:p>
          <a:endParaRPr lang="en-US"/>
        </a:p>
      </dgm:t>
    </dgm:pt>
    <dgm:pt modelId="{0DB091C8-2A17-41F5-A585-30C97CB5D6D8}" type="sibTrans" cxnId="{43450217-9921-4C11-BBBB-1738F55B33D1}">
      <dgm:prSet/>
      <dgm:spPr/>
      <dgm:t>
        <a:bodyPr/>
        <a:lstStyle/>
        <a:p>
          <a:endParaRPr lang="en-US"/>
        </a:p>
      </dgm:t>
    </dgm:pt>
    <dgm:pt modelId="{0380C122-70CE-4098-9E8F-0644FFC9A71E}">
      <dgm:prSet phldrT="[Text]" custT="1"/>
      <dgm:spPr/>
      <dgm:t>
        <a:bodyPr/>
        <a:lstStyle/>
        <a:p>
          <a:r>
            <a:rPr lang="en-US" sz="1600" dirty="0" smtClean="0"/>
            <a:t>Anxiety</a:t>
          </a:r>
        </a:p>
      </dgm:t>
    </dgm:pt>
    <dgm:pt modelId="{26140DCC-16A4-47DF-9D10-69B636ADE12F}" type="parTrans" cxnId="{4570C764-BA77-4F61-9C6E-56311BF3334B}">
      <dgm:prSet/>
      <dgm:spPr/>
      <dgm:t>
        <a:bodyPr/>
        <a:lstStyle/>
        <a:p>
          <a:endParaRPr lang="en-US"/>
        </a:p>
      </dgm:t>
    </dgm:pt>
    <dgm:pt modelId="{8ECC2401-02C2-4E27-995B-514A2F60C2AB}" type="sibTrans" cxnId="{4570C764-BA77-4F61-9C6E-56311BF3334B}">
      <dgm:prSet/>
      <dgm:spPr/>
      <dgm:t>
        <a:bodyPr/>
        <a:lstStyle/>
        <a:p>
          <a:endParaRPr lang="en-US"/>
        </a:p>
      </dgm:t>
    </dgm:pt>
    <dgm:pt modelId="{77362354-84C2-487F-A957-BD82408BA63E}">
      <dgm:prSet phldrT="[Text]"/>
      <dgm:spPr/>
      <dgm:t>
        <a:bodyPr/>
        <a:lstStyle/>
        <a:p>
          <a:r>
            <a:rPr lang="en-US" dirty="0" smtClean="0"/>
            <a:t>Anger</a:t>
          </a:r>
        </a:p>
      </dgm:t>
    </dgm:pt>
    <dgm:pt modelId="{D9ECB5B6-A7DC-4600-A5BB-35988200F52B}" type="parTrans" cxnId="{CF0532BD-5E53-41D8-83D6-A926A4FE36B3}">
      <dgm:prSet/>
      <dgm:spPr/>
      <dgm:t>
        <a:bodyPr/>
        <a:lstStyle/>
        <a:p>
          <a:endParaRPr lang="en-US"/>
        </a:p>
      </dgm:t>
    </dgm:pt>
    <dgm:pt modelId="{CD863624-25C6-4F17-8BEA-2EE6A95A08F7}" type="sibTrans" cxnId="{CF0532BD-5E53-41D8-83D6-A926A4FE36B3}">
      <dgm:prSet/>
      <dgm:spPr/>
      <dgm:t>
        <a:bodyPr/>
        <a:lstStyle/>
        <a:p>
          <a:endParaRPr lang="en-US"/>
        </a:p>
      </dgm:t>
    </dgm:pt>
    <dgm:pt modelId="{CEB48DFD-2683-4737-8837-D9B2357CEC4C}">
      <dgm:prSet phldrT="[Text]" custT="1"/>
      <dgm:spPr/>
      <dgm:t>
        <a:bodyPr/>
        <a:lstStyle/>
        <a:p>
          <a:r>
            <a:rPr lang="en-US" sz="1600" dirty="0" smtClean="0"/>
            <a:t>Isolation</a:t>
          </a:r>
          <a:endParaRPr lang="en-US" sz="1600" dirty="0"/>
        </a:p>
      </dgm:t>
    </dgm:pt>
    <dgm:pt modelId="{67E1B9F6-48DA-4E90-9712-6EF4E628EB97}" type="parTrans" cxnId="{FEE1FBE3-9B33-4148-BC3E-52E5FD1D80FC}">
      <dgm:prSet/>
      <dgm:spPr/>
      <dgm:t>
        <a:bodyPr/>
        <a:lstStyle/>
        <a:p>
          <a:endParaRPr lang="en-US"/>
        </a:p>
      </dgm:t>
    </dgm:pt>
    <dgm:pt modelId="{42097403-7B57-479E-86B4-DBDD118F046B}" type="sibTrans" cxnId="{FEE1FBE3-9B33-4148-BC3E-52E5FD1D80FC}">
      <dgm:prSet/>
      <dgm:spPr/>
      <dgm:t>
        <a:bodyPr/>
        <a:lstStyle/>
        <a:p>
          <a:endParaRPr lang="en-US"/>
        </a:p>
      </dgm:t>
    </dgm:pt>
    <dgm:pt modelId="{8FEC0125-E186-4DAF-B5F9-FF6D1F076CD9}">
      <dgm:prSet/>
      <dgm:spPr/>
      <dgm:t>
        <a:bodyPr/>
        <a:lstStyle/>
        <a:p>
          <a:r>
            <a:rPr lang="en-US" dirty="0" smtClean="0"/>
            <a:t>Decreased Self-Efficacy </a:t>
          </a:r>
          <a:endParaRPr lang="en-US" dirty="0"/>
        </a:p>
      </dgm:t>
    </dgm:pt>
    <dgm:pt modelId="{4D24BCB5-493D-4F9D-88DC-BDBB4483B810}" type="parTrans" cxnId="{91B68CEA-90C5-4F6B-BCE7-8C0504A23739}">
      <dgm:prSet/>
      <dgm:spPr/>
      <dgm:t>
        <a:bodyPr/>
        <a:lstStyle/>
        <a:p>
          <a:endParaRPr lang="en-US"/>
        </a:p>
      </dgm:t>
    </dgm:pt>
    <dgm:pt modelId="{80546AC7-53E2-42BD-BCA2-248742B5C73A}" type="sibTrans" cxnId="{91B68CEA-90C5-4F6B-BCE7-8C0504A23739}">
      <dgm:prSet/>
      <dgm:spPr/>
      <dgm:t>
        <a:bodyPr/>
        <a:lstStyle/>
        <a:p>
          <a:endParaRPr lang="en-US"/>
        </a:p>
      </dgm:t>
    </dgm:pt>
    <dgm:pt modelId="{717493EB-4FB9-4352-B0D4-0F02A9E9CDA4}">
      <dgm:prSet/>
      <dgm:spPr/>
      <dgm:t>
        <a:bodyPr/>
        <a:lstStyle/>
        <a:p>
          <a:r>
            <a:rPr lang="en-US" dirty="0" smtClean="0"/>
            <a:t>Feeling Silenced</a:t>
          </a:r>
        </a:p>
      </dgm:t>
    </dgm:pt>
    <dgm:pt modelId="{C6440A1A-A132-44E1-B959-53DFD20B45A1}" type="parTrans" cxnId="{811CBBF6-7AB8-43A3-AA91-EF21678962BE}">
      <dgm:prSet/>
      <dgm:spPr/>
      <dgm:t>
        <a:bodyPr/>
        <a:lstStyle/>
        <a:p>
          <a:endParaRPr lang="en-US"/>
        </a:p>
      </dgm:t>
    </dgm:pt>
    <dgm:pt modelId="{DEA682CC-6F70-4063-92F3-01186F8FE24A}" type="sibTrans" cxnId="{811CBBF6-7AB8-43A3-AA91-EF21678962BE}">
      <dgm:prSet/>
      <dgm:spPr/>
      <dgm:t>
        <a:bodyPr/>
        <a:lstStyle/>
        <a:p>
          <a:endParaRPr lang="en-US"/>
        </a:p>
      </dgm:t>
    </dgm:pt>
    <dgm:pt modelId="{F1934A0A-6406-48E9-B38D-4DAB1045A03C}">
      <dgm:prSet/>
      <dgm:spPr/>
      <dgm:t>
        <a:bodyPr/>
        <a:lstStyle/>
        <a:p>
          <a:endParaRPr lang="en-US" dirty="0" smtClean="0"/>
        </a:p>
      </dgm:t>
    </dgm:pt>
    <dgm:pt modelId="{1FB45940-99AC-434E-B11E-0CD4A0EE0AA3}" type="parTrans" cxnId="{77C95168-33B1-4EE1-8E98-B22C328883A6}">
      <dgm:prSet/>
      <dgm:spPr/>
      <dgm:t>
        <a:bodyPr/>
        <a:lstStyle/>
        <a:p>
          <a:endParaRPr lang="en-US"/>
        </a:p>
      </dgm:t>
    </dgm:pt>
    <dgm:pt modelId="{E650909B-EB51-4D5B-811A-8F729992281B}" type="sibTrans" cxnId="{77C95168-33B1-4EE1-8E98-B22C328883A6}">
      <dgm:prSet/>
      <dgm:spPr/>
      <dgm:t>
        <a:bodyPr/>
        <a:lstStyle/>
        <a:p>
          <a:endParaRPr lang="en-US"/>
        </a:p>
      </dgm:t>
    </dgm:pt>
    <dgm:pt modelId="{9D63E4A4-06C5-4CAE-9244-8A7DE266C1A6}">
      <dgm:prSet phldrT="[Text]" custT="1"/>
      <dgm:spPr/>
      <dgm:t>
        <a:bodyPr/>
        <a:lstStyle/>
        <a:p>
          <a:endParaRPr lang="en-US"/>
        </a:p>
      </dgm:t>
    </dgm:pt>
    <dgm:pt modelId="{6B5C515E-D5CB-4715-BECF-2C3FE89148AA}" type="parTrans" cxnId="{21DBEE5A-E5D7-462C-A3CD-52A7522E8BBA}">
      <dgm:prSet/>
      <dgm:spPr/>
      <dgm:t>
        <a:bodyPr/>
        <a:lstStyle/>
        <a:p>
          <a:endParaRPr lang="en-US"/>
        </a:p>
      </dgm:t>
    </dgm:pt>
    <dgm:pt modelId="{F649871C-DE01-4C16-B5EC-4ABA7B53BF2C}" type="sibTrans" cxnId="{21DBEE5A-E5D7-462C-A3CD-52A7522E8BBA}">
      <dgm:prSet/>
      <dgm:spPr/>
      <dgm:t>
        <a:bodyPr/>
        <a:lstStyle/>
        <a:p>
          <a:endParaRPr lang="en-US"/>
        </a:p>
      </dgm:t>
    </dgm:pt>
    <dgm:pt modelId="{290F96E1-CAA5-4C41-928F-414C4E8AFC3B}">
      <dgm:prSet phldrT="[Text]" custT="1"/>
      <dgm:spPr/>
      <dgm:t>
        <a:bodyPr/>
        <a:lstStyle/>
        <a:p>
          <a:endParaRPr lang="en-US"/>
        </a:p>
      </dgm:t>
    </dgm:pt>
    <dgm:pt modelId="{5570C6CE-439F-46C3-BADF-B60F418B7F84}" type="parTrans" cxnId="{96A38A66-5FFA-4EB5-B676-0AB3C2D088A6}">
      <dgm:prSet/>
      <dgm:spPr/>
      <dgm:t>
        <a:bodyPr/>
        <a:lstStyle/>
        <a:p>
          <a:endParaRPr lang="en-US"/>
        </a:p>
      </dgm:t>
    </dgm:pt>
    <dgm:pt modelId="{843BACB0-06D4-4B2F-92A0-C5DA0E520204}" type="sibTrans" cxnId="{96A38A66-5FFA-4EB5-B676-0AB3C2D088A6}">
      <dgm:prSet/>
      <dgm:spPr/>
      <dgm:t>
        <a:bodyPr/>
        <a:lstStyle/>
        <a:p>
          <a:endParaRPr lang="en-US"/>
        </a:p>
      </dgm:t>
    </dgm:pt>
    <dgm:pt modelId="{ED21109C-B252-463A-84DB-6BE6CA8B2797}" type="pres">
      <dgm:prSet presAssocID="{EEFE12B9-DAFD-4E34-9D72-2FD519DB5C85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5023A-3ACD-4973-B480-208A646DAE9B}" type="pres">
      <dgm:prSet presAssocID="{EEFE12B9-DAFD-4E34-9D72-2FD519DB5C85}" presName="ellipse1" presStyleLbl="vennNode1" presStyleIdx="0" presStyleCnt="7" custScaleX="99491" custLinFactNeighborX="11745" custLinFactNeighborY="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A26B5-6976-4C58-8212-EF3BD467A593}" type="pres">
      <dgm:prSet presAssocID="{EEFE12B9-DAFD-4E34-9D72-2FD519DB5C85}" presName="ellipse2" presStyleLbl="vennNode1" presStyleIdx="1" presStyleCnt="7" custLinFactNeighborX="6810" custLinFactNeighborY="-1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066C3-83DA-4CA2-9110-BE7070C31A74}" type="pres">
      <dgm:prSet presAssocID="{EEFE12B9-DAFD-4E34-9D72-2FD519DB5C85}" presName="ellipse3" presStyleLbl="vennNode1" presStyleIdx="2" presStyleCnt="7" custLinFactNeighborX="-3159" custLinFactNeighborY="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2280B-B61E-41A5-8978-A1FDF982B935}" type="pres">
      <dgm:prSet presAssocID="{EEFE12B9-DAFD-4E34-9D72-2FD519DB5C85}" presName="ellipse4" presStyleLbl="vennNode1" presStyleIdx="3" presStyleCnt="7" custLinFactNeighborX="-5869" custLinFactNeighborY="-3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653F-115C-413D-9FB1-2C1B898459E3}" type="pres">
      <dgm:prSet presAssocID="{EEFE12B9-DAFD-4E34-9D72-2FD519DB5C85}" presName="ellipse5" presStyleLbl="vennNode1" presStyleIdx="4" presStyleCnt="7" custLinFactNeighborX="-18318" custLinFactNeighborY="-2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EB964-D7BF-4AFE-BD24-8291DD066A17}" type="pres">
      <dgm:prSet presAssocID="{EEFE12B9-DAFD-4E34-9D72-2FD519DB5C85}" presName="ellipse6" presStyleLbl="vennNode1" presStyleIdx="5" presStyleCnt="7" custLinFactNeighborX="-21027" custLinFactNeighborY="-3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3816D-E40A-4177-9411-474548021471}" type="pres">
      <dgm:prSet presAssocID="{EEFE12B9-DAFD-4E34-9D72-2FD519DB5C85}" presName="ellipse7" presStyleLbl="vennNode1" presStyleIdx="6" presStyleCnt="7" custLinFactNeighborX="-38325" custLinFactNeighborY="-2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0532BD-5E53-41D8-83D6-A926A4FE36B3}" srcId="{EEFE12B9-DAFD-4E34-9D72-2FD519DB5C85}" destId="{77362354-84C2-487F-A957-BD82408BA63E}" srcOrd="3" destOrd="0" parTransId="{D9ECB5B6-A7DC-4600-A5BB-35988200F52B}" sibTransId="{CD863624-25C6-4F17-8BEA-2EE6A95A08F7}"/>
    <dgm:cxn modelId="{96A38A66-5FFA-4EB5-B676-0AB3C2D088A6}" srcId="{EEFE12B9-DAFD-4E34-9D72-2FD519DB5C85}" destId="{290F96E1-CAA5-4C41-928F-414C4E8AFC3B}" srcOrd="8" destOrd="0" parTransId="{5570C6CE-439F-46C3-BADF-B60F418B7F84}" sibTransId="{843BACB0-06D4-4B2F-92A0-C5DA0E520204}"/>
    <dgm:cxn modelId="{77C95168-33B1-4EE1-8E98-B22C328883A6}" srcId="{EEFE12B9-DAFD-4E34-9D72-2FD519DB5C85}" destId="{F1934A0A-6406-48E9-B38D-4DAB1045A03C}" srcOrd="9" destOrd="0" parTransId="{1FB45940-99AC-434E-B11E-0CD4A0EE0AA3}" sibTransId="{E650909B-EB51-4D5B-811A-8F729992281B}"/>
    <dgm:cxn modelId="{21DBEE5A-E5D7-462C-A3CD-52A7522E8BBA}" srcId="{EEFE12B9-DAFD-4E34-9D72-2FD519DB5C85}" destId="{9D63E4A4-06C5-4CAE-9244-8A7DE266C1A6}" srcOrd="7" destOrd="0" parTransId="{6B5C515E-D5CB-4715-BECF-2C3FE89148AA}" sibTransId="{F649871C-DE01-4C16-B5EC-4ABA7B53BF2C}"/>
    <dgm:cxn modelId="{3EC0D8D7-9D0C-4C6E-90CC-F952022E3367}" type="presOf" srcId="{8FEC0125-E186-4DAF-B5F9-FF6D1F076CD9}" destId="{6926653F-115C-413D-9FB1-2C1B898459E3}" srcOrd="0" destOrd="0" presId="urn:microsoft.com/office/officeart/2005/8/layout/rings+Icon"/>
    <dgm:cxn modelId="{FEE1FBE3-9B33-4148-BC3E-52E5FD1D80FC}" srcId="{EEFE12B9-DAFD-4E34-9D72-2FD519DB5C85}" destId="{CEB48DFD-2683-4737-8837-D9B2357CEC4C}" srcOrd="6" destOrd="0" parTransId="{67E1B9F6-48DA-4E90-9712-6EF4E628EB97}" sibTransId="{42097403-7B57-479E-86B4-DBDD118F046B}"/>
    <dgm:cxn modelId="{B75690AE-D426-41B2-BF21-3E0385DC31E1}" srcId="{EEFE12B9-DAFD-4E34-9D72-2FD519DB5C85}" destId="{1542B7CD-8D70-43FB-A6F4-479FDE89D45F}" srcOrd="0" destOrd="0" parTransId="{45858561-F271-4877-8046-0C912C23C921}" sibTransId="{0FB7E124-4639-4E95-AE64-BC9BDB6A48DE}"/>
    <dgm:cxn modelId="{43450217-9921-4C11-BBBB-1738F55B33D1}" srcId="{EEFE12B9-DAFD-4E34-9D72-2FD519DB5C85}" destId="{F41D1759-5290-4DF7-ABF7-5E0A56861479}" srcOrd="1" destOrd="0" parTransId="{29995557-C0A6-431B-93D1-5C997DB99739}" sibTransId="{0DB091C8-2A17-41F5-A585-30C97CB5D6D8}"/>
    <dgm:cxn modelId="{DF952750-EA4B-46FD-A700-06057F73CB74}" type="presOf" srcId="{F41D1759-5290-4DF7-ABF7-5E0A56861479}" destId="{D4EA26B5-6976-4C58-8212-EF3BD467A593}" srcOrd="0" destOrd="0" presId="urn:microsoft.com/office/officeart/2005/8/layout/rings+Icon"/>
    <dgm:cxn modelId="{AD02BD60-D715-4829-9B67-7A893EBAD779}" type="presOf" srcId="{1542B7CD-8D70-43FB-A6F4-479FDE89D45F}" destId="{28D5023A-3ACD-4973-B480-208A646DAE9B}" srcOrd="0" destOrd="0" presId="urn:microsoft.com/office/officeart/2005/8/layout/rings+Icon"/>
    <dgm:cxn modelId="{598E760D-3701-4AF8-9377-89020E076A4C}" type="presOf" srcId="{CEB48DFD-2683-4737-8837-D9B2357CEC4C}" destId="{A2C3816D-E40A-4177-9411-474548021471}" srcOrd="0" destOrd="0" presId="urn:microsoft.com/office/officeart/2005/8/layout/rings+Icon"/>
    <dgm:cxn modelId="{EB49BCB5-84CA-4928-AE44-E4DECDD1AD76}" type="presOf" srcId="{77362354-84C2-487F-A957-BD82408BA63E}" destId="{73E2280B-B61E-41A5-8978-A1FDF982B935}" srcOrd="0" destOrd="0" presId="urn:microsoft.com/office/officeart/2005/8/layout/rings+Icon"/>
    <dgm:cxn modelId="{A017E627-5E85-4462-9C3F-AF2374AA4A1B}" type="presOf" srcId="{EEFE12B9-DAFD-4E34-9D72-2FD519DB5C85}" destId="{ED21109C-B252-463A-84DB-6BE6CA8B2797}" srcOrd="0" destOrd="0" presId="urn:microsoft.com/office/officeart/2005/8/layout/rings+Icon"/>
    <dgm:cxn modelId="{6CF520E8-4646-4A57-AA9F-9A02F781A62D}" type="presOf" srcId="{717493EB-4FB9-4352-B0D4-0F02A9E9CDA4}" destId="{4F3EB964-D7BF-4AFE-BD24-8291DD066A17}" srcOrd="0" destOrd="0" presId="urn:microsoft.com/office/officeart/2005/8/layout/rings+Icon"/>
    <dgm:cxn modelId="{811CBBF6-7AB8-43A3-AA91-EF21678962BE}" srcId="{EEFE12B9-DAFD-4E34-9D72-2FD519DB5C85}" destId="{717493EB-4FB9-4352-B0D4-0F02A9E9CDA4}" srcOrd="5" destOrd="0" parTransId="{C6440A1A-A132-44E1-B959-53DFD20B45A1}" sibTransId="{DEA682CC-6F70-4063-92F3-01186F8FE24A}"/>
    <dgm:cxn modelId="{4570C764-BA77-4F61-9C6E-56311BF3334B}" srcId="{EEFE12B9-DAFD-4E34-9D72-2FD519DB5C85}" destId="{0380C122-70CE-4098-9E8F-0644FFC9A71E}" srcOrd="2" destOrd="0" parTransId="{26140DCC-16A4-47DF-9D10-69B636ADE12F}" sibTransId="{8ECC2401-02C2-4E27-995B-514A2F60C2AB}"/>
    <dgm:cxn modelId="{72069535-584F-442A-A4CA-973BF3931752}" type="presOf" srcId="{0380C122-70CE-4098-9E8F-0644FFC9A71E}" destId="{930066C3-83DA-4CA2-9110-BE7070C31A74}" srcOrd="0" destOrd="0" presId="urn:microsoft.com/office/officeart/2005/8/layout/rings+Icon"/>
    <dgm:cxn modelId="{91B68CEA-90C5-4F6B-BCE7-8C0504A23739}" srcId="{EEFE12B9-DAFD-4E34-9D72-2FD519DB5C85}" destId="{8FEC0125-E186-4DAF-B5F9-FF6D1F076CD9}" srcOrd="4" destOrd="0" parTransId="{4D24BCB5-493D-4F9D-88DC-BDBB4483B810}" sibTransId="{80546AC7-53E2-42BD-BCA2-248742B5C73A}"/>
    <dgm:cxn modelId="{CDE48F7F-1E8D-4C87-AFAF-788162824A92}" type="presParOf" srcId="{ED21109C-B252-463A-84DB-6BE6CA8B2797}" destId="{28D5023A-3ACD-4973-B480-208A646DAE9B}" srcOrd="0" destOrd="0" presId="urn:microsoft.com/office/officeart/2005/8/layout/rings+Icon"/>
    <dgm:cxn modelId="{6486723F-91EC-40E1-A23F-FFAB7B9DBA9C}" type="presParOf" srcId="{ED21109C-B252-463A-84DB-6BE6CA8B2797}" destId="{D4EA26B5-6976-4C58-8212-EF3BD467A593}" srcOrd="1" destOrd="0" presId="urn:microsoft.com/office/officeart/2005/8/layout/rings+Icon"/>
    <dgm:cxn modelId="{9CC2D522-546D-4DCA-947C-34AED4A380D4}" type="presParOf" srcId="{ED21109C-B252-463A-84DB-6BE6CA8B2797}" destId="{930066C3-83DA-4CA2-9110-BE7070C31A74}" srcOrd="2" destOrd="0" presId="urn:microsoft.com/office/officeart/2005/8/layout/rings+Icon"/>
    <dgm:cxn modelId="{655027FF-1E6C-4B47-A66E-655B0F0A7C59}" type="presParOf" srcId="{ED21109C-B252-463A-84DB-6BE6CA8B2797}" destId="{73E2280B-B61E-41A5-8978-A1FDF982B935}" srcOrd="3" destOrd="0" presId="urn:microsoft.com/office/officeart/2005/8/layout/rings+Icon"/>
    <dgm:cxn modelId="{498A40D9-06C0-473E-BCF5-974CDD65D018}" type="presParOf" srcId="{ED21109C-B252-463A-84DB-6BE6CA8B2797}" destId="{6926653F-115C-413D-9FB1-2C1B898459E3}" srcOrd="4" destOrd="0" presId="urn:microsoft.com/office/officeart/2005/8/layout/rings+Icon"/>
    <dgm:cxn modelId="{616EC639-A0B0-4D62-BB09-F721A44069A7}" type="presParOf" srcId="{ED21109C-B252-463A-84DB-6BE6CA8B2797}" destId="{4F3EB964-D7BF-4AFE-BD24-8291DD066A17}" srcOrd="5" destOrd="0" presId="urn:microsoft.com/office/officeart/2005/8/layout/rings+Icon"/>
    <dgm:cxn modelId="{D1031E87-E944-44B8-971E-5ECC88F0DA8B}" type="presParOf" srcId="{ED21109C-B252-463A-84DB-6BE6CA8B2797}" destId="{A2C3816D-E40A-4177-9411-474548021471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D7C87-3B4E-4F12-A214-0D0CCC518FA1}">
      <dsp:nvSpPr>
        <dsp:cNvPr id="0" name=""/>
        <dsp:cNvSpPr/>
      </dsp:nvSpPr>
      <dsp:spPr>
        <a:xfrm>
          <a:off x="5019" y="0"/>
          <a:ext cx="1056865" cy="184308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9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Familismo- Expanded sense of family </a:t>
          </a:r>
          <a:endParaRPr lang="en-US" sz="1200" b="1" kern="1200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35974" y="30955"/>
        <a:ext cx="994955" cy="1781177"/>
      </dsp:txXfrm>
    </dsp:sp>
    <dsp:sp modelId="{3D3870D1-6076-4856-B6B7-7CAA84ACC6CF}">
      <dsp:nvSpPr>
        <dsp:cNvPr id="0" name=""/>
        <dsp:cNvSpPr/>
      </dsp:nvSpPr>
      <dsp:spPr>
        <a:xfrm>
          <a:off x="1239438" y="0"/>
          <a:ext cx="1056865" cy="184308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9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Respeto</a:t>
          </a:r>
          <a:endParaRPr lang="en-US" sz="800" b="1" kern="1200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1270393" y="30955"/>
        <a:ext cx="994955" cy="1781177"/>
      </dsp:txXfrm>
    </dsp:sp>
    <dsp:sp modelId="{5CF2A8C2-1BE8-4DD8-ACA2-6AB2A769AC84}">
      <dsp:nvSpPr>
        <dsp:cNvPr id="0" name=""/>
        <dsp:cNvSpPr/>
      </dsp:nvSpPr>
      <dsp:spPr>
        <a:xfrm>
          <a:off x="2473857" y="0"/>
          <a:ext cx="1056865" cy="184308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9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Unidad</a:t>
          </a:r>
          <a:endParaRPr lang="en-US" sz="1200" b="1" kern="1200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2504812" y="30955"/>
        <a:ext cx="994955" cy="1781177"/>
      </dsp:txXfrm>
    </dsp:sp>
    <dsp:sp modelId="{DB6421B8-F9C9-4FE1-A760-9E925A98BE2F}">
      <dsp:nvSpPr>
        <dsp:cNvPr id="0" name=""/>
        <dsp:cNvSpPr/>
      </dsp:nvSpPr>
      <dsp:spPr>
        <a:xfrm>
          <a:off x="3708276" y="0"/>
          <a:ext cx="1056865" cy="184308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9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Tradicion Culture Tradition</a:t>
          </a:r>
          <a:endParaRPr lang="en-US" sz="1200" b="1" kern="1200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3739231" y="30955"/>
        <a:ext cx="994955" cy="1781177"/>
      </dsp:txXfrm>
    </dsp:sp>
    <dsp:sp modelId="{9BA45A52-1A7D-481F-95D1-D06FA1714395}">
      <dsp:nvSpPr>
        <dsp:cNvPr id="0" name=""/>
        <dsp:cNvSpPr/>
      </dsp:nvSpPr>
      <dsp:spPr>
        <a:xfrm>
          <a:off x="4942695" y="0"/>
          <a:ext cx="1056865" cy="184308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9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Communi</a:t>
          </a:r>
          <a:r>
            <a:rPr lang="en-US" sz="1200" b="1" kern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-cation </a:t>
          </a:r>
          <a:endParaRPr lang="en-US" sz="1200" b="1" kern="1200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4973650" y="30955"/>
        <a:ext cx="994955" cy="1781177"/>
      </dsp:txXfrm>
    </dsp:sp>
    <dsp:sp modelId="{1CCF31C7-0D13-42C3-9F5D-F3D8B9D0B18B}">
      <dsp:nvSpPr>
        <dsp:cNvPr id="0" name=""/>
        <dsp:cNvSpPr/>
      </dsp:nvSpPr>
      <dsp:spPr>
        <a:xfrm>
          <a:off x="6177115" y="0"/>
          <a:ext cx="1056865" cy="1843087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rgbClr val="9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Language/ Bilingualism</a:t>
          </a:r>
          <a:r>
            <a:rPr lang="en-US" altLang="en-US" sz="1100" kern="12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rPr>
            <a:t> </a:t>
          </a:r>
          <a:endParaRPr lang="en-US" sz="1100" kern="1200" dirty="0">
            <a:solidFill>
              <a:schemeClr val="bg1"/>
            </a:solidFill>
            <a:latin typeface="Helvetica Neue" charset="0"/>
            <a:ea typeface="Helvetica Neue" charset="0"/>
            <a:cs typeface="Helvetica Neue" charset="0"/>
          </a:endParaRPr>
        </a:p>
      </dsp:txBody>
      <dsp:txXfrm>
        <a:off x="6208070" y="30955"/>
        <a:ext cx="994955" cy="1781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5023A-3ACD-4973-B480-208A646DAE9B}">
      <dsp:nvSpPr>
        <dsp:cNvPr id="0" name=""/>
        <dsp:cNvSpPr/>
      </dsp:nvSpPr>
      <dsp:spPr>
        <a:xfrm>
          <a:off x="186560" y="506502"/>
          <a:ext cx="1563397" cy="157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Depression</a:t>
          </a:r>
          <a:endParaRPr lang="en-US" sz="1500" b="0" kern="1200" dirty="0"/>
        </a:p>
      </dsp:txBody>
      <dsp:txXfrm>
        <a:off x="415514" y="736631"/>
        <a:ext cx="1105489" cy="1111164"/>
      </dsp:txXfrm>
    </dsp:sp>
    <dsp:sp modelId="{D4EA26B5-6976-4C58-8212-EF3BD467A593}">
      <dsp:nvSpPr>
        <dsp:cNvPr id="0" name=""/>
        <dsp:cNvSpPr/>
      </dsp:nvSpPr>
      <dsp:spPr>
        <a:xfrm>
          <a:off x="909592" y="1593298"/>
          <a:ext cx="1571396" cy="157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80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 Self-Esteem</a:t>
          </a:r>
          <a:endParaRPr lang="en-US" sz="1600" kern="1200" dirty="0"/>
        </a:p>
      </dsp:txBody>
      <dsp:txXfrm>
        <a:off x="1139718" y="1823427"/>
        <a:ext cx="1111144" cy="1111164"/>
      </dsp:txXfrm>
    </dsp:sp>
    <dsp:sp modelId="{930066C3-83DA-4CA2-9110-BE7070C31A74}">
      <dsp:nvSpPr>
        <dsp:cNvPr id="0" name=""/>
        <dsp:cNvSpPr/>
      </dsp:nvSpPr>
      <dsp:spPr>
        <a:xfrm>
          <a:off x="1558160" y="506502"/>
          <a:ext cx="1571396" cy="157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160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Anxiety</a:t>
          </a:r>
        </a:p>
      </dsp:txBody>
      <dsp:txXfrm>
        <a:off x="1788286" y="736631"/>
        <a:ext cx="1111144" cy="1111164"/>
      </dsp:txXfrm>
    </dsp:sp>
    <dsp:sp modelId="{73E2280B-B61E-41A5-8978-A1FDF982B935}">
      <dsp:nvSpPr>
        <dsp:cNvPr id="0" name=""/>
        <dsp:cNvSpPr/>
      </dsp:nvSpPr>
      <dsp:spPr>
        <a:xfrm>
          <a:off x="2320156" y="1573309"/>
          <a:ext cx="1571396" cy="157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240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Anger</a:t>
          </a:r>
        </a:p>
      </dsp:txBody>
      <dsp:txXfrm>
        <a:off x="2550282" y="1803438"/>
        <a:ext cx="1111144" cy="1111164"/>
      </dsp:txXfrm>
    </dsp:sp>
    <dsp:sp modelId="{6926653F-115C-413D-9FB1-2C1B898459E3}">
      <dsp:nvSpPr>
        <dsp:cNvPr id="0" name=""/>
        <dsp:cNvSpPr/>
      </dsp:nvSpPr>
      <dsp:spPr>
        <a:xfrm>
          <a:off x="2929753" y="430304"/>
          <a:ext cx="1571396" cy="157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320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Decreased Self-Efficacy </a:t>
          </a:r>
          <a:endParaRPr lang="en-US" sz="1600" kern="1200" dirty="0"/>
        </a:p>
      </dsp:txBody>
      <dsp:txXfrm>
        <a:off x="3159879" y="660433"/>
        <a:ext cx="1111144" cy="1111164"/>
      </dsp:txXfrm>
    </dsp:sp>
    <dsp:sp modelId="{4F3EB964-D7BF-4AFE-BD24-8291DD066A17}">
      <dsp:nvSpPr>
        <dsp:cNvPr id="0" name=""/>
        <dsp:cNvSpPr/>
      </dsp:nvSpPr>
      <dsp:spPr>
        <a:xfrm>
          <a:off x="3691765" y="1573309"/>
          <a:ext cx="1571396" cy="157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400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Feeling Silenced</a:t>
          </a:r>
        </a:p>
      </dsp:txBody>
      <dsp:txXfrm>
        <a:off x="3921891" y="1803438"/>
        <a:ext cx="1111144" cy="1111164"/>
      </dsp:txXfrm>
    </dsp:sp>
    <dsp:sp modelId="{A2C3816D-E40A-4177-9411-474548021471}">
      <dsp:nvSpPr>
        <dsp:cNvPr id="0" name=""/>
        <dsp:cNvSpPr/>
      </dsp:nvSpPr>
      <dsp:spPr>
        <a:xfrm>
          <a:off x="4225165" y="430304"/>
          <a:ext cx="1571396" cy="157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480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Isolation</a:t>
          </a:r>
          <a:endParaRPr lang="en-US" sz="1600" kern="1200" dirty="0"/>
        </a:p>
      </dsp:txBody>
      <dsp:txXfrm>
        <a:off x="4455291" y="660433"/>
        <a:ext cx="1111144" cy="1111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508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9223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839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495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163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66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926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84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https://www.youtube.com/watch?v=Sdmf_H0KlMk&amp;list=PLR54SAUu3EbaDLQkO77f2UsNANZmt1Ko9&amp;index=1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0774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943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105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059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475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832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564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82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6626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285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500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6744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0906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003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3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190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637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8992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659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563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2380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88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Alonso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“Interaction Institute for Social Change | Artist: Angus Maguire.” For online use please provide links: </a:t>
            </a:r>
            <a:r>
              <a:rPr lang="en-US" dirty="0" err="1" smtClean="0"/>
              <a:t>interactioninstitute.org</a:t>
            </a:r>
            <a:r>
              <a:rPr lang="en-US" dirty="0" smtClean="0"/>
              <a:t> and </a:t>
            </a:r>
            <a:r>
              <a:rPr lang="en-US" dirty="0" err="1" smtClean="0"/>
              <a:t>madewithangus.com</a:t>
            </a:r>
            <a:r>
              <a:rPr lang="en-US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kern="1200" dirty="0" smtClean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NHAS Goals to reduce </a:t>
            </a:r>
            <a:r>
              <a:rPr lang="en" sz="1100" i="1" u="sng" kern="1200" dirty="0" smtClean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stigma</a:t>
            </a:r>
            <a:r>
              <a:rPr lang="en" sz="1100" kern="1200" dirty="0" smtClean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 and </a:t>
            </a:r>
            <a:r>
              <a:rPr lang="en" sz="1100" i="1" u="sng" kern="1200" dirty="0" smtClean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discrimination</a:t>
            </a:r>
            <a:r>
              <a:rPr lang="en" sz="1100" kern="1200" dirty="0" smtClean="0">
                <a:solidFill>
                  <a:schemeClr val="lt1"/>
                </a:solidFill>
                <a:latin typeface="+mn-lt"/>
                <a:ea typeface="Helvetica Neue"/>
                <a:cs typeface="Helvetica Neue"/>
                <a:sym typeface="Helvetica Neue"/>
              </a:rPr>
              <a:t> experienced by people living with HIV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36.9 Million</a:t>
            </a:r>
            <a:r>
              <a:rPr lang="en-US" baseline="0" dirty="0" smtClean="0"/>
              <a:t> on Earth Living with HIV- 25.8 in </a:t>
            </a:r>
            <a:r>
              <a:rPr lang="en-US" baseline="0" dirty="0" err="1" smtClean="0"/>
              <a:t>Subsaharan</a:t>
            </a:r>
            <a:r>
              <a:rPr lang="en-US" baseline="0" dirty="0" smtClean="0"/>
              <a:t> Africa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In Los Angeles, 60,000 PLWHA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42% Latino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2,000 new diagnosis in LA County each year- 45% Latino (2013 data)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Los Angeles contributes to 4% of new cases identified in the US and to 38% of cases identified in CA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LA second to NY highest # of persons diagnosed with HIV.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LA- 20-29yr olds 33%, 30-39 year olds 28%, 40-49 </a:t>
            </a:r>
            <a:r>
              <a:rPr lang="en-US" baseline="0" dirty="0" err="1" smtClean="0"/>
              <a:t>yearl</a:t>
            </a:r>
            <a:r>
              <a:rPr lang="en-US" baseline="0" dirty="0" smtClean="0"/>
              <a:t> olds 21% and 50-59 11%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15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609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Ramon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4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85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56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Alonso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19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285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ramgarcia@altamed.org" TargetMode="External"/><Relationship Id="rId2" Type="http://schemas.openxmlformats.org/officeDocument/2006/relationships/hyperlink" Target="mailto:nsanchez@altamed.org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9550"/>
            <a:ext cx="8520600" cy="1386787"/>
          </a:xfrm>
        </p:spPr>
        <p:txBody>
          <a:bodyPr/>
          <a:lstStyle/>
          <a:p>
            <a:r>
              <a:rPr lang="en-US" sz="47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No Stigma, No Shade, No Shame!</a:t>
            </a:r>
            <a:endParaRPr lang="en-US" sz="4700" b="1" dirty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85951"/>
            <a:ext cx="8520600" cy="792600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Addressing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Life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Love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Sex and HIV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Through Digital Media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4" name="Shape 124"/>
          <p:cNvCxnSpPr/>
          <p:nvPr/>
        </p:nvCxnSpPr>
        <p:spPr>
          <a:xfrm>
            <a:off x="-9150" y="1733551"/>
            <a:ext cx="9148500" cy="0"/>
          </a:xfrm>
          <a:prstGeom prst="straightConnector1">
            <a:avLst/>
          </a:prstGeom>
          <a:noFill/>
          <a:ln w="762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Subtitle 2"/>
          <p:cNvSpPr txBox="1">
            <a:spLocks/>
          </p:cNvSpPr>
          <p:nvPr/>
        </p:nvSpPr>
        <p:spPr>
          <a:xfrm>
            <a:off x="304800" y="298773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Presented By</a:t>
            </a: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Natalie Sanchez, MPH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Hilda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Sandoval, PHD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Ramon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Garcia, MBA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pic>
        <p:nvPicPr>
          <p:cNvPr id="6" name="Shape 116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330" y="4261398"/>
            <a:ext cx="2283539" cy="888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242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Cultural Strengths 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48" name="Shape 148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045"/>
              </p:ext>
            </p:extLst>
          </p:nvPr>
        </p:nvGraphicFramePr>
        <p:xfrm>
          <a:off x="990600" y="2500313"/>
          <a:ext cx="7239000" cy="184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1828800" y="1836710"/>
            <a:ext cx="5486400" cy="538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9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Cultural Strengths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29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9294" y="2045145"/>
            <a:ext cx="6891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  <a:sym typeface="Helvetica Neue"/>
              </a:rPr>
              <a:t>Sin </a:t>
            </a:r>
            <a:r>
              <a:rPr lang="en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  <a:sym typeface="Helvetica Neue"/>
              </a:rPr>
              <a:t>Vergüenza</a:t>
            </a:r>
            <a:r>
              <a:rPr lang="e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  <a:sym typeface="Helvetica Neue"/>
              </a:rPr>
              <a:t> = Without Shame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61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4294967295"/>
          </p:nvPr>
        </p:nvSpPr>
        <p:spPr>
          <a:xfrm>
            <a:off x="435666" y="873450"/>
            <a:ext cx="8311200" cy="1698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	</a:t>
            </a: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Informs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you of an internal state of inadequacy,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unworthiness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, dishonor, or regret about which others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may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or may not be aware. </a:t>
            </a:r>
          </a:p>
          <a:p>
            <a:pPr marL="457200" lvl="3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</a:pPr>
            <a:endParaRPr lang="en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0481" y="2663047"/>
            <a:ext cx="55023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>
              <a:lnSpc>
                <a:spcPct val="150000"/>
              </a:lnSpc>
              <a:spcBef>
                <a:spcPts val="440"/>
              </a:spcBef>
            </a:pPr>
            <a:r>
              <a:rPr lang="en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Another person, circumstance, or situation can trigger shame in you, but so can a failure to meet your own ideals or standards whether or not they are perfectionist</a:t>
            </a: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	</a:t>
            </a:r>
            <a:r>
              <a:rPr lang="e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  <a:sym typeface="Helvetica Neue"/>
              </a:rPr>
              <a:t>		</a:t>
            </a:r>
            <a:r>
              <a:rPr lang="en-US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Lamia, 2011</a:t>
            </a:r>
            <a:r>
              <a:rPr lang="en-US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yui_3_5_1_1_1464960106163_4674" descr="https://tse1.mm.bing.net/th?id=OIP.M87b2bc083205b86fa22747a1d0f3f0d3o0&amp;pid=15.1&amp;P=0&amp;w=300&amp;h=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66" y="2518142"/>
            <a:ext cx="3220745" cy="1905639"/>
          </a:xfrm>
          <a:prstGeom prst="rect">
            <a:avLst/>
          </a:prstGeom>
          <a:noFill/>
          <a:ln w="19050">
            <a:solidFill>
              <a:srgbClr val="900000"/>
            </a:solidFill>
          </a:ln>
        </p:spPr>
      </p:pic>
      <p:cxnSp>
        <p:nvCxnSpPr>
          <p:cNvPr id="9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113"/>
          <p:cNvSpPr txBox="1">
            <a:spLocks/>
          </p:cNvSpPr>
          <p:nvPr/>
        </p:nvSpPr>
        <p:spPr>
          <a:xfrm>
            <a:off x="311700" y="300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Shame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486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2716384"/>
              </p:ext>
            </p:extLst>
          </p:nvPr>
        </p:nvGraphicFramePr>
        <p:xfrm>
          <a:off x="1428094" y="1250950"/>
          <a:ext cx="6400799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hape 113"/>
          <p:cNvSpPr txBox="1">
            <a:spLocks/>
          </p:cNvSpPr>
          <p:nvPr/>
        </p:nvSpPr>
        <p:spPr>
          <a:xfrm>
            <a:off x="311700" y="300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Shame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7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28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Themes/Contributors of Risk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48" name="Shape 148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" name="Shape 232"/>
          <p:cNvPicPr preferRelativeResize="0">
            <a:picLocks/>
          </p:cNvPicPr>
          <p:nvPr/>
        </p:nvPicPr>
        <p:blipFill rotWithShape="1">
          <a:blip r:embed="rId3" cstate="screen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55" y="1291894"/>
            <a:ext cx="6475445" cy="34134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One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65" name="Shape 165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457200" y="1521724"/>
            <a:ext cx="4702200" cy="3189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Goals for the season:</a:t>
            </a: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Encourages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people to seek HIV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testing. </a:t>
            </a:r>
          </a:p>
          <a:p>
            <a:pPr marL="285750" lvl="1" indent="-285750">
              <a:buFont typeface="Arial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Raises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awareness of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HIV risk regardless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of age, gender, relationship status or sexual orientation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285750" lvl="1" indent="-285750">
              <a:buFont typeface="Arial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Addresses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ame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and stigma associated to sexual orientation 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HIV.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352550"/>
            <a:ext cx="2743200" cy="3218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639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Two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65" name="Shape 165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399050" y="1286775"/>
            <a:ext cx="4702200" cy="36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pic>
        <p:nvPicPr>
          <p:cNvPr id="7" name="Shape 37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1428750"/>
            <a:ext cx="2358050" cy="305909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Shape 167"/>
          <p:cNvSpPr txBox="1"/>
          <p:nvPr/>
        </p:nvSpPr>
        <p:spPr>
          <a:xfrm>
            <a:off x="533400" y="1284861"/>
            <a:ext cx="4800600" cy="3424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Goals for the season:</a:t>
            </a: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Combats 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</a:t>
            </a:r>
            <a:r>
              <a:rPr lang="e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tigma 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and </a:t>
            </a:r>
            <a:r>
              <a:rPr lang="e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shame 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tied to </a:t>
            </a:r>
            <a:r>
              <a:rPr lang="e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HIV</a:t>
            </a:r>
          </a:p>
          <a:p>
            <a:pPr marL="285750" lvl="1" indent="-285750">
              <a:buFont typeface="Arial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Helvetica Neue" charset="0"/>
              <a:cs typeface="Helvetica Neue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Promotes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treatment as a form of prevention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for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those living with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HIV and PrEP for those at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risk of becoming infected with 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IV.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Helvetica Neue" charset="0"/>
              <a:cs typeface="Helvetica Neue" charset="0"/>
            </a:endParaRPr>
          </a:p>
          <a:p>
            <a:pPr marL="285750" lvl="1" indent="-285750">
              <a:buFont typeface="Arial" charset="0"/>
              <a:buChar char="•"/>
            </a:pPr>
            <a:endParaRPr lang="e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Addresses prevention </a:t>
            </a:r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methods to reduce Mother to Child </a:t>
            </a:r>
            <a:r>
              <a:rPr lang="e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</a:rPr>
              <a:t>transmission of HIV</a:t>
            </a:r>
            <a:endParaRPr lang="en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</a:endParaRPr>
          </a:p>
          <a:p>
            <a:pPr marL="285750" lvl="1" indent="-285750">
              <a:buFont typeface="Arial" charset="0"/>
              <a:buChar char="•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30204" pitchFamily="34" charset="0"/>
              <a:ea typeface="Helvetica Neue" charset="0"/>
              <a:cs typeface="Helvetica Neue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Addresses the differences in coping for persons living with HIV (mental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health, substance abuse,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30204" pitchFamily="34" charset="0"/>
                <a:ea typeface="Helvetica Neue" charset="0"/>
                <a:cs typeface="Helvetica Neue" charset="0"/>
              </a:rPr>
              <a:t>and disclosure) </a:t>
            </a:r>
          </a:p>
        </p:txBody>
      </p:sp>
    </p:spTree>
    <p:extLst>
      <p:ext uri="{BB962C8B-B14F-4D97-AF65-F5344CB8AC3E}">
        <p14:creationId xmlns:p14="http://schemas.microsoft.com/office/powerpoint/2010/main" val="628475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5400" b="1" dirty="0" err="1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/>
            </a:r>
            <a:b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Three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7" name="Shape 114"/>
          <p:cNvCxnSpPr/>
          <p:nvPr/>
        </p:nvCxnSpPr>
        <p:spPr>
          <a:xfrm>
            <a:off x="0" y="2774179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93589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Meet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Salazars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997875"/>
            <a:ext cx="6739473" cy="4145625"/>
          </a:xfrm>
          <a:prstGeom prst="rect">
            <a:avLst/>
          </a:prstGeom>
        </p:spPr>
      </p:pic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188847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Cesar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" y="1428750"/>
            <a:ext cx="9144000" cy="3281082"/>
          </a:xfrm>
          <a:prstGeom prst="rect">
            <a:avLst/>
          </a:prstGeom>
        </p:spPr>
      </p:pic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7674578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 idx="4294967295"/>
          </p:nvPr>
        </p:nvSpPr>
        <p:spPr>
          <a:xfrm>
            <a:off x="311150" y="300038"/>
            <a:ext cx="8521700" cy="5730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Objectives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381000" y="963613"/>
            <a:ext cx="5253633" cy="4103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Describe the process of developing a HIV Social Marketing Campaign that is relevant and accessible to Latinos across multiple generations.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Demonstrate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effectiveness of using the Sin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Verg</a:t>
            </a:r>
            <a:r>
              <a:rPr lang="en-US" sz="16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ü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enza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Season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3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Telenovela for igniting conversation in Latino communities around HIV treatment and treatment adherence through the use of educational entertainment.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Evaluate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use of entertaining content to increase awareness on HIV-related issues including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STD testing and treatment, HIV stigma, Transphobia, and LGBT shame and stigma.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05" name="Shape 105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183" y="1358872"/>
            <a:ext cx="3198217" cy="319821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Cesar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237340"/>
            <a:ext cx="2391886" cy="3583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90187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HIV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positive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and infected his wife of 28 years.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He turned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to alcohol as a means to cope and accessed the 12-step program to deal with shame and guilt. </a:t>
            </a:r>
          </a:p>
        </p:txBody>
      </p:sp>
    </p:spTree>
    <p:extLst>
      <p:ext uri="{BB962C8B-B14F-4D97-AF65-F5344CB8AC3E}">
        <p14:creationId xmlns:p14="http://schemas.microsoft.com/office/powerpoint/2010/main" val="7121215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" y="1428750"/>
            <a:ext cx="9144000" cy="3281082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Adriana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29378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237339"/>
            <a:ext cx="2391886" cy="3583351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Adriana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TextBox 4"/>
          <p:cNvSpPr txBox="1"/>
          <p:nvPr/>
        </p:nvSpPr>
        <p:spPr>
          <a:xfrm>
            <a:off x="838200" y="205951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She’s coping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with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her 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HIV diagnosis by accessing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mental health to work through changes in her relationship and health </a:t>
            </a:r>
          </a:p>
        </p:txBody>
      </p:sp>
    </p:spTree>
    <p:extLst>
      <p:ext uri="{BB962C8B-B14F-4D97-AF65-F5344CB8AC3E}">
        <p14:creationId xmlns:p14="http://schemas.microsoft.com/office/powerpoint/2010/main" val="12369312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" y="1428750"/>
            <a:ext cx="9144000" cy="3281082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Tatiana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5642446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237340"/>
            <a:ext cx="2391886" cy="3583350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Tatiana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TextBox 4"/>
          <p:cNvSpPr txBox="1"/>
          <p:nvPr/>
        </p:nvSpPr>
        <p:spPr>
          <a:xfrm>
            <a:off x="838200" y="140437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She represents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transwomen who have been victims of assault and abuse.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Her character highlights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chronic abuse experienced and the challenges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 accessing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protections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from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authorities.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87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" y="1428750"/>
            <a:ext cx="9144000" cy="3281082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Enrique 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7115541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237340"/>
            <a:ext cx="2391886" cy="3583350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Enrique 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TextBox 4"/>
          <p:cNvSpPr txBox="1"/>
          <p:nvPr/>
        </p:nvSpPr>
        <p:spPr>
          <a:xfrm>
            <a:off x="838200" y="1690187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Young openly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gay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man who is knowledgeable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and proactive in HIV prevention and self-care.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He’s an LGBT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advocate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helps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those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who are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underrepresented.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492" y="1237340"/>
            <a:ext cx="2391886" cy="35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58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67"/>
          <a:stretch/>
        </p:blipFill>
        <p:spPr>
          <a:xfrm flipH="1">
            <a:off x="-381000" y="1428750"/>
            <a:ext cx="9525000" cy="3281082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Christina 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TextBox 4"/>
          <p:cNvSpPr txBox="1"/>
          <p:nvPr/>
        </p:nvSpPr>
        <p:spPr>
          <a:xfrm>
            <a:off x="0" y="2419350"/>
            <a:ext cx="179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“You can’t get HIV like you catch a flu.”</a:t>
            </a:r>
          </a:p>
          <a:p>
            <a:endParaRPr lang="en-US" sz="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– Christina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368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237340"/>
            <a:ext cx="2391886" cy="3583350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Christina 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TextBox 4"/>
          <p:cNvSpPr txBox="1"/>
          <p:nvPr/>
        </p:nvSpPr>
        <p:spPr>
          <a:xfrm>
            <a:off x="609600" y="1690187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She has been deeply impacted by her parents’ HIV diagnosis and family secrets.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As a young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mother, she is trying to stop her dysfunctional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relationship with her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son’s father and reclaim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her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voice.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492" y="1237340"/>
            <a:ext cx="2391886" cy="358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215813"/>
            <a:ext cx="2404378" cy="360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239" y="1213001"/>
            <a:ext cx="2405654" cy="36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52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" y="1428750"/>
            <a:ext cx="9144000" cy="3281082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Esther 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0"/>
          <a:stretch/>
        </p:blipFill>
        <p:spPr>
          <a:xfrm>
            <a:off x="2249" y="1428750"/>
            <a:ext cx="9141751" cy="32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078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Who We Are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1509750" y="2757057"/>
            <a:ext cx="6124500" cy="179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  <a:sym typeface="Helvetica Neue"/>
              </a:rPr>
              <a:t>T</a:t>
            </a:r>
            <a:r>
              <a:rPr lang="en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  <a:sym typeface="Helvetica Neue"/>
              </a:rPr>
              <a:t>he largest independent Federally Qualified Community Health Center in the U.S.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  <a:sym typeface="Helvetica Neue"/>
              </a:rPr>
              <a:t>Delivering more than 930,000 annual patient visits through its 43 sites in Los Angeles and Orange Counties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131" y="1122301"/>
            <a:ext cx="3883738" cy="1510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1237340"/>
            <a:ext cx="2391886" cy="3583350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Esther Salazar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TextBox 4"/>
          <p:cNvSpPr txBox="1"/>
          <p:nvPr/>
        </p:nvSpPr>
        <p:spPr>
          <a:xfrm>
            <a:off x="838200" y="1690187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La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Abuela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is struggling to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adjust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to changes in her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family.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She is forced to re-evaluate her expectations of a woman’s role in the family and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explore the benefits of dating.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492" y="1237340"/>
            <a:ext cx="2391886" cy="358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492" y="1237340"/>
            <a:ext cx="2391886" cy="35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375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5400" b="1" dirty="0" err="1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/>
            </a:r>
            <a:b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Three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rajan Pro 3" charset="0"/>
                <a:ea typeface="Trajan Pro 3" charset="0"/>
                <a:cs typeface="Trajan Pro 3" charset="0"/>
              </a:rPr>
              <a:t>Episode One</a:t>
            </a:r>
            <a:endParaRPr lang="en-US" dirty="0"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7" name="Shape 114"/>
          <p:cNvCxnSpPr/>
          <p:nvPr/>
        </p:nvCxnSpPr>
        <p:spPr>
          <a:xfrm>
            <a:off x="0" y="2774179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96143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Transphobia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72750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Call for justice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Stand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up against discrimination and crimes of hate against the transgender community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289791"/>
            <a:ext cx="2280177" cy="34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20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5400" b="1" dirty="0" err="1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/>
            </a:r>
            <a:b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Three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rajan Pro 3" charset="0"/>
                <a:ea typeface="Trajan Pro 3" charset="0"/>
                <a:cs typeface="Trajan Pro 3" charset="0"/>
              </a:rPr>
              <a:t>Episode Two</a:t>
            </a:r>
            <a:endParaRPr lang="en-US" dirty="0"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7" name="Shape 114"/>
          <p:cNvCxnSpPr/>
          <p:nvPr/>
        </p:nvCxnSpPr>
        <p:spPr>
          <a:xfrm>
            <a:off x="0" y="2774179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96722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HIV Stigma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58115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Eliminating shame, stigma and misconceptions about HIV in our community.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Highlighting the value of HIV treatment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compliance.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650" y="1478039"/>
            <a:ext cx="3564650" cy="25547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4236385"/>
            <a:ext cx="4921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Undetectable =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Untransmittable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199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5400" b="1" dirty="0" err="1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/>
            </a:r>
            <a:b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Three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rajan Pro 3" charset="0"/>
                <a:ea typeface="Trajan Pro 3" charset="0"/>
                <a:cs typeface="Trajan Pro 3" charset="0"/>
              </a:rPr>
              <a:t>Episode Three</a:t>
            </a:r>
            <a:endParaRPr lang="en-US" dirty="0"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7" name="Shape 114"/>
          <p:cNvCxnSpPr/>
          <p:nvPr/>
        </p:nvCxnSpPr>
        <p:spPr>
          <a:xfrm>
            <a:off x="0" y="2774179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741424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STD Testing &amp; Treatment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2875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rate of new HIV and STD infections continues to rise each year.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PrEP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and regular condom use are important ways to reduce the risk of transmission of HIV and other STDs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1213452"/>
            <a:ext cx="2276323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62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5400" b="1" dirty="0" err="1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/>
            </a:r>
            <a:b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Three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rajan Pro 3" charset="0"/>
                <a:ea typeface="Trajan Pro 3" charset="0"/>
                <a:cs typeface="Trajan Pro 3" charset="0"/>
              </a:rPr>
              <a:t>Episode Four</a:t>
            </a:r>
            <a:endParaRPr lang="en-US" dirty="0"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7" name="Shape 114"/>
          <p:cNvCxnSpPr/>
          <p:nvPr/>
        </p:nvCxnSpPr>
        <p:spPr>
          <a:xfrm>
            <a:off x="0" y="2774179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2896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LGBT Shame &amp; Stigma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3529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Eliminate homophobic messages that are both harmful and hateful.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These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impact many LGBT persons and can cause a deep sense of shame and stigma about who they are.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30295"/>
            <a:ext cx="2174033" cy="32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421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4550979" y="1352550"/>
            <a:ext cx="4178400" cy="348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en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What’s Being Done to Disseminate and Engage the Community?</a:t>
            </a:r>
            <a:endParaRPr lang="en" sz="18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buClr>
                <a:schemeClr val="lt1"/>
              </a:buClr>
              <a:buSzPct val="100000"/>
            </a:pPr>
            <a:endParaRPr lang="en" sz="180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buClr>
                <a:schemeClr val="lt1"/>
              </a:buClr>
              <a:buSzPct val="100000"/>
            </a:pPr>
            <a:r>
              <a:rPr lang="en" sz="2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Social </a:t>
            </a:r>
            <a:r>
              <a:rPr lang="en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Media </a:t>
            </a:r>
            <a:endParaRPr lang="en" sz="2000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>
              <a:buClr>
                <a:schemeClr val="lt1"/>
              </a:buClr>
              <a:buSzPct val="100000"/>
            </a:pPr>
            <a:r>
              <a:rPr lang="en" sz="2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Press </a:t>
            </a:r>
            <a:r>
              <a:rPr lang="en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Media</a:t>
            </a:r>
          </a:p>
          <a:p>
            <a:pPr lvl="0" algn="ctr">
              <a:buClr>
                <a:schemeClr val="lt1"/>
              </a:buClr>
              <a:buSzPct val="100000"/>
            </a:pPr>
            <a:r>
              <a:rPr lang="en" sz="200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Partnerships</a:t>
            </a:r>
            <a:endParaRPr lang="en" sz="2000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 algn="ctr">
              <a:buClr>
                <a:schemeClr val="lt1"/>
              </a:buClr>
              <a:buSzPct val="100000"/>
            </a:pPr>
            <a:r>
              <a:rPr lang="en" sz="200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Community Showings</a:t>
            </a:r>
          </a:p>
          <a:p>
            <a:pPr lvl="0" algn="ctr">
              <a:buClr>
                <a:schemeClr val="lt1"/>
              </a:buClr>
              <a:buSzPct val="100000"/>
            </a:pPr>
            <a:r>
              <a:rPr lang="en" sz="2400" b="1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You</a:t>
            </a:r>
            <a:r>
              <a:rPr lang="en" sz="24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!</a:t>
            </a:r>
          </a:p>
          <a:p>
            <a:pPr lvl="0" algn="ctr">
              <a:buClr>
                <a:schemeClr val="lt1"/>
              </a:buClr>
              <a:buSzPct val="100000"/>
            </a:pPr>
            <a:endParaRPr lang="en" sz="24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352550"/>
            <a:ext cx="3343603" cy="3343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9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374444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AltaMed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 HIV Services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5" name="Shape 125"/>
          <p:cNvSpPr txBox="1">
            <a:spLocks noGrp="1"/>
          </p:cNvSpPr>
          <p:nvPr>
            <p:ph type="body" idx="4294967295"/>
          </p:nvPr>
        </p:nvSpPr>
        <p:spPr>
          <a:xfrm>
            <a:off x="457200" y="1352550"/>
            <a:ext cx="3663600" cy="438900"/>
          </a:xfrm>
          <a:prstGeom prst="rect">
            <a:avLst/>
          </a:prstGeom>
          <a:solidFill>
            <a:srgbClr val="9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000" b="1" dirty="0">
                <a:solidFill>
                  <a:schemeClr val="bg1"/>
                </a:solidFill>
              </a:rPr>
              <a:t>5 HIV Treatment Sites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4294967295"/>
          </p:nvPr>
        </p:nvSpPr>
        <p:spPr>
          <a:xfrm>
            <a:off x="457200" y="2915799"/>
            <a:ext cx="3663600" cy="438900"/>
          </a:xfrm>
          <a:prstGeom prst="rect">
            <a:avLst/>
          </a:prstGeom>
          <a:solidFill>
            <a:srgbClr val="9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</a:rPr>
              <a:t>1986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4839725" y="1352537"/>
            <a:ext cx="3663600" cy="438900"/>
          </a:xfrm>
          <a:prstGeom prst="rect">
            <a:avLst/>
          </a:prstGeom>
          <a:solidFill>
            <a:srgbClr val="9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en" sz="2000" b="1" i="0" u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2009 Opt-out HIV screening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839725" y="2915800"/>
            <a:ext cx="3663600" cy="438900"/>
          </a:xfrm>
          <a:prstGeom prst="rect">
            <a:avLst/>
          </a:prstGeom>
          <a:solidFill>
            <a:srgbClr val="9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HIV Testing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57200" y="1813029"/>
            <a:ext cx="3000000" cy="6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360"/>
              </a:spcBef>
              <a:buNone/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Angeles &amp; Orange County</a:t>
            </a:r>
          </a:p>
          <a:p>
            <a:pPr lvl="0" rtl="0">
              <a:spcBef>
                <a:spcPts val="360"/>
              </a:spcBef>
              <a:buNone/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1,700 HIV positive clients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57200" y="3354700"/>
            <a:ext cx="3810000" cy="158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tx1">
                    <a:lumMod val="65000"/>
                    <a:lumOff val="35000"/>
                  </a:schemeClr>
                </a:solidFill>
              </a:rPr>
              <a:t>Founded with Substance Abuse Treatment</a:t>
            </a:r>
          </a:p>
          <a:p>
            <a:pPr lvl="0" rtl="0">
              <a:spcBef>
                <a:spcPts val="360"/>
              </a:spcBef>
              <a:buNone/>
            </a:pPr>
            <a:r>
              <a:rPr lang="en">
                <a:solidFill>
                  <a:schemeClr val="tx1">
                    <a:lumMod val="65000"/>
                    <a:lumOff val="35000"/>
                  </a:schemeClr>
                </a:solidFill>
              </a:rPr>
              <a:t>Expanded Care now includes</a:t>
            </a:r>
            <a:r>
              <a:rPr lang="e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0" indent="25400" rtl="0">
              <a:spcBef>
                <a:spcPts val="320"/>
              </a:spcBef>
              <a:buClr>
                <a:schemeClr val="lt1"/>
              </a:buClr>
              <a:buSzPct val="100000"/>
              <a:buChar char="•"/>
            </a:pPr>
            <a:r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Medical &amp; Oral Health </a:t>
            </a:r>
          </a:p>
          <a:p>
            <a:pPr lvl="0" indent="25400" rtl="0">
              <a:spcBef>
                <a:spcPts val="320"/>
              </a:spcBef>
              <a:buClr>
                <a:schemeClr val="lt1"/>
              </a:buClr>
              <a:buSzPct val="100000"/>
              <a:buChar char="•"/>
            </a:pPr>
            <a:r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Psychosocial Services</a:t>
            </a:r>
          </a:p>
          <a:p>
            <a:pPr lvl="0" indent="25400" rtl="0">
              <a:spcBef>
                <a:spcPts val="320"/>
              </a:spcBef>
              <a:buClr>
                <a:schemeClr val="lt1"/>
              </a:buClr>
              <a:buSzPct val="100000"/>
              <a:buChar char="•"/>
            </a:pPr>
            <a:r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Prevention Services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839725" y="2016725"/>
            <a:ext cx="3663600" cy="6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360"/>
              </a:spcBef>
              <a:buNone/>
            </a:pPr>
            <a:r>
              <a:rPr lang="en">
                <a:solidFill>
                  <a:schemeClr val="tx1">
                    <a:lumMod val="65000"/>
                    <a:lumOff val="35000"/>
                  </a:schemeClr>
                </a:solidFill>
              </a:rPr>
              <a:t>2011 Systemize routine HIV testing in all clinics</a:t>
            </a:r>
          </a:p>
          <a:p>
            <a:pPr lvl="0" rtl="0">
              <a:lnSpc>
                <a:spcPct val="150000"/>
              </a:lnSpc>
              <a:spcBef>
                <a:spcPts val="360"/>
              </a:spcBef>
              <a:buNone/>
            </a:pPr>
            <a:r>
              <a:rPr lang="en">
                <a:solidFill>
                  <a:schemeClr val="tx1">
                    <a:lumMod val="65000"/>
                    <a:lumOff val="35000"/>
                  </a:schemeClr>
                </a:solidFill>
              </a:rPr>
              <a:t>Screen all persons 13-64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839725" y="3452925"/>
            <a:ext cx="3663600" cy="10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tx1">
                    <a:lumMod val="65000"/>
                    <a:lumOff val="35000"/>
                  </a:schemeClr>
                </a:solidFill>
              </a:rPr>
              <a:t>Over 5,000 HIV targeted tests annually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tx1">
                    <a:lumMod val="65000"/>
                    <a:lumOff val="35000"/>
                  </a:schemeClr>
                </a:solidFill>
              </a:rPr>
              <a:t>Over 30,000 Opt out HIV tests annually</a:t>
            </a:r>
          </a:p>
          <a:p>
            <a:pPr marL="0" marR="0" lvl="0" indent="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Over 70 HIV+ persons identified annually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24"/>
          <p:cNvSpPr txBox="1">
            <a:spLocks/>
          </p:cNvSpPr>
          <p:nvPr/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What’s Next  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8" name="Shape 225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TextBox 2"/>
          <p:cNvSpPr txBox="1"/>
          <p:nvPr/>
        </p:nvSpPr>
        <p:spPr>
          <a:xfrm>
            <a:off x="457200" y="173355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Survey to Assess Impact of SVII Developed in Collaboration with Gino Galvez, PhD, CSULB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 Kits for Season Three Available to Share the Telenovela with your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001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2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24"/>
          <p:cNvSpPr txBox="1">
            <a:spLocks/>
          </p:cNvSpPr>
          <p:nvPr/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Connect With Us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44" y="4451703"/>
            <a:ext cx="506909" cy="506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383" y="4451703"/>
            <a:ext cx="496317" cy="496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87" y="4451703"/>
            <a:ext cx="870109" cy="489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" y="987930"/>
            <a:ext cx="9144000" cy="32810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3078628"/>
            <a:ext cx="3900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rajan Pro 3" charset="0"/>
                <a:ea typeface="Trajan Pro 3" charset="0"/>
                <a:cs typeface="Trajan Pro 3" charset="0"/>
              </a:rPr>
              <a:t>Watch at </a:t>
            </a:r>
            <a:r>
              <a:rPr lang="en-US" sz="2200" dirty="0" err="1" smtClean="0">
                <a:solidFill>
                  <a:schemeClr val="tx1"/>
                </a:solidFill>
                <a:latin typeface="Trajan Pro 3" charset="0"/>
                <a:ea typeface="Trajan Pro 3" charset="0"/>
                <a:cs typeface="Trajan Pro 3" charset="0"/>
              </a:rPr>
              <a:t>SVseries.org</a:t>
            </a:r>
            <a:endParaRPr lang="en-US" sz="2200" dirty="0">
              <a:solidFill>
                <a:schemeClr val="tx1"/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8" name="Shape 225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TextBox 1"/>
          <p:cNvSpPr txBox="1"/>
          <p:nvPr/>
        </p:nvSpPr>
        <p:spPr>
          <a:xfrm>
            <a:off x="6379779" y="454103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@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AltaPride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379" y="4541030"/>
            <a:ext cx="407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Follow us for updates on: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39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3788" y="0"/>
            <a:ext cx="8520600" cy="2052600"/>
          </a:xfrm>
        </p:spPr>
        <p:txBody>
          <a:bodyPr anchor="ctr"/>
          <a:lstStyle/>
          <a:p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5400" b="1" dirty="0" err="1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/>
            </a:r>
            <a:br>
              <a:rPr lang="en-US" sz="5400" b="1" dirty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Three</a:t>
            </a:r>
            <a:endParaRPr lang="en-US" dirty="0"/>
          </a:p>
        </p:txBody>
      </p:sp>
      <p:cxnSp>
        <p:nvCxnSpPr>
          <p:cNvPr id="7" name="Shape 114"/>
          <p:cNvCxnSpPr/>
          <p:nvPr/>
        </p:nvCxnSpPr>
        <p:spPr>
          <a:xfrm>
            <a:off x="-4500" y="1962150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TextBox 7"/>
          <p:cNvSpPr txBox="1"/>
          <p:nvPr/>
        </p:nvSpPr>
        <p:spPr>
          <a:xfrm>
            <a:off x="3048000" y="3188058"/>
            <a:ext cx="32512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800" b="1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Natalie </a:t>
            </a:r>
            <a:r>
              <a:rPr lang="en" sz="1800" b="1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Sanchez, MPH</a:t>
            </a:r>
          </a:p>
          <a:p>
            <a:pPr lvl="0"/>
            <a:r>
              <a:rPr lang="en" sz="1800" dirty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Clinic </a:t>
            </a:r>
            <a:r>
              <a:rPr lang="en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Administrator,</a:t>
            </a:r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HIV/HCV</a:t>
            </a:r>
            <a:endParaRPr lang="en" sz="1800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1800" u="sng" dirty="0" smtClean="0">
                <a:solidFill>
                  <a:schemeClr val="hlink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  <a:hlinkClick r:id="rId2"/>
              </a:rPr>
              <a:t>NS</a:t>
            </a:r>
            <a:r>
              <a:rPr lang="en" sz="1800" u="sng" dirty="0" smtClean="0">
                <a:solidFill>
                  <a:schemeClr val="hlink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  <a:hlinkClick r:id="rId2"/>
              </a:rPr>
              <a:t>anchez@altamed.org</a:t>
            </a:r>
            <a:endParaRPr lang="en" sz="1800" u="sng" dirty="0" smtClean="0">
              <a:solidFill>
                <a:schemeClr val="hlink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(323)</a:t>
            </a:r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869-5468</a:t>
            </a:r>
            <a:endParaRPr lang="en" sz="1800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9211" y="3181349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 smtClean="0">
                <a:solidFill>
                  <a:prstClr val="black"/>
                </a:solidFill>
                <a:latin typeface="Helvetica Neue" panose="020B0604020202020204" charset="0"/>
              </a:rPr>
              <a:t>Ramon Garcia, MBA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Helvetica Neue" panose="020B0604020202020204" charset="0"/>
              </a:rPr>
              <a:t>HIV Marketing Manager</a:t>
            </a: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Helvetica Neue" panose="020B0604020202020204" charset="0"/>
                <a:hlinkClick r:id="rId3"/>
              </a:rPr>
              <a:t>RamGarcia@altamed.org</a:t>
            </a:r>
            <a:endParaRPr lang="en-US" sz="1800" dirty="0" smtClean="0">
              <a:solidFill>
                <a:prstClr val="black"/>
              </a:solidFill>
              <a:latin typeface="Helvetica Neue" panose="020B0604020202020204" charset="0"/>
            </a:endParaRPr>
          </a:p>
          <a:p>
            <a:pPr lvl="0"/>
            <a:r>
              <a:rPr lang="en-US" sz="1800" dirty="0" smtClean="0">
                <a:solidFill>
                  <a:prstClr val="black"/>
                </a:solidFill>
                <a:latin typeface="Helvetica Neue" panose="020B0604020202020204" charset="0"/>
              </a:rPr>
              <a:t>(323) 278-4239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040" y="3181350"/>
            <a:ext cx="2789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800" b="1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Hilda Sandoval</a:t>
            </a:r>
            <a:r>
              <a:rPr lang="en" sz="1800" b="1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PHD</a:t>
            </a:r>
            <a:endParaRPr lang="en" sz="1800" b="1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Mental Health Manager</a:t>
            </a:r>
            <a:endParaRPr lang="en" sz="1800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-US" sz="1800" u="sng" dirty="0" smtClean="0">
                <a:solidFill>
                  <a:schemeClr val="hlink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  <a:hlinkClick r:id="rId2"/>
              </a:rPr>
              <a:t>HSandoval</a:t>
            </a:r>
            <a:r>
              <a:rPr lang="en" sz="1800" u="sng" dirty="0" smtClean="0">
                <a:solidFill>
                  <a:schemeClr val="hlink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  <a:hlinkClick r:id="rId2"/>
              </a:rPr>
              <a:t>@altamed.org</a:t>
            </a:r>
            <a:endParaRPr lang="en" sz="1800" u="sng" dirty="0" smtClean="0">
              <a:solidFill>
                <a:schemeClr val="hlink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lvl="0"/>
            <a:r>
              <a:rPr lang="en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(323)</a:t>
            </a:r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869-54</a:t>
            </a:r>
            <a:r>
              <a:rPr lang="en-US" sz="1800" dirty="0" smtClean="0">
                <a:solidFill>
                  <a:schemeClr val="tx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59</a:t>
            </a:r>
            <a:endParaRPr lang="en" sz="1800" dirty="0">
              <a:solidFill>
                <a:schemeClr val="tx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Shape 224"/>
          <p:cNvSpPr txBox="1">
            <a:spLocks/>
          </p:cNvSpPr>
          <p:nvPr/>
        </p:nvSpPr>
        <p:spPr>
          <a:xfrm>
            <a:off x="309450" y="2419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Contact Us</a:t>
            </a:r>
            <a:endParaRPr lang="en" sz="28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HIV in the US 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 descr="HIV in the United States: The Stages of Care - research_mmp_stagesofcare.pdf - Mozilla Firefox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1428750"/>
            <a:ext cx="4477789" cy="276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775347"/>
            <a:ext cx="2362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Centers for Disease Control and Prevention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pPr algn="ctr"/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(July 2012)</a:t>
            </a: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eleased the Stages of Care, 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omprehensive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analysis showing that only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25%  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1.1 million Americans living with HIV have their virus under control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372" y="1347920"/>
            <a:ext cx="4887611" cy="32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2698" y="4434707"/>
            <a:ext cx="50115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-</a:t>
            </a:r>
            <a:r>
              <a:rPr lang="en-US" sz="900" dirty="0" smtClean="0">
                <a:solidFill>
                  <a:schemeClr val="bg1"/>
                </a:solidFill>
              </a:rPr>
              <a:t>Interaction </a:t>
            </a:r>
            <a:r>
              <a:rPr lang="en-US" sz="900" dirty="0">
                <a:solidFill>
                  <a:schemeClr val="bg1"/>
                </a:solidFill>
              </a:rPr>
              <a:t>Institute for Social Change | Artist: Angus Maguire</a:t>
            </a:r>
            <a:r>
              <a:rPr lang="en-US" sz="900" dirty="0" smtClean="0">
                <a:solidFill>
                  <a:schemeClr val="bg1"/>
                </a:solidFill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HIV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&amp; Latinos in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the US 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TextBox 2"/>
          <p:cNvSpPr txBox="1"/>
          <p:nvPr/>
        </p:nvSpPr>
        <p:spPr>
          <a:xfrm>
            <a:off x="1097067" y="148736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Centers for Disease Control and Prevention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(July 2012)</a:t>
            </a: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608" y="1599034"/>
            <a:ext cx="1531902" cy="299322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652" y="1602532"/>
            <a:ext cx="924503" cy="298972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10" y="1602532"/>
            <a:ext cx="1609950" cy="1314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134" y="2343150"/>
            <a:ext cx="39780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New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HIV infection among Latinos in US was more than 3x as high as that of whites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Among Latino men who have sex with men (MSM), 67% of estimated new HIV infections occurred in those under age 35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70% of Latinas living with HIV/AIDS were infected through heterosexual contact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345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Women and HIV/AIDS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317500" y="2138528"/>
            <a:ext cx="4114800" cy="2749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000"/>
              <a:buFont typeface="Arial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Overall 86% of HIV diagnoses among women were attributed to heterosexual sex.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000"/>
              <a:buFont typeface="Arial" charset="0"/>
              <a:buChar char="•"/>
            </a:pPr>
            <a:endParaRPr sz="12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78000"/>
              <a:buFont typeface="Arial" charset="0"/>
              <a:buChar char="•"/>
            </a:pPr>
            <a:r>
              <a:rPr lang="en-US" sz="1200" b="0" i="0" u="none" strike="noStrike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Among all women with HIV diagnosed in 2015, 61% were African American, 19% were White, and 15% were Hispanic/Latino.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78000"/>
              <a:buFont typeface="Arial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78000"/>
              <a:buFont typeface="Arial" charset="0"/>
              <a:buChar char="•"/>
            </a:pPr>
            <a:r>
              <a:rPr lang="en-US" sz="1200" b="0" i="0" u="none" strike="noStrike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Women represent 23% of the cumulative HIV/AIDS in the U.S.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78000"/>
              <a:buFont typeface="Arial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78000"/>
              <a:buFont typeface="Arial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76% are linked to HIV care.</a:t>
            </a:r>
            <a:endParaRPr lang="en" sz="12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20955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Sin </a:t>
            </a:r>
            <a:r>
              <a:rPr lang="en-US" sz="2000" b="1" dirty="0" err="1" smtClean="0">
                <a:solidFill>
                  <a:srgbClr val="900000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</a:rPr>
              <a:t>Vergüenza</a:t>
            </a:r>
            <a:endParaRPr lang="en-US" sz="2000" b="1" dirty="0" smtClean="0">
              <a:solidFill>
                <a:srgbClr val="900000"/>
              </a:solidFill>
              <a:latin typeface="Helvetica Neue Condensed Black" charset="0"/>
              <a:ea typeface="Helvetica Neue Condensed Black" charset="0"/>
              <a:cs typeface="Helvetica Neue Condensed Black" charset="0"/>
            </a:endParaRPr>
          </a:p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Season Three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800" y="1209616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Centers for Disease Control and Prevention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(July 2015)</a:t>
            </a:r>
            <a:endParaRPr lang="en-US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300" y="2157578"/>
            <a:ext cx="4559300" cy="18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5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311700" y="300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About the Series</a:t>
            </a:r>
          </a:p>
        </p:txBody>
      </p:sp>
      <p:cxnSp>
        <p:nvCxnSpPr>
          <p:cNvPr id="165" name="Shape 165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399050" y="1286775"/>
            <a:ext cx="8287750" cy="36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Created in 2012, the series encourages people to</a:t>
            </a:r>
            <a:r>
              <a:rPr lang="e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seek HIV testing by featuring</a:t>
            </a:r>
            <a:r>
              <a:rPr lang="e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character stories highlighting the</a:t>
            </a:r>
            <a:r>
              <a:rPr lang="e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impact HIV has on Latino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families.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-episode </a:t>
            </a: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Telenovela web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series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Bilingual</a:t>
            </a: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English and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Spanish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Watch at </a:t>
            </a:r>
            <a:r>
              <a:rPr lang="e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series.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</a:t>
            </a:r>
            <a:endParaRPr lang="en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202" y="2343150"/>
            <a:ext cx="4419600" cy="23129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 idx="4294967295"/>
          </p:nvPr>
        </p:nvSpPr>
        <p:spPr>
          <a:xfrm>
            <a:off x="270783" y="12929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ajan Pro 3" charset="0"/>
                <a:ea typeface="Trajan Pro 3" charset="0"/>
                <a:cs typeface="Trajan Pro 3" charset="0"/>
              </a:rPr>
              <a:t>Why a telenovela?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  <a:latin typeface="Trajan Pro 3" charset="0"/>
              <a:ea typeface="Trajan Pro 3" charset="0"/>
              <a:cs typeface="Trajan Pro 3" charset="0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-2250" y="997875"/>
            <a:ext cx="9148500" cy="0"/>
          </a:xfrm>
          <a:prstGeom prst="straightConnector1">
            <a:avLst/>
          </a:prstGeom>
          <a:noFill/>
          <a:ln w="76200" cap="flat" cmpd="sng">
            <a:solidFill>
              <a:srgbClr val="9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5" name="Shape 195"/>
          <p:cNvSpPr txBox="1"/>
          <p:nvPr/>
        </p:nvSpPr>
        <p:spPr>
          <a:xfrm>
            <a:off x="300091" y="1428750"/>
            <a:ext cx="8343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Telenovelas are a fundamental part of the Latino experience and culture in the US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roots in Latin America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a cultural touchstone, especially for Spanish speakers across the globe.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Popular story arcs like long-lost family members resonate  with Latinos whose families may have emigrated.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Telenovela viewership in the United States is booming with 5.6 million people tuning in across the </a:t>
            </a:r>
            <a:r>
              <a:rPr lang="en-US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country</a:t>
            </a:r>
            <a:r>
              <a:rPr lang="en-US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(Jacobson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2012)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4711699"/>
            <a:ext cx="1295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685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AltaMed_FMA_PP_9.1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1429</Words>
  <Application>Microsoft Office PowerPoint</Application>
  <PresentationFormat>On-screen Show (16:9)</PresentationFormat>
  <Paragraphs>281</Paragraphs>
  <Slides>42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simple-light-2</vt:lpstr>
      <vt:lpstr>20_AltaMed_FMA_PP_9.13</vt:lpstr>
      <vt:lpstr>No Stigma, No Shade, No Shame!</vt:lpstr>
      <vt:lpstr>Objectives</vt:lpstr>
      <vt:lpstr>Who We Are</vt:lpstr>
      <vt:lpstr>AltaMed HIV Services</vt:lpstr>
      <vt:lpstr>HIV in the US </vt:lpstr>
      <vt:lpstr>HIV &amp; Latinos in the US </vt:lpstr>
      <vt:lpstr>Women and HIV/AIDS</vt:lpstr>
      <vt:lpstr>About the Series</vt:lpstr>
      <vt:lpstr>Why a telenovela?</vt:lpstr>
      <vt:lpstr>Cultural Strengths </vt:lpstr>
      <vt:lpstr>PowerPoint Presentation</vt:lpstr>
      <vt:lpstr>PowerPoint Presentation</vt:lpstr>
      <vt:lpstr>PowerPoint Presentation</vt:lpstr>
      <vt:lpstr>Themes/Contributors of Risk</vt:lpstr>
      <vt:lpstr>Season One</vt:lpstr>
      <vt:lpstr>Season Two</vt:lpstr>
      <vt:lpstr>Sin Vergüenza Season Three</vt:lpstr>
      <vt:lpstr>Meet The Salazars</vt:lpstr>
      <vt:lpstr>Cesar Salazar</vt:lpstr>
      <vt:lpstr>Cesar Salazar</vt:lpstr>
      <vt:lpstr>Adriana Salazar</vt:lpstr>
      <vt:lpstr>Adriana Salazar</vt:lpstr>
      <vt:lpstr>Tatiana</vt:lpstr>
      <vt:lpstr>Tatiana</vt:lpstr>
      <vt:lpstr>Enrique Salazar</vt:lpstr>
      <vt:lpstr>Enrique Salazar</vt:lpstr>
      <vt:lpstr>Christina Salazar</vt:lpstr>
      <vt:lpstr>Christina Salazar</vt:lpstr>
      <vt:lpstr>Esther Salazar</vt:lpstr>
      <vt:lpstr>Esther Salazar</vt:lpstr>
      <vt:lpstr>Sin Vergüenza Season Three</vt:lpstr>
      <vt:lpstr>Transphobia</vt:lpstr>
      <vt:lpstr>Sin Vergüenza Season Three</vt:lpstr>
      <vt:lpstr>HIV Stigma</vt:lpstr>
      <vt:lpstr>Sin Vergüenza Season Three</vt:lpstr>
      <vt:lpstr>STD Testing &amp; Treatment</vt:lpstr>
      <vt:lpstr>Sin Vergüenza Season Three</vt:lpstr>
      <vt:lpstr>LGBT Shame &amp; Stigma</vt:lpstr>
      <vt:lpstr>PowerPoint Presentation</vt:lpstr>
      <vt:lpstr>PowerPoint Presentation</vt:lpstr>
      <vt:lpstr>PowerPoint Presentation</vt:lpstr>
      <vt:lpstr>Sin Vergüenza Season Three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Sanchez</dc:creator>
  <cp:lastModifiedBy>Windows User</cp:lastModifiedBy>
  <cp:revision>102</cp:revision>
  <dcterms:modified xsi:type="dcterms:W3CDTF">2017-12-18T18:19:32Z</dcterms:modified>
</cp:coreProperties>
</file>